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media/image131.jpg" ContentType="image/jpeg"/>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95"/>
  </p:notesMasterIdLst>
  <p:sldIdLst>
    <p:sldId id="256" r:id="rId2"/>
    <p:sldId id="257" r:id="rId3"/>
    <p:sldId id="258" r:id="rId4"/>
    <p:sldId id="259" r:id="rId5"/>
    <p:sldId id="637" r:id="rId6"/>
    <p:sldId id="638" r:id="rId7"/>
    <p:sldId id="639" r:id="rId8"/>
    <p:sldId id="342" r:id="rId9"/>
    <p:sldId id="343" r:id="rId10"/>
    <p:sldId id="344" r:id="rId11"/>
    <p:sldId id="640" r:id="rId12"/>
    <p:sldId id="346" r:id="rId13"/>
    <p:sldId id="347" r:id="rId14"/>
    <p:sldId id="348" r:id="rId15"/>
    <p:sldId id="349" r:id="rId16"/>
    <p:sldId id="350" r:id="rId17"/>
    <p:sldId id="285" r:id="rId18"/>
    <p:sldId id="351" r:id="rId19"/>
    <p:sldId id="352" r:id="rId20"/>
    <p:sldId id="353" r:id="rId21"/>
    <p:sldId id="354" r:id="rId22"/>
    <p:sldId id="355" r:id="rId23"/>
    <p:sldId id="356" r:id="rId24"/>
    <p:sldId id="357" r:id="rId25"/>
    <p:sldId id="294" r:id="rId26"/>
    <p:sldId id="260" r:id="rId27"/>
    <p:sldId id="261" r:id="rId28"/>
    <p:sldId id="262"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641" r:id="rId45"/>
    <p:sldId id="280" r:id="rId46"/>
    <p:sldId id="281" r:id="rId47"/>
    <p:sldId id="282" r:id="rId48"/>
    <p:sldId id="287" r:id="rId49"/>
    <p:sldId id="288" r:id="rId50"/>
    <p:sldId id="289" r:id="rId51"/>
    <p:sldId id="290" r:id="rId52"/>
    <p:sldId id="291" r:id="rId53"/>
    <p:sldId id="292" r:id="rId54"/>
    <p:sldId id="293"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642" r:id="rId77"/>
    <p:sldId id="324" r:id="rId78"/>
    <p:sldId id="325" r:id="rId79"/>
    <p:sldId id="326" r:id="rId80"/>
    <p:sldId id="327" r:id="rId81"/>
    <p:sldId id="328" r:id="rId82"/>
    <p:sldId id="329" r:id="rId83"/>
    <p:sldId id="643" r:id="rId84"/>
    <p:sldId id="299" r:id="rId85"/>
    <p:sldId id="331" r:id="rId86"/>
    <p:sldId id="300" r:id="rId87"/>
    <p:sldId id="332" r:id="rId88"/>
    <p:sldId id="333" r:id="rId89"/>
    <p:sldId id="334" r:id="rId90"/>
    <p:sldId id="335" r:id="rId91"/>
    <p:sldId id="336" r:id="rId92"/>
    <p:sldId id="644" r:id="rId93"/>
    <p:sldId id="645" r:id="rId94"/>
  </p:sldIdLst>
  <p:sldSz cx="10083800" cy="5670550"/>
  <p:notesSz cx="10083800" cy="56705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34" autoAdjust="0"/>
    <p:restoredTop sz="93811" autoAdjust="0"/>
  </p:normalViewPr>
  <p:slideViewPr>
    <p:cSldViewPr>
      <p:cViewPr>
        <p:scale>
          <a:sx n="100" d="100"/>
          <a:sy n="100" d="100"/>
        </p:scale>
        <p:origin x="-624" y="48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rael Trejo" userId="94abe8331a44785d" providerId="LiveId" clId="{62BCAEF6-9E77-4107-A88F-CA6857D5572D}"/>
    <pc:docChg chg="modSld">
      <pc:chgData name="Israel Trejo" userId="94abe8331a44785d" providerId="LiveId" clId="{62BCAEF6-9E77-4107-A88F-CA6857D5572D}" dt="2025-09-03T16:14:59.485" v="1" actId="1076"/>
      <pc:docMkLst>
        <pc:docMk/>
      </pc:docMkLst>
      <pc:sldChg chg="modSp mod">
        <pc:chgData name="Israel Trejo" userId="94abe8331a44785d" providerId="LiveId" clId="{62BCAEF6-9E77-4107-A88F-CA6857D5572D}" dt="2025-09-03T16:03:40.216" v="0" actId="1076"/>
        <pc:sldMkLst>
          <pc:docMk/>
          <pc:sldMk cId="3905936908" sldId="316"/>
        </pc:sldMkLst>
        <pc:picChg chg="mod">
          <ac:chgData name="Israel Trejo" userId="94abe8331a44785d" providerId="LiveId" clId="{62BCAEF6-9E77-4107-A88F-CA6857D5572D}" dt="2025-09-03T16:03:40.216" v="0" actId="1076"/>
          <ac:picMkLst>
            <pc:docMk/>
            <pc:sldMk cId="3905936908" sldId="316"/>
            <ac:picMk id="7" creationId="{00000000-0000-0000-0000-000000000000}"/>
          </ac:picMkLst>
        </pc:picChg>
      </pc:sldChg>
      <pc:sldChg chg="modSp mod">
        <pc:chgData name="Israel Trejo" userId="94abe8331a44785d" providerId="LiveId" clId="{62BCAEF6-9E77-4107-A88F-CA6857D5572D}" dt="2025-09-03T16:14:59.485" v="1" actId="1076"/>
        <pc:sldMkLst>
          <pc:docMk/>
          <pc:sldMk cId="996713858" sldId="317"/>
        </pc:sldMkLst>
        <pc:spChg chg="mod">
          <ac:chgData name="Israel Trejo" userId="94abe8331a44785d" providerId="LiveId" clId="{62BCAEF6-9E77-4107-A88F-CA6857D5572D}" dt="2025-09-03T16:14:59.485" v="1" actId="1076"/>
          <ac:spMkLst>
            <pc:docMk/>
            <pc:sldMk cId="996713858" sldId="317"/>
            <ac:spMk id="1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70388" cy="2841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711825" y="0"/>
            <a:ext cx="4370388" cy="284163"/>
          </a:xfrm>
          <a:prstGeom prst="rect">
            <a:avLst/>
          </a:prstGeom>
        </p:spPr>
        <p:txBody>
          <a:bodyPr vert="horz" lIns="91440" tIns="45720" rIns="91440" bIns="45720" rtlCol="0"/>
          <a:lstStyle>
            <a:lvl1pPr algn="r">
              <a:defRPr sz="1200"/>
            </a:lvl1pPr>
          </a:lstStyle>
          <a:p>
            <a:fld id="{FC78DA6D-BA35-47CD-BB0B-F04D34A1F301}" type="datetimeFigureOut">
              <a:rPr lang="en-US" smtClean="0"/>
              <a:t>9/2/2025</a:t>
            </a:fld>
            <a:endParaRPr lang="en-US"/>
          </a:p>
        </p:txBody>
      </p:sp>
      <p:sp>
        <p:nvSpPr>
          <p:cNvPr id="4" name="Slide Image Placeholder 3"/>
          <p:cNvSpPr>
            <a:spLocks noGrp="1" noRot="1" noChangeAspect="1"/>
          </p:cNvSpPr>
          <p:nvPr>
            <p:ph type="sldImg" idx="2"/>
          </p:nvPr>
        </p:nvSpPr>
        <p:spPr>
          <a:xfrm>
            <a:off x="3341688" y="709613"/>
            <a:ext cx="3400425" cy="19129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08063" y="2728913"/>
            <a:ext cx="8067675" cy="22336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5386388"/>
            <a:ext cx="4370388" cy="28416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711825" y="5386388"/>
            <a:ext cx="4370388" cy="284162"/>
          </a:xfrm>
          <a:prstGeom prst="rect">
            <a:avLst/>
          </a:prstGeom>
        </p:spPr>
        <p:txBody>
          <a:bodyPr vert="horz" lIns="91440" tIns="45720" rIns="91440" bIns="45720" rtlCol="0" anchor="b"/>
          <a:lstStyle>
            <a:lvl1pPr algn="r">
              <a:defRPr sz="1200"/>
            </a:lvl1pPr>
          </a:lstStyle>
          <a:p>
            <a:fld id="{61985266-2D54-415F-8771-9E663017220A}" type="slidenum">
              <a:rPr lang="en-US" smtClean="0"/>
              <a:t>‹#›</a:t>
            </a:fld>
            <a:endParaRPr lang="en-US"/>
          </a:p>
        </p:txBody>
      </p:sp>
    </p:spTree>
    <p:extLst>
      <p:ext uri="{BB962C8B-B14F-4D97-AF65-F5344CB8AC3E}">
        <p14:creationId xmlns:p14="http://schemas.microsoft.com/office/powerpoint/2010/main" val="4109482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985266-2D54-415F-8771-9E663017220A}" type="slidenum">
              <a:rPr lang="en-US" smtClean="0"/>
              <a:t>1</a:t>
            </a:fld>
            <a:endParaRPr lang="en-US"/>
          </a:p>
        </p:txBody>
      </p:sp>
    </p:spTree>
    <p:extLst>
      <p:ext uri="{BB962C8B-B14F-4D97-AF65-F5344CB8AC3E}">
        <p14:creationId xmlns:p14="http://schemas.microsoft.com/office/powerpoint/2010/main" val="618328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err="1"/>
              <a:t>ReLU</a:t>
            </a:r>
            <a:r>
              <a:rPr lang="en-US" sz="1200" dirty="0"/>
              <a:t> units can “die”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large gradient flowing through a </a:t>
            </a:r>
            <a:r>
              <a:rPr lang="en-US" sz="1200" dirty="0" err="1"/>
              <a:t>ReLU</a:t>
            </a:r>
            <a:r>
              <a:rPr lang="en-US" sz="1200" dirty="0"/>
              <a:t> could cause weights to update in such a way that the neuron will never activate on any </a:t>
            </a:r>
            <a:r>
              <a:rPr lang="en-US" sz="1200" dirty="0" err="1"/>
              <a:t>datapoint</a:t>
            </a:r>
            <a:r>
              <a:rPr lang="en-US" sz="1200" dirty="0"/>
              <a:t> again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gradient flowing through the unit will forever be zero from that point 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With a proper setting of the learning rate this is less frequently an issue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61</a:t>
            </a:fld>
            <a:endParaRPr lang="en-US"/>
          </a:p>
        </p:txBody>
      </p:sp>
    </p:spTree>
    <p:extLst>
      <p:ext uri="{BB962C8B-B14F-4D97-AF65-F5344CB8AC3E}">
        <p14:creationId xmlns:p14="http://schemas.microsoft.com/office/powerpoint/2010/main" val="2080185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n-US"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62</a:t>
            </a:fld>
            <a:endParaRPr lang="en-US"/>
          </a:p>
        </p:txBody>
      </p:sp>
    </p:spTree>
    <p:extLst>
      <p:ext uri="{BB962C8B-B14F-4D97-AF65-F5344CB8AC3E}">
        <p14:creationId xmlns:p14="http://schemas.microsoft.com/office/powerpoint/2010/main" val="2028187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63</a:t>
            </a:fld>
            <a:endParaRPr lang="en-US"/>
          </a:p>
        </p:txBody>
      </p:sp>
    </p:spTree>
    <p:extLst>
      <p:ext uri="{BB962C8B-B14F-4D97-AF65-F5344CB8AC3E}">
        <p14:creationId xmlns:p14="http://schemas.microsoft.com/office/powerpoint/2010/main" val="2091831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64</a:t>
            </a:fld>
            <a:endParaRPr lang="en-US"/>
          </a:p>
        </p:txBody>
      </p:sp>
    </p:spTree>
    <p:extLst>
      <p:ext uri="{BB962C8B-B14F-4D97-AF65-F5344CB8AC3E}">
        <p14:creationId xmlns:p14="http://schemas.microsoft.com/office/powerpoint/2010/main" val="1005523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Exponentiate</a:t>
            </a:r>
            <a:r>
              <a:rPr lang="en-US" dirty="0"/>
              <a:t> to make it positive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MSE has nice mathematical properties which makes it easier to compute the gradient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Because of the square, large errors have relatively greater influence on MSE.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Therefore, MAE is more robust to outliers since it does not make use of square. </a:t>
            </a:r>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65</a:t>
            </a:fld>
            <a:endParaRPr lang="en-US"/>
          </a:p>
        </p:txBody>
      </p:sp>
    </p:spTree>
    <p:extLst>
      <p:ext uri="{BB962C8B-B14F-4D97-AF65-F5344CB8AC3E}">
        <p14:creationId xmlns:p14="http://schemas.microsoft.com/office/powerpoint/2010/main" val="288069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www.asimovinstitute.org</a:t>
            </a:r>
            <a:r>
              <a:rPr lang="en-US" dirty="0"/>
              <a:t>/neural-network-zoo/</a:t>
            </a:r>
          </a:p>
        </p:txBody>
      </p:sp>
      <p:sp>
        <p:nvSpPr>
          <p:cNvPr id="4" name="Slide Number Placeholder 3"/>
          <p:cNvSpPr>
            <a:spLocks noGrp="1"/>
          </p:cNvSpPr>
          <p:nvPr>
            <p:ph type="sldNum" sz="quarter" idx="10"/>
          </p:nvPr>
        </p:nvSpPr>
        <p:spPr/>
        <p:txBody>
          <a:bodyPr/>
          <a:lstStyle/>
          <a:p>
            <a:fld id="{057039F7-9394-A245-B939-DF533F2CB660}" type="slidenum">
              <a:rPr lang="en-US" smtClean="0"/>
              <a:t>66</a:t>
            </a:fld>
            <a:endParaRPr lang="en-US"/>
          </a:p>
        </p:txBody>
      </p:sp>
    </p:spTree>
    <p:extLst>
      <p:ext uri="{BB962C8B-B14F-4D97-AF65-F5344CB8AC3E}">
        <p14:creationId xmlns:p14="http://schemas.microsoft.com/office/powerpoint/2010/main" val="4143140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67</a:t>
            </a:fld>
            <a:endParaRPr lang="en-US"/>
          </a:p>
        </p:txBody>
      </p:sp>
    </p:spTree>
    <p:extLst>
      <p:ext uri="{BB962C8B-B14F-4D97-AF65-F5344CB8AC3E}">
        <p14:creationId xmlns:p14="http://schemas.microsoft.com/office/powerpoint/2010/main" val="103089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width m of the convolution filters is set to 5 </a:t>
            </a:r>
            <a:endParaRPr lang="en-US" dirty="0"/>
          </a:p>
          <a:p>
            <a:r>
              <a:rPr lang="en-US" dirty="0"/>
              <a:t>n</a:t>
            </a:r>
            <a:r>
              <a:rPr lang="en-US" baseline="0" dirty="0"/>
              <a:t> = 300 feature maps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first layer embeds words into low-dimensional vectors. </a:t>
            </a:r>
          </a:p>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68</a:t>
            </a:fld>
            <a:endParaRPr lang="en-US"/>
          </a:p>
        </p:txBody>
      </p:sp>
    </p:spTree>
    <p:extLst>
      <p:ext uri="{BB962C8B-B14F-4D97-AF65-F5344CB8AC3E}">
        <p14:creationId xmlns:p14="http://schemas.microsoft.com/office/powerpoint/2010/main" val="658505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69</a:t>
            </a:fld>
            <a:endParaRPr lang="en-US"/>
          </a:p>
        </p:txBody>
      </p:sp>
    </p:spTree>
    <p:extLst>
      <p:ext uri="{BB962C8B-B14F-4D97-AF65-F5344CB8AC3E}">
        <p14:creationId xmlns:p14="http://schemas.microsoft.com/office/powerpoint/2010/main" val="1260270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r>
              <a:rPr lang="en-US" dirty="0"/>
              <a:t>https://</a:t>
            </a:r>
            <a:r>
              <a:rPr lang="en-US" dirty="0" err="1"/>
              <a:t>pbs.twimg.com</a:t>
            </a:r>
            <a:r>
              <a:rPr lang="en-US" dirty="0"/>
              <a:t>/media/C2j-8j5UsAACgEK.jpg</a:t>
            </a:r>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70</a:t>
            </a:fld>
            <a:endParaRPr lang="en-US"/>
          </a:p>
        </p:txBody>
      </p:sp>
    </p:spTree>
    <p:extLst>
      <p:ext uri="{BB962C8B-B14F-4D97-AF65-F5344CB8AC3E}">
        <p14:creationId xmlns:p14="http://schemas.microsoft.com/office/powerpoint/2010/main" val="606436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49</a:t>
            </a:fld>
            <a:endParaRPr lang="en-US"/>
          </a:p>
        </p:txBody>
      </p:sp>
    </p:spTree>
    <p:extLst>
      <p:ext uri="{BB962C8B-B14F-4D97-AF65-F5344CB8AC3E}">
        <p14:creationId xmlns:p14="http://schemas.microsoft.com/office/powerpoint/2010/main" val="294849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72</a:t>
            </a:fld>
            <a:endParaRPr lang="en-US"/>
          </a:p>
        </p:txBody>
      </p:sp>
    </p:spTree>
    <p:extLst>
      <p:ext uri="{BB962C8B-B14F-4D97-AF65-F5344CB8AC3E}">
        <p14:creationId xmlns:p14="http://schemas.microsoft.com/office/powerpoint/2010/main" val="1761107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a:t>
            </a:r>
            <a:r>
              <a:rPr lang="en-US" sz="1200" kern="1200" dirty="0" err="1">
                <a:solidFill>
                  <a:schemeClr val="tx1"/>
                </a:solidFill>
                <a:effectLst/>
                <a:latin typeface="+mn-lt"/>
                <a:ea typeface="+mn-ea"/>
                <a:cs typeface="+mn-cs"/>
              </a:rPr>
              <a:t>colah.github.io</a:t>
            </a:r>
            <a:r>
              <a:rPr lang="en-US" sz="1200" kern="1200" dirty="0">
                <a:solidFill>
                  <a:schemeClr val="tx1"/>
                </a:solidFill>
                <a:effectLst/>
                <a:latin typeface="+mn-lt"/>
                <a:ea typeface="+mn-ea"/>
                <a:cs typeface="+mn-cs"/>
              </a:rPr>
              <a:t>/posts/2015-08-Understanding-LSTMs/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73</a:t>
            </a:fld>
            <a:endParaRPr lang="en-US"/>
          </a:p>
        </p:txBody>
      </p:sp>
    </p:spTree>
    <p:extLst>
      <p:ext uri="{BB962C8B-B14F-4D97-AF65-F5344CB8AC3E}">
        <p14:creationId xmlns:p14="http://schemas.microsoft.com/office/powerpoint/2010/main" val="1970920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a:t>
            </a:r>
            <a:r>
              <a:rPr lang="en-US" sz="1200" kern="1200" dirty="0" err="1">
                <a:solidFill>
                  <a:schemeClr val="tx1"/>
                </a:solidFill>
                <a:effectLst/>
                <a:latin typeface="+mn-lt"/>
                <a:ea typeface="+mn-ea"/>
                <a:cs typeface="+mn-cs"/>
              </a:rPr>
              <a:t>colah.github.io</a:t>
            </a:r>
            <a:r>
              <a:rPr lang="en-US" sz="1200" kern="1200" dirty="0">
                <a:solidFill>
                  <a:schemeClr val="tx1"/>
                </a:solidFill>
                <a:effectLst/>
                <a:latin typeface="+mn-lt"/>
                <a:ea typeface="+mn-ea"/>
                <a:cs typeface="+mn-cs"/>
              </a:rPr>
              <a:t>/posts/2015-08-Understanding-LSTMs/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74</a:t>
            </a:fld>
            <a:endParaRPr lang="en-US"/>
          </a:p>
        </p:txBody>
      </p:sp>
    </p:spTree>
    <p:extLst>
      <p:ext uri="{BB962C8B-B14F-4D97-AF65-F5344CB8AC3E}">
        <p14:creationId xmlns:p14="http://schemas.microsoft.com/office/powerpoint/2010/main" val="1438704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a:t>
            </a:r>
            <a:r>
              <a:rPr lang="en-US" sz="1200" kern="1200" dirty="0" err="1">
                <a:solidFill>
                  <a:schemeClr val="tx1"/>
                </a:solidFill>
                <a:effectLst/>
                <a:latin typeface="+mn-lt"/>
                <a:ea typeface="+mn-ea"/>
                <a:cs typeface="+mn-cs"/>
              </a:rPr>
              <a:t>colah.github.io</a:t>
            </a:r>
            <a:r>
              <a:rPr lang="en-US" sz="1200" kern="1200" dirty="0">
                <a:solidFill>
                  <a:schemeClr val="tx1"/>
                </a:solidFill>
                <a:effectLst/>
                <a:latin typeface="+mn-lt"/>
                <a:ea typeface="+mn-ea"/>
                <a:cs typeface="+mn-cs"/>
              </a:rPr>
              <a:t>/posts/2015-08-Understanding-LSTMs/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75</a:t>
            </a:fld>
            <a:endParaRPr lang="en-US"/>
          </a:p>
        </p:txBody>
      </p:sp>
    </p:spTree>
    <p:extLst>
      <p:ext uri="{BB962C8B-B14F-4D97-AF65-F5344CB8AC3E}">
        <p14:creationId xmlns:p14="http://schemas.microsoft.com/office/powerpoint/2010/main" val="13585567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t>83</a:t>
            </a:fld>
            <a:endParaRPr lang="en-US"/>
          </a:p>
        </p:txBody>
      </p:sp>
    </p:spTree>
    <p:extLst>
      <p:ext uri="{BB962C8B-B14F-4D97-AF65-F5344CB8AC3E}">
        <p14:creationId xmlns:p14="http://schemas.microsoft.com/office/powerpoint/2010/main" val="3312978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84</a:t>
            </a:fld>
            <a:endParaRPr lang="en-US"/>
          </a:p>
        </p:txBody>
      </p:sp>
    </p:spTree>
    <p:extLst>
      <p:ext uri="{BB962C8B-B14F-4D97-AF65-F5344CB8AC3E}">
        <p14:creationId xmlns:p14="http://schemas.microsoft.com/office/powerpoint/2010/main" val="62228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t>85</a:t>
            </a:fld>
            <a:endParaRPr lang="en-US"/>
          </a:p>
        </p:txBody>
      </p:sp>
    </p:spTree>
    <p:extLst>
      <p:ext uri="{BB962C8B-B14F-4D97-AF65-F5344CB8AC3E}">
        <p14:creationId xmlns:p14="http://schemas.microsoft.com/office/powerpoint/2010/main" val="20629580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t>86</a:t>
            </a:fld>
            <a:endParaRPr lang="en-US"/>
          </a:p>
        </p:txBody>
      </p:sp>
    </p:spTree>
    <p:extLst>
      <p:ext uri="{BB962C8B-B14F-4D97-AF65-F5344CB8AC3E}">
        <p14:creationId xmlns:p14="http://schemas.microsoft.com/office/powerpoint/2010/main" val="17256343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t>87</a:t>
            </a:fld>
            <a:endParaRPr lang="en-US"/>
          </a:p>
        </p:txBody>
      </p:sp>
    </p:spTree>
    <p:extLst>
      <p:ext uri="{BB962C8B-B14F-4D97-AF65-F5344CB8AC3E}">
        <p14:creationId xmlns:p14="http://schemas.microsoft.com/office/powerpoint/2010/main" val="1545227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t>88</a:t>
            </a:fld>
            <a:endParaRPr lang="en-US"/>
          </a:p>
        </p:txBody>
      </p:sp>
    </p:spTree>
    <p:extLst>
      <p:ext uri="{BB962C8B-B14F-4D97-AF65-F5344CB8AC3E}">
        <p14:creationId xmlns:p14="http://schemas.microsoft.com/office/powerpoint/2010/main" val="285394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51</a:t>
            </a:fld>
            <a:endParaRPr lang="en-US"/>
          </a:p>
        </p:txBody>
      </p:sp>
    </p:spTree>
    <p:extLst>
      <p:ext uri="{BB962C8B-B14F-4D97-AF65-F5344CB8AC3E}">
        <p14:creationId xmlns:p14="http://schemas.microsoft.com/office/powerpoint/2010/main" val="19575914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employ convolutional neural networks to embed the semantics of sentences.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sentence-level attention over multiple instances, which is expected to dynamically reduce the weights of those noisy instances.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final layer</a:t>
            </a:r>
            <a:endParaRPr lang="en-US" dirty="0"/>
          </a:p>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90</a:t>
            </a:fld>
            <a:endParaRPr lang="en-US"/>
          </a:p>
        </p:txBody>
      </p:sp>
    </p:spTree>
    <p:extLst>
      <p:ext uri="{BB962C8B-B14F-4D97-AF65-F5344CB8AC3E}">
        <p14:creationId xmlns:p14="http://schemas.microsoft.com/office/powerpoint/2010/main" val="2733864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follows the assumption that at least one mention of the entity pair will reflect their relation, and only uses the sentence with the highest probability in each set for training. </a:t>
            </a:r>
            <a:endParaRPr lang="en-US" dirty="0"/>
          </a:p>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91</a:t>
            </a:fld>
            <a:endParaRPr lang="en-US"/>
          </a:p>
        </p:txBody>
      </p:sp>
    </p:spTree>
    <p:extLst>
      <p:ext uri="{BB962C8B-B14F-4D97-AF65-F5344CB8AC3E}">
        <p14:creationId xmlns:p14="http://schemas.microsoft.com/office/powerpoint/2010/main" val="187427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92</a:t>
            </a:fld>
            <a:endParaRPr lang="en-US"/>
          </a:p>
        </p:txBody>
      </p:sp>
    </p:spTree>
    <p:extLst>
      <p:ext uri="{BB962C8B-B14F-4D97-AF65-F5344CB8AC3E}">
        <p14:creationId xmlns:p14="http://schemas.microsoft.com/office/powerpoint/2010/main" val="2131293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93</a:t>
            </a:fld>
            <a:endParaRPr lang="en-US"/>
          </a:p>
        </p:txBody>
      </p:sp>
    </p:spTree>
    <p:extLst>
      <p:ext uri="{BB962C8B-B14F-4D97-AF65-F5344CB8AC3E}">
        <p14:creationId xmlns:p14="http://schemas.microsoft.com/office/powerpoint/2010/main" val="661838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Hyper-parameters</a:t>
            </a: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54</a:t>
            </a:fld>
            <a:endParaRPr lang="en-US"/>
          </a:p>
        </p:txBody>
      </p:sp>
    </p:spTree>
    <p:extLst>
      <p:ext uri="{BB962C8B-B14F-4D97-AF65-F5344CB8AC3E}">
        <p14:creationId xmlns:p14="http://schemas.microsoft.com/office/powerpoint/2010/main" val="1331840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55</a:t>
            </a:fld>
            <a:endParaRPr lang="en-US"/>
          </a:p>
        </p:txBody>
      </p:sp>
    </p:spTree>
    <p:extLst>
      <p:ext uri="{BB962C8B-B14F-4D97-AF65-F5344CB8AC3E}">
        <p14:creationId xmlns:p14="http://schemas.microsoft.com/office/powerpoint/2010/main" val="696929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Adaptive Gradient Algorithm</a:t>
            </a:r>
            <a:r>
              <a:rPr lang="en-US" sz="1200" dirty="0"/>
              <a:t> (</a:t>
            </a:r>
            <a:r>
              <a:rPr lang="en-US" sz="1200" dirty="0" err="1"/>
              <a:t>AdaGrad</a:t>
            </a:r>
            <a:r>
              <a:rPr lang="en-US" sz="1200" dirty="0"/>
              <a:t>) that maintains a per-parameter learning rate that improves performance on problems with sparse gradients (e.g. natural language and computer vision problems).</a:t>
            </a:r>
          </a:p>
          <a:p>
            <a:r>
              <a:rPr lang="en-US" sz="1200" b="1" dirty="0"/>
              <a:t>Root Mean Square Propagation</a:t>
            </a:r>
            <a:r>
              <a:rPr lang="en-US" sz="1200" dirty="0"/>
              <a:t> (</a:t>
            </a:r>
            <a:r>
              <a:rPr lang="en-US" sz="1200" dirty="0" err="1"/>
              <a:t>RMSProp</a:t>
            </a:r>
            <a:r>
              <a:rPr lang="en-US" sz="1200" dirty="0"/>
              <a:t>) that also maintains per-parameter learning rates that are adapted based on the average of recent magnitudes of the gradients for the weight (e.g. how quickly it is changing). This means the algorithm does well on online and non-stationary problems (e.g. noisy).</a:t>
            </a:r>
          </a:p>
          <a:p>
            <a:endParaRPr lang="en-US" sz="1200" dirty="0"/>
          </a:p>
          <a:p>
            <a:r>
              <a:rPr lang="en-US" sz="1200" dirty="0"/>
              <a:t>Adam realizes the benefits of both </a:t>
            </a:r>
            <a:r>
              <a:rPr lang="en-US" sz="1200" dirty="0" err="1"/>
              <a:t>AdaGrad</a:t>
            </a:r>
            <a:r>
              <a:rPr lang="en-US" sz="1200" dirty="0"/>
              <a:t> and </a:t>
            </a:r>
            <a:r>
              <a:rPr lang="en-US" sz="1200" dirty="0" err="1"/>
              <a:t>RMSProp</a:t>
            </a:r>
            <a:r>
              <a:rPr lang="en-US" sz="1200" dirty="0"/>
              <a:t>.</a:t>
            </a:r>
          </a:p>
          <a:p>
            <a:r>
              <a:rPr lang="en-US" sz="1200" dirty="0"/>
              <a:t>Instead of adapting the parameter learning rates based on the average first moment (the mean) as in </a:t>
            </a:r>
            <a:r>
              <a:rPr lang="en-US" sz="1200" dirty="0" err="1"/>
              <a:t>RMSProp</a:t>
            </a:r>
            <a:r>
              <a:rPr lang="en-US" sz="1200" dirty="0"/>
              <a:t>, Adam also makes use of the average of the second moments of the gradients (the </a:t>
            </a:r>
            <a:r>
              <a:rPr lang="en-US" sz="1200" dirty="0" err="1"/>
              <a:t>uncentered</a:t>
            </a:r>
            <a:r>
              <a:rPr lang="en-US" sz="1200" dirty="0"/>
              <a:t> variance).</a:t>
            </a:r>
          </a:p>
          <a:p>
            <a:r>
              <a:rPr lang="en-US" sz="1200" dirty="0"/>
              <a:t>Specifically, the algorithm calculates an exponential moving average of the gradient and the squared gradient, and the parameters beta1 and beta2 control the decay rates of these moving averages.</a:t>
            </a:r>
          </a:p>
          <a:p>
            <a:r>
              <a:rPr lang="en-US" sz="1200" dirty="0"/>
              <a:t>The initial value of the moving averages and beta1 and beta2 values close to 1.0 (recommended) result in a bias of moment estimates towards zero. This bias is overcome by first calculating the biased estimates before then calculating bias-corrected estimates.</a:t>
            </a: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56</a:t>
            </a:fld>
            <a:endParaRPr lang="en-US"/>
          </a:p>
        </p:txBody>
      </p:sp>
    </p:spTree>
    <p:extLst>
      <p:ext uri="{BB962C8B-B14F-4D97-AF65-F5344CB8AC3E}">
        <p14:creationId xmlns:p14="http://schemas.microsoft.com/office/powerpoint/2010/main" val="3743653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58</a:t>
            </a:fld>
            <a:endParaRPr lang="en-US"/>
          </a:p>
        </p:txBody>
      </p:sp>
    </p:spTree>
    <p:extLst>
      <p:ext uri="{BB962C8B-B14F-4D97-AF65-F5344CB8AC3E}">
        <p14:creationId xmlns:p14="http://schemas.microsoft.com/office/powerpoint/2010/main" val="2615627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59</a:t>
            </a:fld>
            <a:endParaRPr lang="en-US"/>
          </a:p>
        </p:txBody>
      </p:sp>
    </p:spTree>
    <p:extLst>
      <p:ext uri="{BB962C8B-B14F-4D97-AF65-F5344CB8AC3E}">
        <p14:creationId xmlns:p14="http://schemas.microsoft.com/office/powerpoint/2010/main" val="487069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not zero-centered</a:t>
            </a:r>
            <a:r>
              <a:rPr lang="en-US" sz="1200" b="0" i="0" kern="120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later layers of processing would be receiving data that is not zero-centered. </a:t>
            </a:r>
          </a:p>
          <a:p>
            <a:r>
              <a:rPr lang="en-US" sz="1200" b="0" i="0" kern="1200" dirty="0">
                <a:solidFill>
                  <a:schemeClr val="tx1"/>
                </a:solidFill>
                <a:effectLst/>
                <a:latin typeface="+mn-lt"/>
                <a:ea typeface="+mn-ea"/>
                <a:cs typeface="+mn-cs"/>
              </a:rPr>
              <a:t>if data coming into a neuron is always positive then the gradient on the weights will be either all be positive, or all negative (depending on the gradient of the whole expression).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Could introduce undesirable zig-zagging dynamics in the gradient weight updates.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However, once these gradients are added up across a data  batch the final weight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update can have variable signs, somewhat mitigating this issue. </a:t>
            </a:r>
            <a:br>
              <a:rPr lang="en-US" dirty="0"/>
            </a:b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60</a:t>
            </a:fld>
            <a:endParaRPr lang="en-US"/>
          </a:p>
        </p:txBody>
      </p:sp>
    </p:spTree>
    <p:extLst>
      <p:ext uri="{BB962C8B-B14F-4D97-AF65-F5344CB8AC3E}">
        <p14:creationId xmlns:p14="http://schemas.microsoft.com/office/powerpoint/2010/main" val="830973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3F9DA-D544-4AE5-AE86-499652E01402}"/>
              </a:ext>
            </a:extLst>
          </p:cNvPr>
          <p:cNvSpPr>
            <a:spLocks noGrp="1"/>
          </p:cNvSpPr>
          <p:nvPr>
            <p:ph type="ctrTitle"/>
          </p:nvPr>
        </p:nvSpPr>
        <p:spPr>
          <a:xfrm>
            <a:off x="1260475" y="928028"/>
            <a:ext cx="7562850" cy="1974191"/>
          </a:xfrm>
          <a:prstGeom prst="rect">
            <a:avLst/>
          </a:prstGeom>
        </p:spPr>
        <p:txBody>
          <a:bodyPr anchor="b"/>
          <a:lstStyle>
            <a:lvl1pPr algn="ctr">
              <a:defRPr sz="4961"/>
            </a:lvl1pPr>
          </a:lstStyle>
          <a:p>
            <a:r>
              <a:rPr lang="en-US"/>
              <a:t>Click to edit Master title style</a:t>
            </a:r>
          </a:p>
        </p:txBody>
      </p:sp>
      <p:sp>
        <p:nvSpPr>
          <p:cNvPr id="3" name="Subtitle 2">
            <a:extLst>
              <a:ext uri="{FF2B5EF4-FFF2-40B4-BE49-F238E27FC236}">
                <a16:creationId xmlns:a16="http://schemas.microsoft.com/office/drawing/2014/main" id="{F883D6C9-D247-4063-8D2B-AEB523003A2A}"/>
              </a:ext>
            </a:extLst>
          </p:cNvPr>
          <p:cNvSpPr>
            <a:spLocks noGrp="1"/>
          </p:cNvSpPr>
          <p:nvPr>
            <p:ph type="subTitle" idx="1"/>
          </p:nvPr>
        </p:nvSpPr>
        <p:spPr>
          <a:xfrm>
            <a:off x="1260475" y="2978352"/>
            <a:ext cx="7562850" cy="1369070"/>
          </a:xfrm>
          <a:prstGeom prst="rect">
            <a:avLst/>
          </a:prstGeom>
        </p:spPr>
        <p:txBody>
          <a:bodyPr/>
          <a:lstStyle>
            <a:lvl1pPr marL="0" indent="0" algn="ctr">
              <a:buNone/>
              <a:defRPr sz="1985"/>
            </a:lvl1pPr>
            <a:lvl2pPr marL="378059" indent="0" algn="ctr">
              <a:buNone/>
              <a:defRPr sz="1654"/>
            </a:lvl2pPr>
            <a:lvl3pPr marL="756117" indent="0" algn="ctr">
              <a:buNone/>
              <a:defRPr sz="1488"/>
            </a:lvl3pPr>
            <a:lvl4pPr marL="1134176" indent="0" algn="ctr">
              <a:buNone/>
              <a:defRPr sz="1323"/>
            </a:lvl4pPr>
            <a:lvl5pPr marL="1512235" indent="0" algn="ctr">
              <a:buNone/>
              <a:defRPr sz="1323"/>
            </a:lvl5pPr>
            <a:lvl6pPr marL="1890293" indent="0" algn="ctr">
              <a:buNone/>
              <a:defRPr sz="1323"/>
            </a:lvl6pPr>
            <a:lvl7pPr marL="2268352" indent="0" algn="ctr">
              <a:buNone/>
              <a:defRPr sz="1323"/>
            </a:lvl7pPr>
            <a:lvl8pPr marL="2646411" indent="0" algn="ctr">
              <a:buNone/>
              <a:defRPr sz="1323"/>
            </a:lvl8pPr>
            <a:lvl9pPr marL="3024469" indent="0" algn="ctr">
              <a:buNone/>
              <a:defRPr sz="1323"/>
            </a:lvl9pPr>
          </a:lstStyle>
          <a:p>
            <a:r>
              <a:rPr lang="en-US"/>
              <a:t>Click to edit Master subtitle style</a:t>
            </a:r>
          </a:p>
        </p:txBody>
      </p:sp>
      <p:sp>
        <p:nvSpPr>
          <p:cNvPr id="6" name="Slide Number Placeholder 5">
            <a:extLst>
              <a:ext uri="{FF2B5EF4-FFF2-40B4-BE49-F238E27FC236}">
                <a16:creationId xmlns:a16="http://schemas.microsoft.com/office/drawing/2014/main" id="{7A5023A3-3CC5-42AC-A5A0-A9EF34CBB545}"/>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2076087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76EB3-4CB4-42EE-BA12-413DC4CA6F6A}"/>
              </a:ext>
            </a:extLst>
          </p:cNvPr>
          <p:cNvSpPr>
            <a:spLocks noGrp="1"/>
          </p:cNvSpPr>
          <p:nvPr>
            <p:ph type="title"/>
          </p:nvPr>
        </p:nvSpPr>
        <p:spPr>
          <a:xfrm>
            <a:off x="693261" y="301905"/>
            <a:ext cx="8697278" cy="1096044"/>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42E597-37ED-491C-9AC6-FE25FA433628}"/>
              </a:ext>
            </a:extLst>
          </p:cNvPr>
          <p:cNvSpPr>
            <a:spLocks noGrp="1"/>
          </p:cNvSpPr>
          <p:nvPr>
            <p:ph type="body" orient="vert" idx="1"/>
          </p:nvPr>
        </p:nvSpPr>
        <p:spPr>
          <a:xfrm>
            <a:off x="693261" y="1509521"/>
            <a:ext cx="8697278" cy="35979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8A83D747-4472-4B75-9994-5D69784D2D29}"/>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716425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B699AC-E01A-4929-9445-276F94EECBB6}"/>
              </a:ext>
            </a:extLst>
          </p:cNvPr>
          <p:cNvSpPr>
            <a:spLocks noGrp="1"/>
          </p:cNvSpPr>
          <p:nvPr>
            <p:ph type="title" orient="vert"/>
          </p:nvPr>
        </p:nvSpPr>
        <p:spPr>
          <a:xfrm>
            <a:off x="7216220" y="301904"/>
            <a:ext cx="2174319" cy="4805529"/>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AF5439-6ED1-4203-BEE2-4AFDB71C91F8}"/>
              </a:ext>
            </a:extLst>
          </p:cNvPr>
          <p:cNvSpPr>
            <a:spLocks noGrp="1"/>
          </p:cNvSpPr>
          <p:nvPr>
            <p:ph type="body" orient="vert" idx="1"/>
          </p:nvPr>
        </p:nvSpPr>
        <p:spPr>
          <a:xfrm>
            <a:off x="693261" y="301904"/>
            <a:ext cx="6396911" cy="480552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DCA5CF74-1DB8-4B55-BDE0-6CDA28821789}"/>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2973149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260986" y="2325811"/>
            <a:ext cx="6153186" cy="467051"/>
          </a:xfrm>
          <a:prstGeom prst="rect">
            <a:avLst/>
          </a:prstGeom>
        </p:spPr>
        <p:txBody>
          <a:bodyPr wrap="square" lIns="0" tIns="0" rIns="0" bIns="0">
            <a:spAutoFit/>
          </a:bodyPr>
          <a:lstStyle>
            <a:lvl1pPr>
              <a:defRPr sz="3372" b="0" i="0">
                <a:solidFill>
                  <a:schemeClr val="tx1"/>
                </a:solidFill>
                <a:latin typeface="Arial"/>
                <a:cs typeface="Arial"/>
              </a:defRPr>
            </a:lvl1pPr>
          </a:lstStyle>
          <a:p>
            <a:endParaRPr dirty="0"/>
          </a:p>
        </p:txBody>
      </p:sp>
      <p:sp>
        <p:nvSpPr>
          <p:cNvPr id="3" name="Holder 3"/>
          <p:cNvSpPr>
            <a:spLocks noGrp="1"/>
          </p:cNvSpPr>
          <p:nvPr>
            <p:ph type="subTitle" idx="4"/>
          </p:nvPr>
        </p:nvSpPr>
        <p:spPr>
          <a:xfrm>
            <a:off x="1512570" y="3175508"/>
            <a:ext cx="7058660" cy="320601"/>
          </a:xfrm>
          <a:prstGeom prst="rect">
            <a:avLst/>
          </a:prstGeom>
        </p:spPr>
        <p:txBody>
          <a:bodyPr wrap="square" lIns="0" tIns="0" rIns="0" bIns="0">
            <a:spAutoFit/>
          </a:bodyPr>
          <a:lstStyle>
            <a:lvl1pPr>
              <a:defRPr/>
            </a:lvl1pPr>
          </a:lstStyle>
          <a:p>
            <a:endParaRPr/>
          </a:p>
        </p:txBody>
      </p:sp>
      <p:sp>
        <p:nvSpPr>
          <p:cNvPr id="6" name="Holder 6"/>
          <p:cNvSpPr>
            <a:spLocks noGrp="1"/>
          </p:cNvSpPr>
          <p:nvPr>
            <p:ph type="sldNum" sz="quarter" idx="7"/>
          </p:nvPr>
        </p:nvSpPr>
        <p:spPr/>
        <p:txBody>
          <a:bodyPr lIns="0" tIns="0" rIns="0" bIns="0"/>
          <a:lstStyle>
            <a:lvl1pPr>
              <a:defRPr sz="1163" b="0" i="0">
                <a:solidFill>
                  <a:schemeClr val="tx1"/>
                </a:solidFill>
                <a:latin typeface="Arial"/>
                <a:cs typeface="Arial"/>
              </a:defRPr>
            </a:lvl1pPr>
          </a:lstStyle>
          <a:p>
            <a:pPr marL="22151">
              <a:spcBef>
                <a:spcPts val="20"/>
              </a:spcBef>
            </a:pPr>
            <a:fld id="{81D60167-4931-47E6-BA6A-407CBD079E47}" type="slidenum">
              <a:rPr lang="en-US" spc="-3" smtClean="0"/>
              <a:pPr marL="22151">
                <a:spcBef>
                  <a:spcPts val="20"/>
                </a:spcBef>
              </a:pPr>
              <a:t>‹#›</a:t>
            </a:fld>
            <a:endParaRPr lang="en-US" spc="-3" dirty="0"/>
          </a:p>
        </p:txBody>
      </p:sp>
    </p:spTree>
    <p:extLst>
      <p:ext uri="{BB962C8B-B14F-4D97-AF65-F5344CB8AC3E}">
        <p14:creationId xmlns:p14="http://schemas.microsoft.com/office/powerpoint/2010/main" val="2601123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49F77-C56E-49A5-9748-7C52B6AEBC11}"/>
              </a:ext>
            </a:extLst>
          </p:cNvPr>
          <p:cNvSpPr>
            <a:spLocks noGrp="1"/>
          </p:cNvSpPr>
          <p:nvPr>
            <p:ph type="title"/>
          </p:nvPr>
        </p:nvSpPr>
        <p:spPr>
          <a:xfrm>
            <a:off x="693261" y="301905"/>
            <a:ext cx="8697278" cy="1096044"/>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0117523-2951-4793-9233-9143C1E43CB0}"/>
              </a:ext>
            </a:extLst>
          </p:cNvPr>
          <p:cNvSpPr>
            <a:spLocks noGrp="1"/>
          </p:cNvSpPr>
          <p:nvPr>
            <p:ph idx="1"/>
          </p:nvPr>
        </p:nvSpPr>
        <p:spPr>
          <a:xfrm>
            <a:off x="693261" y="1509521"/>
            <a:ext cx="8697278" cy="35979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CD2773-D27C-4765-B0E8-2D408B267846}"/>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3550848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698C-16A5-4884-BD84-1F07BB8C2CA9}"/>
              </a:ext>
            </a:extLst>
          </p:cNvPr>
          <p:cNvSpPr>
            <a:spLocks noGrp="1"/>
          </p:cNvSpPr>
          <p:nvPr>
            <p:ph type="title"/>
          </p:nvPr>
        </p:nvSpPr>
        <p:spPr>
          <a:xfrm>
            <a:off x="688009" y="1413700"/>
            <a:ext cx="8697278" cy="2358791"/>
          </a:xfrm>
          <a:prstGeom prst="rect">
            <a:avLst/>
          </a:prstGeom>
        </p:spPr>
        <p:txBody>
          <a:bodyPr anchor="b"/>
          <a:lstStyle>
            <a:lvl1pPr>
              <a:defRPr sz="4961"/>
            </a:lvl1pPr>
          </a:lstStyle>
          <a:p>
            <a:r>
              <a:rPr lang="en-US"/>
              <a:t>Click to edit Master title style</a:t>
            </a:r>
          </a:p>
        </p:txBody>
      </p:sp>
      <p:sp>
        <p:nvSpPr>
          <p:cNvPr id="3" name="Text Placeholder 2">
            <a:extLst>
              <a:ext uri="{FF2B5EF4-FFF2-40B4-BE49-F238E27FC236}">
                <a16:creationId xmlns:a16="http://schemas.microsoft.com/office/drawing/2014/main" id="{F1EE61F2-F6C6-4EC4-8168-F008402A117F}"/>
              </a:ext>
            </a:extLst>
          </p:cNvPr>
          <p:cNvSpPr>
            <a:spLocks noGrp="1"/>
          </p:cNvSpPr>
          <p:nvPr>
            <p:ph type="body" idx="1"/>
          </p:nvPr>
        </p:nvSpPr>
        <p:spPr>
          <a:xfrm>
            <a:off x="688009" y="3794807"/>
            <a:ext cx="8697278" cy="1240432"/>
          </a:xfrm>
          <a:prstGeom prst="rect">
            <a:avLst/>
          </a:prstGeom>
        </p:spPr>
        <p:txBody>
          <a:bodyPr/>
          <a:lstStyle>
            <a:lvl1pPr marL="0" indent="0">
              <a:buNone/>
              <a:defRPr sz="1985">
                <a:solidFill>
                  <a:schemeClr val="tx1">
                    <a:tint val="75000"/>
                  </a:schemeClr>
                </a:solidFill>
              </a:defRPr>
            </a:lvl1pPr>
            <a:lvl2pPr marL="378059" indent="0">
              <a:buNone/>
              <a:defRPr sz="1654">
                <a:solidFill>
                  <a:schemeClr val="tx1">
                    <a:tint val="75000"/>
                  </a:schemeClr>
                </a:solidFill>
              </a:defRPr>
            </a:lvl2pPr>
            <a:lvl3pPr marL="756117" indent="0">
              <a:buNone/>
              <a:defRPr sz="1488">
                <a:solidFill>
                  <a:schemeClr val="tx1">
                    <a:tint val="75000"/>
                  </a:schemeClr>
                </a:solidFill>
              </a:defRPr>
            </a:lvl3pPr>
            <a:lvl4pPr marL="1134176" indent="0">
              <a:buNone/>
              <a:defRPr sz="1323">
                <a:solidFill>
                  <a:schemeClr val="tx1">
                    <a:tint val="75000"/>
                  </a:schemeClr>
                </a:solidFill>
              </a:defRPr>
            </a:lvl4pPr>
            <a:lvl5pPr marL="1512235" indent="0">
              <a:buNone/>
              <a:defRPr sz="1323">
                <a:solidFill>
                  <a:schemeClr val="tx1">
                    <a:tint val="75000"/>
                  </a:schemeClr>
                </a:solidFill>
              </a:defRPr>
            </a:lvl5pPr>
            <a:lvl6pPr marL="1890293" indent="0">
              <a:buNone/>
              <a:defRPr sz="1323">
                <a:solidFill>
                  <a:schemeClr val="tx1">
                    <a:tint val="75000"/>
                  </a:schemeClr>
                </a:solidFill>
              </a:defRPr>
            </a:lvl6pPr>
            <a:lvl7pPr marL="2268352" indent="0">
              <a:buNone/>
              <a:defRPr sz="1323">
                <a:solidFill>
                  <a:schemeClr val="tx1">
                    <a:tint val="75000"/>
                  </a:schemeClr>
                </a:solidFill>
              </a:defRPr>
            </a:lvl7pPr>
            <a:lvl8pPr marL="2646411" indent="0">
              <a:buNone/>
              <a:defRPr sz="1323">
                <a:solidFill>
                  <a:schemeClr val="tx1">
                    <a:tint val="75000"/>
                  </a:schemeClr>
                </a:solidFill>
              </a:defRPr>
            </a:lvl8pPr>
            <a:lvl9pPr marL="3024469" indent="0">
              <a:buNone/>
              <a:defRPr sz="1323">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F8EA83EC-4419-4129-A10F-3DB8A14302C9}"/>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3772687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91A5C-61A7-4517-8770-1DCCAF6EA7AE}"/>
              </a:ext>
            </a:extLst>
          </p:cNvPr>
          <p:cNvSpPr>
            <a:spLocks noGrp="1"/>
          </p:cNvSpPr>
          <p:nvPr>
            <p:ph type="title"/>
          </p:nvPr>
        </p:nvSpPr>
        <p:spPr>
          <a:xfrm>
            <a:off x="756285" y="196895"/>
            <a:ext cx="8697278" cy="1096044"/>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4BA7721-920E-451D-8A5A-8242178522DA}"/>
              </a:ext>
            </a:extLst>
          </p:cNvPr>
          <p:cNvSpPr>
            <a:spLocks noGrp="1"/>
          </p:cNvSpPr>
          <p:nvPr>
            <p:ph sz="half" idx="1"/>
          </p:nvPr>
        </p:nvSpPr>
        <p:spPr>
          <a:xfrm>
            <a:off x="693261" y="1509521"/>
            <a:ext cx="4285615" cy="35979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77AB5D-D468-4927-80AC-04CC77B4F5C1}"/>
              </a:ext>
            </a:extLst>
          </p:cNvPr>
          <p:cNvSpPr>
            <a:spLocks noGrp="1"/>
          </p:cNvSpPr>
          <p:nvPr>
            <p:ph sz="half" idx="2"/>
          </p:nvPr>
        </p:nvSpPr>
        <p:spPr>
          <a:xfrm>
            <a:off x="5104924" y="1509521"/>
            <a:ext cx="4285615" cy="35979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F0AD16D4-A4EE-48FA-B00A-6F0CF601ACB3}"/>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3774988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09566-4C43-42BC-9134-C4624C16DB06}"/>
              </a:ext>
            </a:extLst>
          </p:cNvPr>
          <p:cNvSpPr>
            <a:spLocks noGrp="1"/>
          </p:cNvSpPr>
          <p:nvPr>
            <p:ph type="title"/>
          </p:nvPr>
        </p:nvSpPr>
        <p:spPr>
          <a:xfrm>
            <a:off x="852134" y="196895"/>
            <a:ext cx="8697278" cy="1096044"/>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FDAA08B-D1FE-4C42-A3A7-85391660EC7C}"/>
              </a:ext>
            </a:extLst>
          </p:cNvPr>
          <p:cNvSpPr>
            <a:spLocks noGrp="1"/>
          </p:cNvSpPr>
          <p:nvPr>
            <p:ph type="body" idx="1"/>
          </p:nvPr>
        </p:nvSpPr>
        <p:spPr>
          <a:xfrm>
            <a:off x="694575" y="1390073"/>
            <a:ext cx="4265920" cy="681253"/>
          </a:xfrm>
          <a:prstGeom prst="rect">
            <a:avLst/>
          </a:prstGeom>
        </p:spPr>
        <p:txBody>
          <a:bodyPr anchor="b"/>
          <a:lstStyle>
            <a:lvl1pPr marL="0" indent="0">
              <a:buNone/>
              <a:defRPr sz="1985" b="1"/>
            </a:lvl1pPr>
            <a:lvl2pPr marL="378059" indent="0">
              <a:buNone/>
              <a:defRPr sz="1654" b="1"/>
            </a:lvl2pPr>
            <a:lvl3pPr marL="756117" indent="0">
              <a:buNone/>
              <a:defRPr sz="1488" b="1"/>
            </a:lvl3pPr>
            <a:lvl4pPr marL="1134176" indent="0">
              <a:buNone/>
              <a:defRPr sz="1323" b="1"/>
            </a:lvl4pPr>
            <a:lvl5pPr marL="1512235" indent="0">
              <a:buNone/>
              <a:defRPr sz="1323" b="1"/>
            </a:lvl5pPr>
            <a:lvl6pPr marL="1890293" indent="0">
              <a:buNone/>
              <a:defRPr sz="1323" b="1"/>
            </a:lvl6pPr>
            <a:lvl7pPr marL="2268352" indent="0">
              <a:buNone/>
              <a:defRPr sz="1323" b="1"/>
            </a:lvl7pPr>
            <a:lvl8pPr marL="2646411" indent="0">
              <a:buNone/>
              <a:defRPr sz="1323" b="1"/>
            </a:lvl8pPr>
            <a:lvl9pPr marL="3024469" indent="0">
              <a:buNone/>
              <a:defRPr sz="1323" b="1"/>
            </a:lvl9pPr>
          </a:lstStyle>
          <a:p>
            <a:pPr lvl="0"/>
            <a:r>
              <a:rPr lang="en-US"/>
              <a:t>Click to edit Master text styles</a:t>
            </a:r>
          </a:p>
        </p:txBody>
      </p:sp>
      <p:sp>
        <p:nvSpPr>
          <p:cNvPr id="4" name="Content Placeholder 3">
            <a:extLst>
              <a:ext uri="{FF2B5EF4-FFF2-40B4-BE49-F238E27FC236}">
                <a16:creationId xmlns:a16="http://schemas.microsoft.com/office/drawing/2014/main" id="{A2293804-F74C-44BD-8767-75C411DBFEEB}"/>
              </a:ext>
            </a:extLst>
          </p:cNvPr>
          <p:cNvSpPr>
            <a:spLocks noGrp="1"/>
          </p:cNvSpPr>
          <p:nvPr>
            <p:ph sz="half" idx="2"/>
          </p:nvPr>
        </p:nvSpPr>
        <p:spPr>
          <a:xfrm>
            <a:off x="694575" y="2071326"/>
            <a:ext cx="4265920" cy="304660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BE2B3F-DE27-4AF0-9C77-83862E8A160F}"/>
              </a:ext>
            </a:extLst>
          </p:cNvPr>
          <p:cNvSpPr>
            <a:spLocks noGrp="1"/>
          </p:cNvSpPr>
          <p:nvPr>
            <p:ph type="body" sz="quarter" idx="3"/>
          </p:nvPr>
        </p:nvSpPr>
        <p:spPr>
          <a:xfrm>
            <a:off x="5104924" y="1390073"/>
            <a:ext cx="4286928" cy="681253"/>
          </a:xfrm>
          <a:prstGeom prst="rect">
            <a:avLst/>
          </a:prstGeom>
        </p:spPr>
        <p:txBody>
          <a:bodyPr anchor="b"/>
          <a:lstStyle>
            <a:lvl1pPr marL="0" indent="0">
              <a:buNone/>
              <a:defRPr sz="1985" b="1"/>
            </a:lvl1pPr>
            <a:lvl2pPr marL="378059" indent="0">
              <a:buNone/>
              <a:defRPr sz="1654" b="1"/>
            </a:lvl2pPr>
            <a:lvl3pPr marL="756117" indent="0">
              <a:buNone/>
              <a:defRPr sz="1488" b="1"/>
            </a:lvl3pPr>
            <a:lvl4pPr marL="1134176" indent="0">
              <a:buNone/>
              <a:defRPr sz="1323" b="1"/>
            </a:lvl4pPr>
            <a:lvl5pPr marL="1512235" indent="0">
              <a:buNone/>
              <a:defRPr sz="1323" b="1"/>
            </a:lvl5pPr>
            <a:lvl6pPr marL="1890293" indent="0">
              <a:buNone/>
              <a:defRPr sz="1323" b="1"/>
            </a:lvl6pPr>
            <a:lvl7pPr marL="2268352" indent="0">
              <a:buNone/>
              <a:defRPr sz="1323" b="1"/>
            </a:lvl7pPr>
            <a:lvl8pPr marL="2646411" indent="0">
              <a:buNone/>
              <a:defRPr sz="1323" b="1"/>
            </a:lvl8pPr>
            <a:lvl9pPr marL="3024469" indent="0">
              <a:buNone/>
              <a:defRPr sz="1323" b="1"/>
            </a:lvl9pPr>
          </a:lstStyle>
          <a:p>
            <a:pPr lvl="0"/>
            <a:r>
              <a:rPr lang="en-US"/>
              <a:t>Click to edit Master text styles</a:t>
            </a:r>
          </a:p>
        </p:txBody>
      </p:sp>
      <p:sp>
        <p:nvSpPr>
          <p:cNvPr id="6" name="Content Placeholder 5">
            <a:extLst>
              <a:ext uri="{FF2B5EF4-FFF2-40B4-BE49-F238E27FC236}">
                <a16:creationId xmlns:a16="http://schemas.microsoft.com/office/drawing/2014/main" id="{9C803ED6-FA5C-42BE-AD02-725C1CA146C2}"/>
              </a:ext>
            </a:extLst>
          </p:cNvPr>
          <p:cNvSpPr>
            <a:spLocks noGrp="1"/>
          </p:cNvSpPr>
          <p:nvPr>
            <p:ph sz="quarter" idx="4"/>
          </p:nvPr>
        </p:nvSpPr>
        <p:spPr>
          <a:xfrm>
            <a:off x="5104924" y="2071326"/>
            <a:ext cx="4286928" cy="304660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F26F1231-C6EE-418B-95BC-A51AE425B490}"/>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1662978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1146B-9C23-46CB-BF79-87BDF885839C}"/>
              </a:ext>
            </a:extLst>
          </p:cNvPr>
          <p:cNvSpPr>
            <a:spLocks noGrp="1"/>
          </p:cNvSpPr>
          <p:nvPr>
            <p:ph type="title"/>
          </p:nvPr>
        </p:nvSpPr>
        <p:spPr>
          <a:xfrm>
            <a:off x="693261" y="301905"/>
            <a:ext cx="8697278" cy="1096044"/>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7592E703-9736-4BEE-855C-50F9BF02D249}"/>
              </a:ext>
            </a:extLst>
          </p:cNvPr>
          <p:cNvSpPr>
            <a:spLocks noGrp="1"/>
          </p:cNvSpPr>
          <p:nvPr>
            <p:ph type="dt" sz="half" idx="10"/>
          </p:nvPr>
        </p:nvSpPr>
        <p:spPr>
          <a:xfrm>
            <a:off x="693261" y="5255760"/>
            <a:ext cx="2268855" cy="301904"/>
          </a:xfrm>
          <a:prstGeom prst="rect">
            <a:avLst/>
          </a:prstGeom>
        </p:spPr>
        <p:txBody>
          <a:bodyPr/>
          <a:lstStyle/>
          <a:p>
            <a:pPr defTabSz="756117"/>
            <a:fld id="{C9E90480-6D2B-4DC5-8F84-E5A1E18C92B8}" type="datetimeFigureOut">
              <a:rPr lang="en-US" sz="1488" smtClean="0">
                <a:solidFill>
                  <a:prstClr val="black"/>
                </a:solidFill>
              </a:rPr>
              <a:pPr defTabSz="756117"/>
              <a:t>9/2/2025</a:t>
            </a:fld>
            <a:endParaRPr lang="en-US" sz="1488">
              <a:solidFill>
                <a:prstClr val="black"/>
              </a:solidFill>
            </a:endParaRPr>
          </a:p>
        </p:txBody>
      </p:sp>
      <p:sp>
        <p:nvSpPr>
          <p:cNvPr id="4" name="Footer Placeholder 3">
            <a:extLst>
              <a:ext uri="{FF2B5EF4-FFF2-40B4-BE49-F238E27FC236}">
                <a16:creationId xmlns:a16="http://schemas.microsoft.com/office/drawing/2014/main" id="{C3503929-9BCA-4DA3-842C-5B3A2A75B5D7}"/>
              </a:ext>
            </a:extLst>
          </p:cNvPr>
          <p:cNvSpPr>
            <a:spLocks noGrp="1"/>
          </p:cNvSpPr>
          <p:nvPr>
            <p:ph type="ftr" sz="quarter" idx="11"/>
          </p:nvPr>
        </p:nvSpPr>
        <p:spPr>
          <a:xfrm>
            <a:off x="3340259" y="5255760"/>
            <a:ext cx="3403283" cy="301904"/>
          </a:xfrm>
          <a:prstGeom prst="rect">
            <a:avLst/>
          </a:prstGeom>
        </p:spPr>
        <p:txBody>
          <a:bodyPr/>
          <a:lstStyle/>
          <a:p>
            <a:pPr defTabSz="756117"/>
            <a:endParaRPr lang="en-US" sz="1488">
              <a:solidFill>
                <a:prstClr val="black"/>
              </a:solidFill>
            </a:endParaRPr>
          </a:p>
        </p:txBody>
      </p:sp>
      <p:sp>
        <p:nvSpPr>
          <p:cNvPr id="5" name="Slide Number Placeholder 4">
            <a:extLst>
              <a:ext uri="{FF2B5EF4-FFF2-40B4-BE49-F238E27FC236}">
                <a16:creationId xmlns:a16="http://schemas.microsoft.com/office/drawing/2014/main" id="{0EF0AD8C-314A-44F0-80B1-F3ECD7389E48}"/>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473673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871024-34DA-4B13-BFC6-7E5815769ADF}"/>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811888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20FDB-F273-4FDA-8843-71FE3133B170}"/>
              </a:ext>
            </a:extLst>
          </p:cNvPr>
          <p:cNvSpPr>
            <a:spLocks noGrp="1"/>
          </p:cNvSpPr>
          <p:nvPr>
            <p:ph type="title"/>
          </p:nvPr>
        </p:nvSpPr>
        <p:spPr>
          <a:xfrm>
            <a:off x="694575" y="378037"/>
            <a:ext cx="3252288" cy="1323128"/>
          </a:xfrm>
          <a:prstGeom prst="rect">
            <a:avLst/>
          </a:prstGeom>
        </p:spPr>
        <p:txBody>
          <a:bodyPr anchor="b"/>
          <a:lstStyle>
            <a:lvl1pPr>
              <a:defRPr sz="2646"/>
            </a:lvl1pPr>
          </a:lstStyle>
          <a:p>
            <a:r>
              <a:rPr lang="en-US"/>
              <a:t>Click to edit Master title style</a:t>
            </a:r>
          </a:p>
        </p:txBody>
      </p:sp>
      <p:sp>
        <p:nvSpPr>
          <p:cNvPr id="3" name="Content Placeholder 2">
            <a:extLst>
              <a:ext uri="{FF2B5EF4-FFF2-40B4-BE49-F238E27FC236}">
                <a16:creationId xmlns:a16="http://schemas.microsoft.com/office/drawing/2014/main" id="{2D9D8A2D-26E3-4111-9DE8-96C6A142F7D3}"/>
              </a:ext>
            </a:extLst>
          </p:cNvPr>
          <p:cNvSpPr>
            <a:spLocks noGrp="1"/>
          </p:cNvSpPr>
          <p:nvPr>
            <p:ph idx="1"/>
          </p:nvPr>
        </p:nvSpPr>
        <p:spPr>
          <a:xfrm>
            <a:off x="4286928" y="816455"/>
            <a:ext cx="5104924" cy="4029766"/>
          </a:xfrm>
          <a:prstGeom prst="rect">
            <a:avLst/>
          </a:prstGeom>
        </p:spPr>
        <p:txBody>
          <a:bodyPr/>
          <a:lstStyle>
            <a:lvl1pPr>
              <a:defRPr sz="2646"/>
            </a:lvl1pPr>
            <a:lvl2pPr>
              <a:defRPr sz="2315"/>
            </a:lvl2pPr>
            <a:lvl3pPr>
              <a:defRPr sz="1985"/>
            </a:lvl3pPr>
            <a:lvl4pPr>
              <a:defRPr sz="1654"/>
            </a:lvl4pPr>
            <a:lvl5pPr>
              <a:defRPr sz="1654"/>
            </a:lvl5pPr>
            <a:lvl6pPr>
              <a:defRPr sz="1654"/>
            </a:lvl6pPr>
            <a:lvl7pPr>
              <a:defRPr sz="1654"/>
            </a:lvl7pPr>
            <a:lvl8pPr>
              <a:defRPr sz="1654"/>
            </a:lvl8pPr>
            <a:lvl9pPr>
              <a:defRPr sz="165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9FEA8F-DF81-4C1A-A7B2-021D68A66C6E}"/>
              </a:ext>
            </a:extLst>
          </p:cNvPr>
          <p:cNvSpPr>
            <a:spLocks noGrp="1"/>
          </p:cNvSpPr>
          <p:nvPr>
            <p:ph type="body" sz="half" idx="2"/>
          </p:nvPr>
        </p:nvSpPr>
        <p:spPr>
          <a:xfrm>
            <a:off x="694575" y="1701165"/>
            <a:ext cx="3252288" cy="3151619"/>
          </a:xfrm>
          <a:prstGeom prst="rect">
            <a:avLst/>
          </a:prstGeom>
        </p:spPr>
        <p:txBody>
          <a:bodyPr/>
          <a:lstStyle>
            <a:lvl1pPr marL="0" indent="0">
              <a:buNone/>
              <a:defRPr sz="1323"/>
            </a:lvl1pPr>
            <a:lvl2pPr marL="378059" indent="0">
              <a:buNone/>
              <a:defRPr sz="1158"/>
            </a:lvl2pPr>
            <a:lvl3pPr marL="756117" indent="0">
              <a:buNone/>
              <a:defRPr sz="992"/>
            </a:lvl3pPr>
            <a:lvl4pPr marL="1134176" indent="0">
              <a:buNone/>
              <a:defRPr sz="827"/>
            </a:lvl4pPr>
            <a:lvl5pPr marL="1512235" indent="0">
              <a:buNone/>
              <a:defRPr sz="827"/>
            </a:lvl5pPr>
            <a:lvl6pPr marL="1890293" indent="0">
              <a:buNone/>
              <a:defRPr sz="827"/>
            </a:lvl6pPr>
            <a:lvl7pPr marL="2268352" indent="0">
              <a:buNone/>
              <a:defRPr sz="827"/>
            </a:lvl7pPr>
            <a:lvl8pPr marL="2646411" indent="0">
              <a:buNone/>
              <a:defRPr sz="827"/>
            </a:lvl8pPr>
            <a:lvl9pPr marL="3024469" indent="0">
              <a:buNone/>
              <a:defRPr sz="827"/>
            </a:lvl9pPr>
          </a:lstStyle>
          <a:p>
            <a:pPr lvl="0"/>
            <a:r>
              <a:rPr lang="en-US"/>
              <a:t>Click to edit Master text styles</a:t>
            </a:r>
          </a:p>
        </p:txBody>
      </p:sp>
      <p:sp>
        <p:nvSpPr>
          <p:cNvPr id="7" name="Slide Number Placeholder 6">
            <a:extLst>
              <a:ext uri="{FF2B5EF4-FFF2-40B4-BE49-F238E27FC236}">
                <a16:creationId xmlns:a16="http://schemas.microsoft.com/office/drawing/2014/main" id="{B7F734DF-22E0-4AB9-B1B1-BED86737EBE8}"/>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1075479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9D5C9-6CC8-449F-A926-7F6BAA18F9BB}"/>
              </a:ext>
            </a:extLst>
          </p:cNvPr>
          <p:cNvSpPr>
            <a:spLocks noGrp="1"/>
          </p:cNvSpPr>
          <p:nvPr>
            <p:ph type="title"/>
          </p:nvPr>
        </p:nvSpPr>
        <p:spPr>
          <a:xfrm>
            <a:off x="694575" y="378037"/>
            <a:ext cx="3252288" cy="1323128"/>
          </a:xfrm>
          <a:prstGeom prst="rect">
            <a:avLst/>
          </a:prstGeom>
        </p:spPr>
        <p:txBody>
          <a:bodyPr anchor="b"/>
          <a:lstStyle>
            <a:lvl1pPr>
              <a:defRPr sz="2646"/>
            </a:lvl1pPr>
          </a:lstStyle>
          <a:p>
            <a:r>
              <a:rPr lang="en-US"/>
              <a:t>Click to edit Master title style</a:t>
            </a:r>
          </a:p>
        </p:txBody>
      </p:sp>
      <p:sp>
        <p:nvSpPr>
          <p:cNvPr id="3" name="Picture Placeholder 2">
            <a:extLst>
              <a:ext uri="{FF2B5EF4-FFF2-40B4-BE49-F238E27FC236}">
                <a16:creationId xmlns:a16="http://schemas.microsoft.com/office/drawing/2014/main" id="{A5356DC5-B21D-4C96-A945-A256E84C9130}"/>
              </a:ext>
            </a:extLst>
          </p:cNvPr>
          <p:cNvSpPr>
            <a:spLocks noGrp="1"/>
          </p:cNvSpPr>
          <p:nvPr>
            <p:ph type="pic" idx="1"/>
          </p:nvPr>
        </p:nvSpPr>
        <p:spPr>
          <a:xfrm>
            <a:off x="4286928" y="816455"/>
            <a:ext cx="5104924" cy="4029766"/>
          </a:xfrm>
          <a:prstGeom prst="rect">
            <a:avLst/>
          </a:prstGeom>
        </p:spPr>
        <p:txBody>
          <a:bodyPr/>
          <a:lstStyle>
            <a:lvl1pPr marL="0" indent="0">
              <a:buNone/>
              <a:defRPr sz="2646"/>
            </a:lvl1pPr>
            <a:lvl2pPr marL="378059" indent="0">
              <a:buNone/>
              <a:defRPr sz="2315"/>
            </a:lvl2pPr>
            <a:lvl3pPr marL="756117" indent="0">
              <a:buNone/>
              <a:defRPr sz="1985"/>
            </a:lvl3pPr>
            <a:lvl4pPr marL="1134176" indent="0">
              <a:buNone/>
              <a:defRPr sz="1654"/>
            </a:lvl4pPr>
            <a:lvl5pPr marL="1512235" indent="0">
              <a:buNone/>
              <a:defRPr sz="1654"/>
            </a:lvl5pPr>
            <a:lvl6pPr marL="1890293" indent="0">
              <a:buNone/>
              <a:defRPr sz="1654"/>
            </a:lvl6pPr>
            <a:lvl7pPr marL="2268352" indent="0">
              <a:buNone/>
              <a:defRPr sz="1654"/>
            </a:lvl7pPr>
            <a:lvl8pPr marL="2646411" indent="0">
              <a:buNone/>
              <a:defRPr sz="1654"/>
            </a:lvl8pPr>
            <a:lvl9pPr marL="3024469" indent="0">
              <a:buNone/>
              <a:defRPr sz="1654"/>
            </a:lvl9pPr>
          </a:lstStyle>
          <a:p>
            <a:endParaRPr lang="en-US"/>
          </a:p>
        </p:txBody>
      </p:sp>
      <p:sp>
        <p:nvSpPr>
          <p:cNvPr id="4" name="Text Placeholder 3">
            <a:extLst>
              <a:ext uri="{FF2B5EF4-FFF2-40B4-BE49-F238E27FC236}">
                <a16:creationId xmlns:a16="http://schemas.microsoft.com/office/drawing/2014/main" id="{EEDB7F75-9770-4AFB-834D-1C1F4854C152}"/>
              </a:ext>
            </a:extLst>
          </p:cNvPr>
          <p:cNvSpPr>
            <a:spLocks noGrp="1"/>
          </p:cNvSpPr>
          <p:nvPr>
            <p:ph type="body" sz="half" idx="2"/>
          </p:nvPr>
        </p:nvSpPr>
        <p:spPr>
          <a:xfrm>
            <a:off x="694575" y="1701165"/>
            <a:ext cx="3252288" cy="3151619"/>
          </a:xfrm>
          <a:prstGeom prst="rect">
            <a:avLst/>
          </a:prstGeom>
        </p:spPr>
        <p:txBody>
          <a:bodyPr/>
          <a:lstStyle>
            <a:lvl1pPr marL="0" indent="0">
              <a:buNone/>
              <a:defRPr sz="1323"/>
            </a:lvl1pPr>
            <a:lvl2pPr marL="378059" indent="0">
              <a:buNone/>
              <a:defRPr sz="1158"/>
            </a:lvl2pPr>
            <a:lvl3pPr marL="756117" indent="0">
              <a:buNone/>
              <a:defRPr sz="992"/>
            </a:lvl3pPr>
            <a:lvl4pPr marL="1134176" indent="0">
              <a:buNone/>
              <a:defRPr sz="827"/>
            </a:lvl4pPr>
            <a:lvl5pPr marL="1512235" indent="0">
              <a:buNone/>
              <a:defRPr sz="827"/>
            </a:lvl5pPr>
            <a:lvl6pPr marL="1890293" indent="0">
              <a:buNone/>
              <a:defRPr sz="827"/>
            </a:lvl6pPr>
            <a:lvl7pPr marL="2268352" indent="0">
              <a:buNone/>
              <a:defRPr sz="827"/>
            </a:lvl7pPr>
            <a:lvl8pPr marL="2646411" indent="0">
              <a:buNone/>
              <a:defRPr sz="827"/>
            </a:lvl8pPr>
            <a:lvl9pPr marL="3024469" indent="0">
              <a:buNone/>
              <a:defRPr sz="827"/>
            </a:lvl9pPr>
          </a:lstStyle>
          <a:p>
            <a:pPr lvl="0"/>
            <a:r>
              <a:rPr lang="en-US"/>
              <a:t>Click to edit Master text styles</a:t>
            </a:r>
          </a:p>
        </p:txBody>
      </p:sp>
      <p:sp>
        <p:nvSpPr>
          <p:cNvPr id="7" name="Slide Number Placeholder 6">
            <a:extLst>
              <a:ext uri="{FF2B5EF4-FFF2-40B4-BE49-F238E27FC236}">
                <a16:creationId xmlns:a16="http://schemas.microsoft.com/office/drawing/2014/main" id="{B1B47443-A469-4D0A-977A-8F63F52FA96F}"/>
              </a:ext>
            </a:extLst>
          </p:cNvPr>
          <p:cNvSpPr>
            <a:spLocks noGrp="1"/>
          </p:cNvSpPr>
          <p:nvPr>
            <p:ph type="sldNum" sz="quarter" idx="12"/>
          </p:nvPr>
        </p:nvSpPr>
        <p:spPr/>
        <p:txBody>
          <a:body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spTree>
    <p:extLst>
      <p:ext uri="{BB962C8B-B14F-4D97-AF65-F5344CB8AC3E}">
        <p14:creationId xmlns:p14="http://schemas.microsoft.com/office/powerpoint/2010/main" val="60122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81BB922-B92C-4BA4-BA65-EA3025B0BC94}"/>
              </a:ext>
            </a:extLst>
          </p:cNvPr>
          <p:cNvSpPr>
            <a:spLocks noGrp="1"/>
          </p:cNvSpPr>
          <p:nvPr>
            <p:ph type="sldNum" sz="quarter" idx="4"/>
          </p:nvPr>
        </p:nvSpPr>
        <p:spPr>
          <a:xfrm>
            <a:off x="7665264" y="5171751"/>
            <a:ext cx="2268855" cy="301904"/>
          </a:xfrm>
          <a:prstGeom prst="rect">
            <a:avLst/>
          </a:prstGeom>
        </p:spPr>
        <p:txBody>
          <a:bodyPr vert="horz" lIns="91440" tIns="45720" rIns="91440" bIns="45720" rtlCol="0" anchor="ctr"/>
          <a:lstStyle>
            <a:lvl1pPr algn="r">
              <a:defRPr sz="992">
                <a:solidFill>
                  <a:schemeClr val="tx1">
                    <a:tint val="75000"/>
                  </a:schemeClr>
                </a:solidFill>
              </a:defRPr>
            </a:lvl1pPr>
          </a:lstStyle>
          <a:p>
            <a:pPr defTabSz="756117"/>
            <a:fld id="{E01CCCCC-388D-4F94-9868-71B320C71ACD}" type="slidenum">
              <a:rPr lang="en-US" smtClean="0">
                <a:solidFill>
                  <a:prstClr val="black">
                    <a:tint val="75000"/>
                  </a:prstClr>
                </a:solidFill>
              </a:rPr>
              <a:pPr defTabSz="756117"/>
              <a:t>‹#›</a:t>
            </a:fld>
            <a:endParaRPr lang="en-US">
              <a:solidFill>
                <a:prstClr val="black">
                  <a:tint val="75000"/>
                </a:prstClr>
              </a:solidFill>
            </a:endParaRPr>
          </a:p>
        </p:txBody>
      </p:sp>
      <p:pic>
        <p:nvPicPr>
          <p:cNvPr id="7" name="Picture 6">
            <a:extLst>
              <a:ext uri="{FF2B5EF4-FFF2-40B4-BE49-F238E27FC236}">
                <a16:creationId xmlns:a16="http://schemas.microsoft.com/office/drawing/2014/main" id="{1FE5D4FA-4801-4BDA-AFAF-7C5F82906C7A}"/>
              </a:ext>
            </a:extLst>
          </p:cNvPr>
          <p:cNvPicPr>
            <a:picLocks noChangeAspect="1"/>
          </p:cNvPicPr>
          <p:nvPr userDrawn="1"/>
        </p:nvPicPr>
        <p:blipFill>
          <a:blip r:embed="rId14"/>
          <a:stretch>
            <a:fillRect/>
          </a:stretch>
        </p:blipFill>
        <p:spPr>
          <a:xfrm>
            <a:off x="0" y="126012"/>
            <a:ext cx="9587488" cy="5347643"/>
          </a:xfrm>
          <a:prstGeom prst="rect">
            <a:avLst/>
          </a:prstGeom>
        </p:spPr>
      </p:pic>
      <p:sp>
        <p:nvSpPr>
          <p:cNvPr id="9" name="Rectangle 8">
            <a:extLst>
              <a:ext uri="{FF2B5EF4-FFF2-40B4-BE49-F238E27FC236}">
                <a16:creationId xmlns:a16="http://schemas.microsoft.com/office/drawing/2014/main" id="{8F568DA6-4B78-463E-8077-A701B45E7694}"/>
              </a:ext>
            </a:extLst>
          </p:cNvPr>
          <p:cNvSpPr/>
          <p:nvPr userDrawn="1"/>
        </p:nvSpPr>
        <p:spPr>
          <a:xfrm>
            <a:off x="7944932" y="5338776"/>
            <a:ext cx="1441668" cy="1653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56117" rtl="0" eaLnBrk="1" fontAlgn="auto" latinLnBrk="0" hangingPunct="1">
              <a:lnSpc>
                <a:spcPct val="100000"/>
              </a:lnSpc>
              <a:spcBef>
                <a:spcPts val="0"/>
              </a:spcBef>
              <a:spcAft>
                <a:spcPts val="0"/>
              </a:spcAft>
              <a:buClrTx/>
              <a:buSzTx/>
              <a:buFontTx/>
              <a:buNone/>
              <a:tabLst/>
              <a:defRPr/>
            </a:pPr>
            <a:endParaRPr kumimoji="0" lang="en-US" sz="148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7A6D3598-85E1-4F91-A630-D7B2DD6761F7}"/>
              </a:ext>
            </a:extLst>
          </p:cNvPr>
          <p:cNvSpPr txBox="1"/>
          <p:nvPr userDrawn="1"/>
        </p:nvSpPr>
        <p:spPr>
          <a:xfrm flipH="1">
            <a:off x="7944932" y="5322702"/>
            <a:ext cx="2472631" cy="219612"/>
          </a:xfrm>
          <a:prstGeom prst="rect">
            <a:avLst/>
          </a:prstGeom>
          <a:noFill/>
        </p:spPr>
        <p:txBody>
          <a:bodyPr wrap="square" rtlCol="0">
            <a:spAutoFit/>
          </a:bodyPr>
          <a:lstStyle/>
          <a:p>
            <a:pPr marL="0" marR="0" lvl="0" indent="0" algn="l" defTabSz="756117" rtl="0" eaLnBrk="1" fontAlgn="auto" latinLnBrk="0" hangingPunct="1">
              <a:lnSpc>
                <a:spcPct val="100000"/>
              </a:lnSpc>
              <a:spcBef>
                <a:spcPts val="0"/>
              </a:spcBef>
              <a:spcAft>
                <a:spcPts val="0"/>
              </a:spcAft>
              <a:buClrTx/>
              <a:buSzTx/>
              <a:buFontTx/>
              <a:buNone/>
              <a:tabLst/>
              <a:defRPr/>
            </a:pPr>
            <a:r>
              <a:rPr kumimoji="0" lang="en-US" sz="827"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COSC 4337 Data Science II</a:t>
            </a:r>
          </a:p>
        </p:txBody>
      </p:sp>
      <p:sp>
        <p:nvSpPr>
          <p:cNvPr id="2" name="TextBox 1">
            <a:extLst>
              <a:ext uri="{FF2B5EF4-FFF2-40B4-BE49-F238E27FC236}">
                <a16:creationId xmlns:a16="http://schemas.microsoft.com/office/drawing/2014/main" id="{18643691-6277-72A9-A123-4633283B046C}"/>
              </a:ext>
            </a:extLst>
          </p:cNvPr>
          <p:cNvSpPr txBox="1"/>
          <p:nvPr userDrawn="1"/>
        </p:nvSpPr>
        <p:spPr>
          <a:xfrm>
            <a:off x="3746500" y="5338776"/>
            <a:ext cx="3048000" cy="246221"/>
          </a:xfrm>
          <a:prstGeom prst="rect">
            <a:avLst/>
          </a:prstGeom>
          <a:noFill/>
        </p:spPr>
        <p:txBody>
          <a:bodyPr wrap="square" rtlCol="0">
            <a:spAutoFit/>
          </a:bodyPr>
          <a:lstStyle/>
          <a:p>
            <a:r>
              <a:rPr lang="en-US" sz="1000" dirty="0">
                <a:solidFill>
                  <a:srgbClr val="FF0000"/>
                </a:solidFill>
              </a:rPr>
              <a:t>What is Deep Learning?</a:t>
            </a:r>
          </a:p>
        </p:txBody>
      </p:sp>
    </p:spTree>
    <p:extLst>
      <p:ext uri="{BB962C8B-B14F-4D97-AF65-F5344CB8AC3E}">
        <p14:creationId xmlns:p14="http://schemas.microsoft.com/office/powerpoint/2010/main" val="228664472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81" r:id="rId12"/>
  </p:sldLayoutIdLst>
  <p:txStyles>
    <p:titleStyle>
      <a:lvl1pPr algn="l" defTabSz="756117" rtl="0" eaLnBrk="1" latinLnBrk="0" hangingPunct="1">
        <a:lnSpc>
          <a:spcPct val="90000"/>
        </a:lnSpc>
        <a:spcBef>
          <a:spcPct val="0"/>
        </a:spcBef>
        <a:buNone/>
        <a:defRPr sz="3638" kern="1200">
          <a:solidFill>
            <a:schemeClr val="tx1"/>
          </a:solidFill>
          <a:latin typeface="+mj-lt"/>
          <a:ea typeface="+mj-ea"/>
          <a:cs typeface="+mj-cs"/>
        </a:defRPr>
      </a:lvl1pPr>
    </p:titleStyle>
    <p:bodyStyle>
      <a:lvl1pPr marL="189029" indent="-189029" algn="l" defTabSz="756117"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7088" indent="-189029" algn="l" defTabSz="756117" rtl="0" eaLnBrk="1" latinLnBrk="0" hangingPunct="1">
        <a:lnSpc>
          <a:spcPct val="90000"/>
        </a:lnSpc>
        <a:spcBef>
          <a:spcPts val="413"/>
        </a:spcBef>
        <a:buFont typeface="Arial" panose="020B0604020202020204" pitchFamily="34" charset="0"/>
        <a:buChar char="•"/>
        <a:defRPr sz="1985" kern="1200">
          <a:solidFill>
            <a:schemeClr val="tx1"/>
          </a:solidFill>
          <a:latin typeface="+mn-lt"/>
          <a:ea typeface="+mn-ea"/>
          <a:cs typeface="+mn-cs"/>
        </a:defRPr>
      </a:lvl2pPr>
      <a:lvl3pPr marL="945147" indent="-189029" algn="l" defTabSz="756117" rtl="0" eaLnBrk="1" latinLnBrk="0" hangingPunct="1">
        <a:lnSpc>
          <a:spcPct val="90000"/>
        </a:lnSpc>
        <a:spcBef>
          <a:spcPts val="413"/>
        </a:spcBef>
        <a:buFont typeface="Arial" panose="020B0604020202020204" pitchFamily="34" charset="0"/>
        <a:buChar char="•"/>
        <a:defRPr sz="1654" kern="1200">
          <a:solidFill>
            <a:schemeClr val="tx1"/>
          </a:solidFill>
          <a:latin typeface="+mn-lt"/>
          <a:ea typeface="+mn-ea"/>
          <a:cs typeface="+mn-cs"/>
        </a:defRPr>
      </a:lvl3pPr>
      <a:lvl4pPr marL="1323205" indent="-189029" algn="l" defTabSz="75611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1264" indent="-189029" algn="l" defTabSz="75611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9323" indent="-189029" algn="l" defTabSz="75611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7381" indent="-189029" algn="l" defTabSz="75611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5440" indent="-189029" algn="l" defTabSz="75611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3499" indent="-189029" algn="l" defTabSz="75611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6117" rtl="0" eaLnBrk="1" latinLnBrk="0" hangingPunct="1">
        <a:defRPr sz="1488" kern="1200">
          <a:solidFill>
            <a:schemeClr val="tx1"/>
          </a:solidFill>
          <a:latin typeface="+mn-lt"/>
          <a:ea typeface="+mn-ea"/>
          <a:cs typeface="+mn-cs"/>
        </a:defRPr>
      </a:lvl1pPr>
      <a:lvl2pPr marL="378059" algn="l" defTabSz="756117" rtl="0" eaLnBrk="1" latinLnBrk="0" hangingPunct="1">
        <a:defRPr sz="1488" kern="1200">
          <a:solidFill>
            <a:schemeClr val="tx1"/>
          </a:solidFill>
          <a:latin typeface="+mn-lt"/>
          <a:ea typeface="+mn-ea"/>
          <a:cs typeface="+mn-cs"/>
        </a:defRPr>
      </a:lvl2pPr>
      <a:lvl3pPr marL="756117" algn="l" defTabSz="756117" rtl="0" eaLnBrk="1" latinLnBrk="0" hangingPunct="1">
        <a:defRPr sz="1488" kern="1200">
          <a:solidFill>
            <a:schemeClr val="tx1"/>
          </a:solidFill>
          <a:latin typeface="+mn-lt"/>
          <a:ea typeface="+mn-ea"/>
          <a:cs typeface="+mn-cs"/>
        </a:defRPr>
      </a:lvl3pPr>
      <a:lvl4pPr marL="1134176" algn="l" defTabSz="756117" rtl="0" eaLnBrk="1" latinLnBrk="0" hangingPunct="1">
        <a:defRPr sz="1488" kern="1200">
          <a:solidFill>
            <a:schemeClr val="tx1"/>
          </a:solidFill>
          <a:latin typeface="+mn-lt"/>
          <a:ea typeface="+mn-ea"/>
          <a:cs typeface="+mn-cs"/>
        </a:defRPr>
      </a:lvl4pPr>
      <a:lvl5pPr marL="1512235" algn="l" defTabSz="756117" rtl="0" eaLnBrk="1" latinLnBrk="0" hangingPunct="1">
        <a:defRPr sz="1488" kern="1200">
          <a:solidFill>
            <a:schemeClr val="tx1"/>
          </a:solidFill>
          <a:latin typeface="+mn-lt"/>
          <a:ea typeface="+mn-ea"/>
          <a:cs typeface="+mn-cs"/>
        </a:defRPr>
      </a:lvl5pPr>
      <a:lvl6pPr marL="1890293" algn="l" defTabSz="756117" rtl="0" eaLnBrk="1" latinLnBrk="0" hangingPunct="1">
        <a:defRPr sz="1488" kern="1200">
          <a:solidFill>
            <a:schemeClr val="tx1"/>
          </a:solidFill>
          <a:latin typeface="+mn-lt"/>
          <a:ea typeface="+mn-ea"/>
          <a:cs typeface="+mn-cs"/>
        </a:defRPr>
      </a:lvl6pPr>
      <a:lvl7pPr marL="2268352" algn="l" defTabSz="756117" rtl="0" eaLnBrk="1" latinLnBrk="0" hangingPunct="1">
        <a:defRPr sz="1488" kern="1200">
          <a:solidFill>
            <a:schemeClr val="tx1"/>
          </a:solidFill>
          <a:latin typeface="+mn-lt"/>
          <a:ea typeface="+mn-ea"/>
          <a:cs typeface="+mn-cs"/>
        </a:defRPr>
      </a:lvl7pPr>
      <a:lvl8pPr marL="2646411" algn="l" defTabSz="756117" rtl="0" eaLnBrk="1" latinLnBrk="0" hangingPunct="1">
        <a:defRPr sz="1488" kern="1200">
          <a:solidFill>
            <a:schemeClr val="tx1"/>
          </a:solidFill>
          <a:latin typeface="+mn-lt"/>
          <a:ea typeface="+mn-ea"/>
          <a:cs typeface="+mn-cs"/>
        </a:defRPr>
      </a:lvl8pPr>
      <a:lvl9pPr marL="3024469" algn="l" defTabSz="756117"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6.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hyperlink" Target="http://www.i-programmer.info/babbages-bag/325-mcculloch-pitts-neural-networks.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jp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hyperlink" Target="http://people.idsia.ch/~juergen/who-invented-backpropagation.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hyperlink" Target="http://www.amax.com/blog/?p=907"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cs.toronto.edu/~kriz/cifar.html" TargetMode="External"/><Relationship Id="rId7" Type="http://schemas.openxmlformats.org/officeDocument/2006/relationships/image" Target="../media/image30.jpg"/><Relationship Id="rId2" Type="http://schemas.openxmlformats.org/officeDocument/2006/relationships/hyperlink" Target="http://yann.lecun.com/exdb/mnist/" TargetMode="External"/><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png"/><Relationship Id="rId4" Type="http://schemas.openxmlformats.org/officeDocument/2006/relationships/hyperlink" Target="http://www.image-net.or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guide2research.com/topconf/machine-learning" TargetMode="External"/><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www.jmlr.org/" TargetMode="External"/><Relationship Id="rId2" Type="http://schemas.openxmlformats.org/officeDocument/2006/relationships/image" Target="../media/image34.jpg"/><Relationship Id="rId1" Type="http://schemas.openxmlformats.org/officeDocument/2006/relationships/slideLayout" Target="../slideLayouts/slideLayout7.xml"/><Relationship Id="rId5" Type="http://schemas.openxmlformats.org/officeDocument/2006/relationships/hyperlink" Target="http://www.jair.org/" TargetMode="External"/><Relationship Id="rId4" Type="http://schemas.openxmlformats.org/officeDocument/2006/relationships/image" Target="../media/image35.jp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hyperlink" Target="http://www.researchgate.net/profile/Alexander_Magoun2/" TargetMode="External"/><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arxiv-sanity.com/" TargetMode="External"/><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theverge.com/tldr/2017/5/14/15639784/hbo-" TargetMode="External"/><Relationship Id="rId7" Type="http://schemas.openxmlformats.org/officeDocument/2006/relationships/image" Target="../media/image43.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hyperlink" Target="http://www.nature.com/articles/nature21056.epdf" TargetMode="External"/><Relationship Id="rId5" Type="http://schemas.openxmlformats.org/officeDocument/2006/relationships/image" Target="../media/image42.jpg"/><Relationship Id="rId4" Type="http://schemas.openxmlformats.org/officeDocument/2006/relationships/image" Target="../media/image41.jpg"/></Relationships>
</file>

<file path=ppt/slides/_rels/slide45.xml.rels><?xml version="1.0" encoding="UTF-8" standalone="yes"?>
<Relationships xmlns="http://schemas.openxmlformats.org/package/2006/relationships"><Relationship Id="rId3" Type="http://schemas.openxmlformats.org/officeDocument/2006/relationships/image" Target="../media/image45.jpg"/><Relationship Id="rId7" Type="http://schemas.openxmlformats.org/officeDocument/2006/relationships/hyperlink" Target="http://www.marketwatch.com/story/new-nvidia-chip-" TargetMode="External"/><Relationship Id="rId2" Type="http://schemas.openxmlformats.org/officeDocument/2006/relationships/image" Target="../media/image44.jpg"/><Relationship Id="rId1" Type="http://schemas.openxmlformats.org/officeDocument/2006/relationships/slideLayout" Target="../slideLayouts/slideLayout2.xml"/><Relationship Id="rId6" Type="http://schemas.openxmlformats.org/officeDocument/2006/relationships/image" Target="../media/image47.jpg"/><Relationship Id="rId5" Type="http://schemas.openxmlformats.org/officeDocument/2006/relationships/hyperlink" Target="http://www.reuters.com/article/us-amazon-com-nvidia/" TargetMode="Externa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5" Type="http://schemas.openxmlformats.org/officeDocument/2006/relationships/image" Target="../media/image51.jpg"/><Relationship Id="rId4" Type="http://schemas.openxmlformats.org/officeDocument/2006/relationships/image" Target="../media/image50.jp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playground.tensorflow.org/#activation=tanh&amp;batchSize=10&amp;dataset=circle&amp;regDataset=reg-plane&amp;learningRate=0.03&amp;regularizationRate=0&amp;noise=0&amp;networkShape=4,2&amp;seed=0.45430&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7"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55.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hyperlink" Target="http://web.stanford.edu/class/cs224n/lecture_notes/cs224n-2017-gradient-notes.pd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74.png"/><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en.wikipedia.org/wiki/Activation_function" TargetMode="External"/><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cs.toronto.edu/~hinton/absps/JMLRdropout.pdf" TargetMode="External"/><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3" Type="http://schemas.openxmlformats.org/officeDocument/2006/relationships/hyperlink" Target="https://arimo.com/data-science/2016/bayesian-optimization-hyperparameter-tunin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github.com/hyperopt/hyperopt" TargetMode="External"/><Relationship Id="rId5" Type="http://schemas.openxmlformats.org/officeDocument/2006/relationships/hyperlink" Target="http://jmlr.csail.mit.edu/papers/volume13/bergstra12a/bergstra12a.pdf" TargetMode="External"/><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hyperlink" Target="https://isaacchanghau.github.io/2017/06/07/Loss-Functions-in-Artificial-Neural-Networks/" TargetMode="External"/><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67.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108.jpeg"/><Relationship Id="rId3" Type="http://schemas.openxmlformats.org/officeDocument/2006/relationships/image" Target="../media/image105.png"/><Relationship Id="rId7" Type="http://schemas.openxmlformats.org/officeDocument/2006/relationships/hyperlink" Target="http://www.wildml.com/2015/10/recurrent-neural-networks-tutorial-part-3-backpropagation-through-time-and-vanishing-gradient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8.png"/><Relationship Id="rId4" Type="http://schemas.openxmlformats.org/officeDocument/2006/relationships/image" Target="../media/image106.png"/></Relationships>
</file>

<file path=ppt/slides/_rels/slide7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7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github.com/tensorflow/nmt"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colah.github.io/posts/2015-08-Understanding-LSTMs/" TargetMode="External"/><Relationship Id="rId4" Type="http://schemas.openxmlformats.org/officeDocument/2006/relationships/image" Target="../media/image120.png"/></Relationships>
</file>

<file path=ppt/slides/_rels/slide7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81.xml.rels><?xml version="1.0" encoding="UTF-8" standalone="yes"?>
<Relationships xmlns="http://schemas.openxmlformats.org/package/2006/relationships"><Relationship Id="rId2" Type="http://schemas.openxmlformats.org/officeDocument/2006/relationships/hyperlink" Target="https://uofi.box.com/v/cs510DL"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thunlp/NR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91.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thunlp/NRE" TargetMode="External"/></Relationships>
</file>

<file path=ppt/slides/_rels/slide92.xml.rels><?xml version="1.0" encoding="UTF-8" standalone="yes"?>
<Relationships xmlns="http://schemas.openxmlformats.org/package/2006/relationships"><Relationship Id="rId8" Type="http://schemas.openxmlformats.org/officeDocument/2006/relationships/hyperlink" Target="https://arimo.com/data-science/2016/bayesian-optimization-hyperparameter-tuning" TargetMode="External"/><Relationship Id="rId13" Type="http://schemas.openxmlformats.org/officeDocument/2006/relationships/hyperlink" Target="http://www.wildml.com/2015/10/recurrent-neural-network-tutorial-part-4-implementing-a-grulstm-rnn-with-python-and-theano/" TargetMode="External"/><Relationship Id="rId3" Type="http://schemas.openxmlformats.org/officeDocument/2006/relationships/hyperlink" Target="http://web.stanford.edu/class/cs224n" TargetMode="External"/><Relationship Id="rId7" Type="http://schemas.openxmlformats.org/officeDocument/2006/relationships/hyperlink" Target="https://medium.com/@ramrajchandradevan/the-evolution-of-gradient-descend-optimization-algorithm-4106a6702d39" TargetMode="External"/><Relationship Id="rId12" Type="http://schemas.openxmlformats.org/officeDocument/2006/relationships/hyperlink" Target="http://www.wildml.com/2015/09/recurrent-neural-networks-tutorial-part-1-introduction-to-rnns/" TargetMode="External"/><Relationship Id="rId2" Type="http://schemas.openxmlformats.org/officeDocument/2006/relationships/notesSlide" Target="../notesSlides/notesSlide32.xml"/><Relationship Id="rId16" Type="http://schemas.openxmlformats.org/officeDocument/2006/relationships/hyperlink" Target="https://github.com/tensorflow/nmt" TargetMode="External"/><Relationship Id="rId1" Type="http://schemas.openxmlformats.org/officeDocument/2006/relationships/slideLayout" Target="../slideLayouts/slideLayout2.xml"/><Relationship Id="rId6" Type="http://schemas.openxmlformats.org/officeDocument/2006/relationships/hyperlink" Target="http://www.asimovinstitute.org/neural-network-zoo" TargetMode="External"/><Relationship Id="rId11" Type="http://schemas.openxmlformats.org/officeDocument/2006/relationships/hyperlink" Target="https://medium.com/technologymadeeasy/the-best-explanation-of-convolutional-neural-networks-on-the-internet-fbb8b1ad5df8" TargetMode="External"/><Relationship Id="rId5" Type="http://schemas.openxmlformats.org/officeDocument/2006/relationships/hyperlink" Target="https://chrisalbon.com/#Deep-Learning" TargetMode="External"/><Relationship Id="rId15" Type="http://schemas.openxmlformats.org/officeDocument/2006/relationships/hyperlink" Target="https://github.com/hyperopt/hyperopt" TargetMode="External"/><Relationship Id="rId10" Type="http://schemas.openxmlformats.org/officeDocument/2006/relationships/hyperlink" Target="http://www.wildml.com/2015/11/understanding-convolutional-neural-networks-for-nlp" TargetMode="External"/><Relationship Id="rId4" Type="http://schemas.openxmlformats.org/officeDocument/2006/relationships/hyperlink" Target="https://www.coursera.org/specializations/deep-learning" TargetMode="External"/><Relationship Id="rId9" Type="http://schemas.openxmlformats.org/officeDocument/2006/relationships/hyperlink" Target="http://www.wildml.com/2015/12/implementing-a-cnn-for-text-classification-in-tensorflow" TargetMode="External"/><Relationship Id="rId14" Type="http://schemas.openxmlformats.org/officeDocument/2006/relationships/hyperlink" Target="http://colah.github.io/posts/2015-08-Understanding-LSTMs"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www.cs.toronto.edu/~hinton/absps/JMLRdropout.pdf"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github.com/thunlp/NRE" TargetMode="External"/><Relationship Id="rId4" Type="http://schemas.openxmlformats.org/officeDocument/2006/relationships/hyperlink" Target="http://jmlr.csail.mit.edu/papers/volume13/bergstra12a/bergstra12a.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12900" y="473075"/>
            <a:ext cx="5202065" cy="738568"/>
          </a:xfrm>
          <a:prstGeom prst="rect">
            <a:avLst/>
          </a:prstGeom>
        </p:spPr>
        <p:txBody>
          <a:bodyPr vert="horz" wrap="square" lIns="0" tIns="2953" rIns="0" bIns="0" rtlCol="0">
            <a:spAutoFit/>
          </a:bodyPr>
          <a:lstStyle/>
          <a:p>
            <a:pPr marL="7384" marR="2954" indent="199362">
              <a:lnSpc>
                <a:spcPct val="101200"/>
              </a:lnSpc>
              <a:spcBef>
                <a:spcPts val="23"/>
              </a:spcBef>
            </a:pPr>
            <a:r>
              <a:rPr sz="2442" dirty="0">
                <a:latin typeface="Arial"/>
                <a:cs typeface="Arial"/>
              </a:rPr>
              <a:t>A </a:t>
            </a:r>
            <a:r>
              <a:rPr sz="2442" spc="52" dirty="0">
                <a:latin typeface="Arial"/>
                <a:cs typeface="Arial"/>
              </a:rPr>
              <a:t>Brief </a:t>
            </a:r>
            <a:r>
              <a:rPr sz="2442" spc="38" dirty="0">
                <a:latin typeface="Arial"/>
                <a:cs typeface="Arial"/>
              </a:rPr>
              <a:t>Summary </a:t>
            </a:r>
            <a:r>
              <a:rPr sz="2442" spc="90" dirty="0">
                <a:latin typeface="Arial"/>
                <a:cs typeface="Arial"/>
              </a:rPr>
              <a:t>of </a:t>
            </a:r>
            <a:r>
              <a:rPr sz="2442" spc="58" dirty="0">
                <a:latin typeface="Arial"/>
                <a:cs typeface="Arial"/>
              </a:rPr>
              <a:t>the History </a:t>
            </a:r>
            <a:r>
              <a:rPr sz="2442" spc="90" dirty="0">
                <a:latin typeface="Arial"/>
                <a:cs typeface="Arial"/>
              </a:rPr>
              <a:t>of </a:t>
            </a:r>
            <a:r>
              <a:rPr sz="2442" spc="93" dirty="0">
                <a:latin typeface="Arial"/>
                <a:cs typeface="Arial"/>
              </a:rPr>
              <a:t> </a:t>
            </a:r>
            <a:r>
              <a:rPr sz="2442" spc="20" dirty="0">
                <a:latin typeface="Arial"/>
                <a:cs typeface="Arial"/>
              </a:rPr>
              <a:t>Neural</a:t>
            </a:r>
            <a:r>
              <a:rPr sz="2442" spc="-6" dirty="0">
                <a:latin typeface="Arial"/>
                <a:cs typeface="Arial"/>
              </a:rPr>
              <a:t> </a:t>
            </a:r>
            <a:r>
              <a:rPr sz="2442" spc="66" dirty="0">
                <a:latin typeface="Arial"/>
                <a:cs typeface="Arial"/>
              </a:rPr>
              <a:t>Networks</a:t>
            </a:r>
            <a:r>
              <a:rPr sz="2442" spc="-6" dirty="0">
                <a:latin typeface="Arial"/>
                <a:cs typeface="Arial"/>
              </a:rPr>
              <a:t> </a:t>
            </a:r>
            <a:r>
              <a:rPr sz="2442" spc="58" dirty="0">
                <a:latin typeface="Arial"/>
                <a:cs typeface="Arial"/>
              </a:rPr>
              <a:t>and</a:t>
            </a:r>
            <a:r>
              <a:rPr sz="2442" spc="-6" dirty="0">
                <a:latin typeface="Arial"/>
                <a:cs typeface="Arial"/>
              </a:rPr>
              <a:t> </a:t>
            </a:r>
            <a:r>
              <a:rPr sz="2442" spc="32" dirty="0">
                <a:latin typeface="Arial"/>
                <a:cs typeface="Arial"/>
              </a:rPr>
              <a:t>Deep</a:t>
            </a:r>
            <a:r>
              <a:rPr sz="2442" spc="-6" dirty="0">
                <a:latin typeface="Arial"/>
                <a:cs typeface="Arial"/>
              </a:rPr>
              <a:t> </a:t>
            </a:r>
            <a:r>
              <a:rPr sz="2442" spc="44" dirty="0">
                <a:latin typeface="Arial"/>
                <a:cs typeface="Arial"/>
              </a:rPr>
              <a:t>Learning</a:t>
            </a:r>
            <a:endParaRPr sz="2442" dirty="0">
              <a:latin typeface="Arial"/>
              <a:cs typeface="Arial"/>
            </a:endParaRPr>
          </a:p>
        </p:txBody>
      </p:sp>
      <p:sp>
        <p:nvSpPr>
          <p:cNvPr id="4" name="object 4"/>
          <p:cNvSpPr txBox="1"/>
          <p:nvPr/>
        </p:nvSpPr>
        <p:spPr>
          <a:xfrm>
            <a:off x="4997599" y="5412127"/>
            <a:ext cx="80480" cy="150572"/>
          </a:xfrm>
          <a:prstGeom prst="rect">
            <a:avLst/>
          </a:prstGeom>
        </p:spPr>
        <p:txBody>
          <a:bodyPr vert="horz" wrap="square" lIns="0" tIns="7384" rIns="0" bIns="0" rtlCol="0">
            <a:spAutoFit/>
          </a:bodyPr>
          <a:lstStyle/>
          <a:p>
            <a:pPr marL="7384">
              <a:spcBef>
                <a:spcPts val="58"/>
              </a:spcBef>
            </a:pPr>
            <a:r>
              <a:rPr sz="930" spc="-3" dirty="0">
                <a:latin typeface="Arial"/>
                <a:cs typeface="Arial"/>
              </a:rPr>
              <a:t>1</a:t>
            </a:r>
            <a:endParaRPr sz="93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44974" y="281859"/>
            <a:ext cx="1391104" cy="381413"/>
          </a:xfrm>
          <a:prstGeom prst="rect">
            <a:avLst/>
          </a:prstGeom>
        </p:spPr>
        <p:txBody>
          <a:bodyPr vert="horz" wrap="square" lIns="0" tIns="28093" rIns="0" bIns="0" rtlCol="0">
            <a:spAutoFit/>
          </a:bodyPr>
          <a:lstStyle/>
          <a:p>
            <a:pPr marL="20809">
              <a:spcBef>
                <a:spcPts val="221"/>
              </a:spcBef>
            </a:pPr>
            <a:r>
              <a:rPr sz="2294" b="1" spc="-66" dirty="0">
                <a:latin typeface="Gill Sans MT"/>
                <a:cs typeface="Gill Sans MT"/>
              </a:rPr>
              <a:t>Algorithm</a:t>
            </a:r>
            <a:endParaRPr sz="2294">
              <a:latin typeface="Gill Sans MT"/>
              <a:cs typeface="Gill Sans MT"/>
            </a:endParaRPr>
          </a:p>
        </p:txBody>
      </p:sp>
      <p:sp>
        <p:nvSpPr>
          <p:cNvPr id="4" name="object 4"/>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5" name="object 5"/>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3500" y="281860"/>
            <a:ext cx="3132578" cy="532223"/>
          </a:xfrm>
          <a:prstGeom prst="rect">
            <a:avLst/>
          </a:prstGeom>
        </p:spPr>
        <p:txBody>
          <a:bodyPr vert="horz" wrap="square" lIns="0" tIns="28093" rIns="0" bIns="0" rtlCol="0">
            <a:spAutoFit/>
          </a:bodyPr>
          <a:lstStyle/>
          <a:p>
            <a:pPr marL="20809">
              <a:spcBef>
                <a:spcPts val="221"/>
              </a:spcBef>
            </a:pPr>
            <a:r>
              <a:rPr spc="-66" dirty="0"/>
              <a:t>Algorithm</a:t>
            </a:r>
          </a:p>
        </p:txBody>
      </p:sp>
      <p:pic>
        <p:nvPicPr>
          <p:cNvPr id="3" name="object 3"/>
          <p:cNvPicPr/>
          <p:nvPr/>
        </p:nvPicPr>
        <p:blipFill>
          <a:blip r:embed="rId2" cstate="print"/>
          <a:stretch>
            <a:fillRect/>
          </a:stretch>
        </p:blipFill>
        <p:spPr>
          <a:xfrm>
            <a:off x="2088448" y="1810726"/>
            <a:ext cx="106939" cy="106939"/>
          </a:xfrm>
          <a:prstGeom prst="rect">
            <a:avLst/>
          </a:prstGeom>
        </p:spPr>
      </p:pic>
      <p:sp>
        <p:nvSpPr>
          <p:cNvPr id="4" name="object 4"/>
          <p:cNvSpPr txBox="1"/>
          <p:nvPr/>
        </p:nvSpPr>
        <p:spPr>
          <a:xfrm>
            <a:off x="2204857" y="1673985"/>
            <a:ext cx="6105464" cy="1157685"/>
          </a:xfrm>
          <a:prstGeom prst="rect">
            <a:avLst/>
          </a:prstGeom>
        </p:spPr>
        <p:txBody>
          <a:bodyPr vert="horz" wrap="square" lIns="0" tIns="18729" rIns="0" bIns="0" rtlCol="0">
            <a:spAutoFit/>
          </a:bodyPr>
          <a:lstStyle/>
          <a:p>
            <a:pPr marL="104049">
              <a:spcBef>
                <a:spcPts val="148"/>
              </a:spcBef>
            </a:pPr>
            <a:r>
              <a:rPr sz="1802" spc="-58" dirty="0">
                <a:solidFill>
                  <a:srgbClr val="00007F"/>
                </a:solidFill>
                <a:latin typeface="Tahoma"/>
                <a:cs typeface="Tahoma"/>
              </a:rPr>
              <a:t>Problem:</a:t>
            </a:r>
            <a:r>
              <a:rPr sz="1802" spc="230" dirty="0">
                <a:solidFill>
                  <a:srgbClr val="00007F"/>
                </a:solidFill>
                <a:latin typeface="Tahoma"/>
                <a:cs typeface="Tahoma"/>
              </a:rPr>
              <a:t> </a:t>
            </a:r>
            <a:r>
              <a:rPr sz="1802" spc="-74" dirty="0">
                <a:solidFill>
                  <a:srgbClr val="00007F"/>
                </a:solidFill>
                <a:latin typeface="Tahoma"/>
                <a:cs typeface="Tahoma"/>
              </a:rPr>
              <a:t>Given</a:t>
            </a:r>
            <a:r>
              <a:rPr sz="1802" spc="41" dirty="0">
                <a:solidFill>
                  <a:srgbClr val="00007F"/>
                </a:solidFill>
                <a:latin typeface="Tahoma"/>
                <a:cs typeface="Tahoma"/>
              </a:rPr>
              <a:t> </a:t>
            </a:r>
            <a:r>
              <a:rPr sz="1802" spc="-90" dirty="0">
                <a:solidFill>
                  <a:srgbClr val="00007F"/>
                </a:solidFill>
                <a:latin typeface="Tahoma"/>
                <a:cs typeface="Tahoma"/>
              </a:rPr>
              <a:t>a</a:t>
            </a:r>
            <a:r>
              <a:rPr sz="1802" spc="41" dirty="0">
                <a:solidFill>
                  <a:srgbClr val="00007F"/>
                </a:solidFill>
                <a:latin typeface="Tahoma"/>
                <a:cs typeface="Tahoma"/>
              </a:rPr>
              <a:t> </a:t>
            </a:r>
            <a:r>
              <a:rPr sz="1802" spc="-115" dirty="0">
                <a:solidFill>
                  <a:srgbClr val="00007F"/>
                </a:solidFill>
                <a:latin typeface="Tahoma"/>
                <a:cs typeface="Tahoma"/>
              </a:rPr>
              <a:t>sequence</a:t>
            </a:r>
            <a:r>
              <a:rPr sz="1802" spc="33" dirty="0">
                <a:solidFill>
                  <a:srgbClr val="00007F"/>
                </a:solidFill>
                <a:latin typeface="Tahoma"/>
                <a:cs typeface="Tahoma"/>
              </a:rPr>
              <a:t> </a:t>
            </a:r>
            <a:r>
              <a:rPr sz="1802" spc="-58" dirty="0">
                <a:solidFill>
                  <a:srgbClr val="00007F"/>
                </a:solidFill>
                <a:latin typeface="Tahoma"/>
                <a:cs typeface="Tahoma"/>
              </a:rPr>
              <a:t>of</a:t>
            </a:r>
            <a:r>
              <a:rPr sz="1802" spc="33" dirty="0">
                <a:solidFill>
                  <a:srgbClr val="00007F"/>
                </a:solidFill>
                <a:latin typeface="Tahoma"/>
                <a:cs typeface="Tahoma"/>
              </a:rPr>
              <a:t> </a:t>
            </a:r>
            <a:r>
              <a:rPr sz="1802" spc="-74" dirty="0">
                <a:solidFill>
                  <a:srgbClr val="00007F"/>
                </a:solidFill>
                <a:latin typeface="Tahoma"/>
                <a:cs typeface="Tahoma"/>
              </a:rPr>
              <a:t>labeled</a:t>
            </a:r>
            <a:r>
              <a:rPr sz="1802" spc="41" dirty="0">
                <a:solidFill>
                  <a:srgbClr val="00007F"/>
                </a:solidFill>
                <a:latin typeface="Tahoma"/>
                <a:cs typeface="Tahoma"/>
              </a:rPr>
              <a:t> </a:t>
            </a:r>
            <a:r>
              <a:rPr sz="1802" spc="-98" dirty="0">
                <a:solidFill>
                  <a:srgbClr val="00007F"/>
                </a:solidFill>
                <a:latin typeface="Tahoma"/>
                <a:cs typeface="Tahoma"/>
              </a:rPr>
              <a:t>examples</a:t>
            </a:r>
            <a:endParaRPr sz="1802">
              <a:latin typeface="Tahoma"/>
              <a:cs typeface="Tahoma"/>
            </a:endParaRPr>
          </a:p>
          <a:p>
            <a:pPr marL="103008" marR="91563">
              <a:lnSpc>
                <a:spcPct val="102600"/>
              </a:lnSpc>
            </a:pPr>
            <a:r>
              <a:rPr sz="1802" spc="24" dirty="0">
                <a:latin typeface="Tahoma"/>
                <a:cs typeface="Tahoma"/>
              </a:rPr>
              <a:t>(</a:t>
            </a:r>
            <a:r>
              <a:rPr sz="1802" b="1" spc="24" dirty="0">
                <a:latin typeface="Arial"/>
                <a:cs typeface="Arial"/>
              </a:rPr>
              <a:t>x</a:t>
            </a:r>
            <a:r>
              <a:rPr sz="1966" spc="36" baseline="-10416" dirty="0">
                <a:latin typeface="Trebuchet MS"/>
                <a:cs typeface="Trebuchet MS"/>
              </a:rPr>
              <a:t>1</a:t>
            </a:r>
            <a:r>
              <a:rPr sz="1802" i="1" spc="24"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y</a:t>
            </a:r>
            <a:r>
              <a:rPr sz="1966" spc="-72" baseline="-10416" dirty="0">
                <a:latin typeface="Trebuchet MS"/>
                <a:cs typeface="Trebuchet MS"/>
              </a:rPr>
              <a:t>1</a:t>
            </a:r>
            <a:r>
              <a:rPr sz="1802" spc="-49" dirty="0">
                <a:latin typeface="Tahoma"/>
                <a:cs typeface="Tahoma"/>
              </a:rPr>
              <a:t>)</a:t>
            </a:r>
            <a:r>
              <a:rPr sz="1802" i="1" spc="-49" dirty="0">
                <a:latin typeface="Bookman Old Style"/>
                <a:cs typeface="Bookman Old Style"/>
              </a:rPr>
              <a:t>,</a:t>
            </a:r>
            <a:r>
              <a:rPr sz="1802" i="1" spc="-246" dirty="0">
                <a:latin typeface="Bookman Old Style"/>
                <a:cs typeface="Bookman Old Style"/>
              </a:rPr>
              <a:t> </a:t>
            </a:r>
            <a:r>
              <a:rPr sz="1802" spc="24" dirty="0">
                <a:latin typeface="Tahoma"/>
                <a:cs typeface="Tahoma"/>
              </a:rPr>
              <a:t>(</a:t>
            </a:r>
            <a:r>
              <a:rPr sz="1802" b="1" spc="24" dirty="0">
                <a:latin typeface="Arial"/>
                <a:cs typeface="Arial"/>
              </a:rPr>
              <a:t>x</a:t>
            </a:r>
            <a:r>
              <a:rPr sz="1966" spc="36" baseline="-10416" dirty="0">
                <a:latin typeface="Trebuchet MS"/>
                <a:cs typeface="Trebuchet MS"/>
              </a:rPr>
              <a:t>2</a:t>
            </a:r>
            <a:r>
              <a:rPr sz="1802" i="1" spc="24" dirty="0">
                <a:latin typeface="Bookman Old Style"/>
                <a:cs typeface="Bookman Old Style"/>
              </a:rPr>
              <a:t>,</a:t>
            </a:r>
            <a:r>
              <a:rPr sz="1802" i="1" spc="-238" dirty="0">
                <a:latin typeface="Bookman Old Style"/>
                <a:cs typeface="Bookman Old Style"/>
              </a:rPr>
              <a:t> </a:t>
            </a:r>
            <a:r>
              <a:rPr sz="1802" i="1" spc="-49" dirty="0">
                <a:latin typeface="Bookman Old Style"/>
                <a:cs typeface="Bookman Old Style"/>
              </a:rPr>
              <a:t>y</a:t>
            </a:r>
            <a:r>
              <a:rPr sz="1966" spc="-72" baseline="-10416" dirty="0">
                <a:latin typeface="Trebuchet MS"/>
                <a:cs typeface="Trebuchet MS"/>
              </a:rPr>
              <a:t>2</a:t>
            </a:r>
            <a:r>
              <a:rPr sz="1802" spc="-49" dirty="0">
                <a:latin typeface="Tahoma"/>
                <a:cs typeface="Tahoma"/>
              </a:rPr>
              <a:t>)</a:t>
            </a:r>
            <a:r>
              <a:rPr sz="1802" i="1" spc="-49"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a:t>
            </a:r>
            <a:r>
              <a:rPr sz="1802" i="1" spc="-238" dirty="0">
                <a:latin typeface="Bookman Old Style"/>
                <a:cs typeface="Bookman Old Style"/>
              </a:rPr>
              <a:t> </a:t>
            </a:r>
            <a:r>
              <a:rPr sz="1802" i="1" spc="-49"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a:t>
            </a:r>
            <a:r>
              <a:rPr sz="1802" i="1" spc="-238" dirty="0">
                <a:latin typeface="Bookman Old Style"/>
                <a:cs typeface="Bookman Old Style"/>
              </a:rPr>
              <a:t> </a:t>
            </a:r>
            <a:r>
              <a:rPr sz="1802" spc="-58" dirty="0">
                <a:solidFill>
                  <a:srgbClr val="00007F"/>
                </a:solidFill>
                <a:latin typeface="Tahoma"/>
                <a:cs typeface="Tahoma"/>
              </a:rPr>
              <a:t>,</a:t>
            </a:r>
            <a:r>
              <a:rPr sz="1802" spc="41" dirty="0">
                <a:solidFill>
                  <a:srgbClr val="00007F"/>
                </a:solidFill>
                <a:latin typeface="Tahoma"/>
                <a:cs typeface="Tahoma"/>
              </a:rPr>
              <a:t> </a:t>
            </a:r>
            <a:r>
              <a:rPr sz="1802" spc="-115" dirty="0">
                <a:solidFill>
                  <a:srgbClr val="00007F"/>
                </a:solidFill>
                <a:latin typeface="Tahoma"/>
                <a:cs typeface="Tahoma"/>
              </a:rPr>
              <a:t>where</a:t>
            </a:r>
            <a:r>
              <a:rPr sz="1802" spc="41" dirty="0">
                <a:solidFill>
                  <a:srgbClr val="00007F"/>
                </a:solidFill>
                <a:latin typeface="Tahoma"/>
                <a:cs typeface="Tahoma"/>
              </a:rPr>
              <a:t> </a:t>
            </a:r>
            <a:r>
              <a:rPr sz="1802" spc="-98" dirty="0">
                <a:solidFill>
                  <a:srgbClr val="00007F"/>
                </a:solidFill>
                <a:latin typeface="Tahoma"/>
                <a:cs typeface="Tahoma"/>
              </a:rPr>
              <a:t>each</a:t>
            </a:r>
            <a:r>
              <a:rPr sz="1802" spc="41" dirty="0">
                <a:solidFill>
                  <a:srgbClr val="00007F"/>
                </a:solidFill>
                <a:latin typeface="Tahoma"/>
                <a:cs typeface="Tahoma"/>
              </a:rPr>
              <a:t> </a:t>
            </a:r>
            <a:r>
              <a:rPr sz="1802" b="1" spc="90" dirty="0">
                <a:latin typeface="Arial"/>
                <a:cs typeface="Arial"/>
              </a:rPr>
              <a:t>x</a:t>
            </a:r>
            <a:r>
              <a:rPr sz="1966" i="1" spc="134" baseline="-10416" dirty="0">
                <a:latin typeface="Bookman Old Style"/>
                <a:cs typeface="Bookman Old Style"/>
              </a:rPr>
              <a:t>i</a:t>
            </a:r>
            <a:r>
              <a:rPr sz="1966" i="1" spc="282" baseline="-10416" dirty="0">
                <a:latin typeface="Bookman Old Style"/>
                <a:cs typeface="Bookman Old Style"/>
              </a:rPr>
              <a:t> </a:t>
            </a:r>
            <a:r>
              <a:rPr sz="1802" spc="197" dirty="0">
                <a:latin typeface="Arial Unicode MS"/>
                <a:cs typeface="Arial Unicode MS"/>
              </a:rPr>
              <a:t>∈</a:t>
            </a:r>
            <a:r>
              <a:rPr sz="1802" dirty="0">
                <a:latin typeface="Arial Unicode MS"/>
                <a:cs typeface="Arial Unicode MS"/>
              </a:rPr>
              <a:t> </a:t>
            </a:r>
            <a:r>
              <a:rPr sz="1802" spc="-74" dirty="0">
                <a:latin typeface="Century"/>
                <a:cs typeface="Century"/>
              </a:rPr>
              <a:t>R</a:t>
            </a:r>
            <a:r>
              <a:rPr sz="1966" i="1" spc="-110" baseline="27777" dirty="0">
                <a:latin typeface="Bookman Old Style"/>
                <a:cs typeface="Bookman Old Style"/>
              </a:rPr>
              <a:t>d</a:t>
            </a:r>
            <a:r>
              <a:rPr sz="1966" i="1" spc="-36" baseline="27777" dirty="0">
                <a:latin typeface="Bookman Old Style"/>
                <a:cs typeface="Bookman Old Style"/>
              </a:rPr>
              <a:t> </a:t>
            </a:r>
            <a:r>
              <a:rPr sz="1802" spc="-82" dirty="0">
                <a:solidFill>
                  <a:srgbClr val="00007F"/>
                </a:solidFill>
                <a:latin typeface="Tahoma"/>
                <a:cs typeface="Tahoma"/>
              </a:rPr>
              <a:t>and</a:t>
            </a:r>
            <a:r>
              <a:rPr sz="1802" spc="41" dirty="0">
                <a:solidFill>
                  <a:srgbClr val="00007F"/>
                </a:solidFill>
                <a:latin typeface="Tahoma"/>
                <a:cs typeface="Tahoma"/>
              </a:rPr>
              <a:t> </a:t>
            </a:r>
            <a:r>
              <a:rPr sz="1802" i="1" spc="-58" dirty="0">
                <a:latin typeface="Bookman Old Style"/>
                <a:cs typeface="Bookman Old Style"/>
              </a:rPr>
              <a:t>y</a:t>
            </a:r>
            <a:r>
              <a:rPr sz="1966" i="1" spc="-85" baseline="-10416" dirty="0">
                <a:latin typeface="Bookman Old Style"/>
                <a:cs typeface="Bookman Old Style"/>
              </a:rPr>
              <a:t>i</a:t>
            </a:r>
            <a:r>
              <a:rPr sz="1966" i="1" spc="282" baseline="-10416" dirty="0">
                <a:latin typeface="Bookman Old Style"/>
                <a:cs typeface="Bookman Old Style"/>
              </a:rPr>
              <a:t> </a:t>
            </a:r>
            <a:r>
              <a:rPr sz="1802" spc="197" dirty="0">
                <a:latin typeface="Arial Unicode MS"/>
                <a:cs typeface="Arial Unicode MS"/>
              </a:rPr>
              <a:t>∈</a:t>
            </a:r>
            <a:r>
              <a:rPr sz="1802" spc="-8" dirty="0">
                <a:latin typeface="Arial Unicode MS"/>
                <a:cs typeface="Arial Unicode MS"/>
              </a:rPr>
              <a:t> </a:t>
            </a:r>
            <a:r>
              <a:rPr sz="1802" spc="49" dirty="0">
                <a:latin typeface="Arial Unicode MS"/>
                <a:cs typeface="Arial Unicode MS"/>
              </a:rPr>
              <a:t>{</a:t>
            </a:r>
            <a:r>
              <a:rPr sz="1802" spc="49" dirty="0">
                <a:latin typeface="Tahoma"/>
                <a:cs typeface="Tahoma"/>
              </a:rPr>
              <a:t>+1</a:t>
            </a:r>
            <a:r>
              <a:rPr sz="1802" i="1" spc="49" dirty="0">
                <a:latin typeface="Bookman Old Style"/>
                <a:cs typeface="Bookman Old Style"/>
              </a:rPr>
              <a:t>,</a:t>
            </a:r>
            <a:r>
              <a:rPr sz="1802" i="1" spc="-238" dirty="0">
                <a:latin typeface="Bookman Old Style"/>
                <a:cs typeface="Bookman Old Style"/>
              </a:rPr>
              <a:t> </a:t>
            </a:r>
            <a:r>
              <a:rPr sz="1802" spc="115" dirty="0">
                <a:latin typeface="Arial Unicode MS"/>
                <a:cs typeface="Arial Unicode MS"/>
              </a:rPr>
              <a:t>−</a:t>
            </a:r>
            <a:r>
              <a:rPr sz="1802" spc="115" dirty="0">
                <a:latin typeface="Tahoma"/>
                <a:cs typeface="Tahoma"/>
              </a:rPr>
              <a:t>1</a:t>
            </a:r>
            <a:r>
              <a:rPr sz="1802" spc="115" dirty="0">
                <a:latin typeface="Arial Unicode MS"/>
                <a:cs typeface="Arial Unicode MS"/>
              </a:rPr>
              <a:t>}</a:t>
            </a:r>
            <a:r>
              <a:rPr sz="1802" spc="115" dirty="0">
                <a:solidFill>
                  <a:srgbClr val="00007F"/>
                </a:solidFill>
                <a:latin typeface="Tahoma"/>
                <a:cs typeface="Tahoma"/>
              </a:rPr>
              <a:t>, </a:t>
            </a:r>
            <a:r>
              <a:rPr sz="1802" spc="-541" dirty="0">
                <a:solidFill>
                  <a:srgbClr val="00007F"/>
                </a:solidFill>
                <a:latin typeface="Tahoma"/>
                <a:cs typeface="Tahoma"/>
              </a:rPr>
              <a:t> </a:t>
            </a:r>
            <a:r>
              <a:rPr sz="1802" spc="-49" dirty="0">
                <a:solidFill>
                  <a:srgbClr val="00007F"/>
                </a:solidFill>
                <a:latin typeface="Tahoma"/>
                <a:cs typeface="Tahoma"/>
              </a:rPr>
              <a:t>find</a:t>
            </a:r>
            <a:r>
              <a:rPr sz="1802" spc="24"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82" dirty="0">
                <a:solidFill>
                  <a:srgbClr val="00007F"/>
                </a:solidFill>
                <a:latin typeface="Tahoma"/>
                <a:cs typeface="Tahoma"/>
              </a:rPr>
              <a:t>weight</a:t>
            </a:r>
            <a:r>
              <a:rPr sz="1802" spc="33" dirty="0">
                <a:solidFill>
                  <a:srgbClr val="00007F"/>
                </a:solidFill>
                <a:latin typeface="Tahoma"/>
                <a:cs typeface="Tahoma"/>
              </a:rPr>
              <a:t> </a:t>
            </a:r>
            <a:r>
              <a:rPr sz="1802" spc="-74" dirty="0">
                <a:solidFill>
                  <a:srgbClr val="00007F"/>
                </a:solidFill>
                <a:latin typeface="Tahoma"/>
                <a:cs typeface="Tahoma"/>
              </a:rPr>
              <a:t>vector</a:t>
            </a:r>
            <a:r>
              <a:rPr sz="1802" spc="33" dirty="0">
                <a:solidFill>
                  <a:srgbClr val="00007F"/>
                </a:solidFill>
                <a:latin typeface="Tahoma"/>
                <a:cs typeface="Tahoma"/>
              </a:rPr>
              <a:t> </a:t>
            </a:r>
            <a:r>
              <a:rPr sz="1802" b="1" spc="74" dirty="0">
                <a:latin typeface="Arial"/>
                <a:cs typeface="Arial"/>
              </a:rPr>
              <a:t>w</a:t>
            </a:r>
            <a:r>
              <a:rPr sz="1802" b="1" spc="123" dirty="0">
                <a:latin typeface="Arial"/>
                <a:cs typeface="Arial"/>
              </a:rPr>
              <a:t> </a:t>
            </a:r>
            <a:r>
              <a:rPr sz="1802" spc="-82" dirty="0">
                <a:solidFill>
                  <a:srgbClr val="00007F"/>
                </a:solidFill>
                <a:latin typeface="Tahoma"/>
                <a:cs typeface="Tahoma"/>
              </a:rPr>
              <a:t>and</a:t>
            </a:r>
            <a:r>
              <a:rPr sz="1802" spc="33" dirty="0">
                <a:solidFill>
                  <a:srgbClr val="00007F"/>
                </a:solidFill>
                <a:latin typeface="Tahoma"/>
                <a:cs typeface="Tahoma"/>
              </a:rPr>
              <a:t> </a:t>
            </a:r>
            <a:r>
              <a:rPr sz="1802" spc="-58" dirty="0">
                <a:solidFill>
                  <a:srgbClr val="00007F"/>
                </a:solidFill>
                <a:latin typeface="Tahoma"/>
                <a:cs typeface="Tahoma"/>
              </a:rPr>
              <a:t>intercept</a:t>
            </a:r>
            <a:r>
              <a:rPr sz="1802" spc="33" dirty="0">
                <a:solidFill>
                  <a:srgbClr val="00007F"/>
                </a:solidFill>
                <a:latin typeface="Tahoma"/>
                <a:cs typeface="Tahoma"/>
              </a:rPr>
              <a:t> </a:t>
            </a:r>
            <a:r>
              <a:rPr sz="1802" spc="-82" dirty="0">
                <a:solidFill>
                  <a:srgbClr val="00007F"/>
                </a:solidFill>
                <a:latin typeface="Tahoma"/>
                <a:cs typeface="Tahoma"/>
              </a:rPr>
              <a:t>b</a:t>
            </a:r>
            <a:r>
              <a:rPr sz="1802" spc="33" dirty="0">
                <a:solidFill>
                  <a:srgbClr val="00007F"/>
                </a:solidFill>
                <a:latin typeface="Tahoma"/>
                <a:cs typeface="Tahoma"/>
              </a:rPr>
              <a:t> </a:t>
            </a:r>
            <a:r>
              <a:rPr sz="1802" spc="-82" dirty="0">
                <a:solidFill>
                  <a:srgbClr val="00007F"/>
                </a:solidFill>
                <a:latin typeface="Tahoma"/>
                <a:cs typeface="Tahoma"/>
              </a:rPr>
              <a:t>such</a:t>
            </a:r>
            <a:r>
              <a:rPr sz="1802" spc="33" dirty="0">
                <a:solidFill>
                  <a:srgbClr val="00007F"/>
                </a:solidFill>
                <a:latin typeface="Tahoma"/>
                <a:cs typeface="Tahoma"/>
              </a:rPr>
              <a:t> </a:t>
            </a:r>
            <a:r>
              <a:rPr sz="1802" spc="-24" dirty="0">
                <a:solidFill>
                  <a:srgbClr val="00007F"/>
                </a:solidFill>
                <a:latin typeface="Tahoma"/>
                <a:cs typeface="Tahoma"/>
              </a:rPr>
              <a:t>that</a:t>
            </a:r>
            <a:endParaRPr sz="1802">
              <a:latin typeface="Tahoma"/>
              <a:cs typeface="Tahoma"/>
            </a:endParaRPr>
          </a:p>
          <a:p>
            <a:pPr marL="103008">
              <a:spcBef>
                <a:spcPts val="58"/>
              </a:spcBef>
            </a:pPr>
            <a:r>
              <a:rPr sz="1802" i="1" spc="-58" dirty="0">
                <a:latin typeface="Bookman Old Style"/>
                <a:cs typeface="Bookman Old Style"/>
              </a:rPr>
              <a:t>si</a:t>
            </a:r>
            <a:r>
              <a:rPr sz="1802" i="1" spc="-16" dirty="0">
                <a:latin typeface="Bookman Old Style"/>
                <a:cs typeface="Bookman Old Style"/>
              </a:rPr>
              <a:t>g</a:t>
            </a:r>
            <a:r>
              <a:rPr sz="1802" i="1" spc="-49" dirty="0">
                <a:latin typeface="Bookman Old Style"/>
                <a:cs typeface="Bookman Old Style"/>
              </a:rPr>
              <a:t>n</a:t>
            </a:r>
            <a:r>
              <a:rPr sz="1802" dirty="0">
                <a:latin typeface="Tahoma"/>
                <a:cs typeface="Tahoma"/>
              </a:rPr>
              <a:t>(</a:t>
            </a:r>
            <a:r>
              <a:rPr sz="1802" b="1" spc="74" dirty="0">
                <a:latin typeface="Arial"/>
                <a:cs typeface="Arial"/>
              </a:rPr>
              <a:t>wx</a:t>
            </a:r>
            <a:r>
              <a:rPr sz="1966" i="1" spc="146" baseline="-10416" dirty="0">
                <a:latin typeface="Bookman Old Style"/>
                <a:cs typeface="Bookman Old Style"/>
              </a:rPr>
              <a:t>i</a:t>
            </a:r>
            <a:r>
              <a:rPr sz="1966" i="1" spc="123" baseline="-10416" dirty="0">
                <a:latin typeface="Bookman Old Style"/>
                <a:cs typeface="Bookman Old Style"/>
              </a:rPr>
              <a:t> </a:t>
            </a:r>
            <a:r>
              <a:rPr sz="1802" spc="74" dirty="0">
                <a:latin typeface="Tahoma"/>
                <a:cs typeface="Tahoma"/>
              </a:rPr>
              <a:t>+</a:t>
            </a:r>
            <a:r>
              <a:rPr sz="1802" spc="-172" dirty="0">
                <a:latin typeface="Tahoma"/>
                <a:cs typeface="Tahoma"/>
              </a:rPr>
              <a:t> </a:t>
            </a:r>
            <a:r>
              <a:rPr sz="1802" i="1" spc="-320" dirty="0">
                <a:latin typeface="Bookman Old Style"/>
                <a:cs typeface="Bookman Old Style"/>
              </a:rPr>
              <a:t>b</a:t>
            </a:r>
            <a:r>
              <a:rPr sz="1802" dirty="0">
                <a:latin typeface="Tahoma"/>
                <a:cs typeface="Tahoma"/>
              </a:rPr>
              <a:t>)</a:t>
            </a:r>
            <a:r>
              <a:rPr sz="1802" spc="-66" dirty="0">
                <a:latin typeface="Tahoma"/>
                <a:cs typeface="Tahoma"/>
              </a:rPr>
              <a:t> </a:t>
            </a:r>
            <a:r>
              <a:rPr sz="1802" spc="74" dirty="0">
                <a:latin typeface="Tahoma"/>
                <a:cs typeface="Tahoma"/>
              </a:rPr>
              <a:t>=</a:t>
            </a:r>
            <a:r>
              <a:rPr sz="1802" spc="-74" dirty="0">
                <a:latin typeface="Tahoma"/>
                <a:cs typeface="Tahoma"/>
              </a:rPr>
              <a:t> </a:t>
            </a:r>
            <a:r>
              <a:rPr sz="1802" i="1" spc="-213" dirty="0">
                <a:latin typeface="Bookman Old Style"/>
                <a:cs typeface="Bookman Old Style"/>
              </a:rPr>
              <a:t>y</a:t>
            </a:r>
            <a:r>
              <a:rPr sz="1966" i="1" spc="146" baseline="-10416" dirty="0">
                <a:latin typeface="Bookman Old Style"/>
                <a:cs typeface="Bookman Old Style"/>
              </a:rPr>
              <a:t>i</a:t>
            </a:r>
            <a:r>
              <a:rPr sz="1966" i="1" baseline="-10416" dirty="0">
                <a:latin typeface="Bookman Old Style"/>
                <a:cs typeface="Bookman Old Style"/>
              </a:rPr>
              <a:t> </a:t>
            </a:r>
            <a:r>
              <a:rPr sz="1966" i="1" spc="-170" baseline="-10416" dirty="0">
                <a:latin typeface="Bookman Old Style"/>
                <a:cs typeface="Bookman Old Style"/>
              </a:rPr>
              <a:t> </a:t>
            </a:r>
            <a:r>
              <a:rPr sz="1802" spc="-49" dirty="0">
                <a:solidFill>
                  <a:srgbClr val="00007F"/>
                </a:solidFill>
                <a:latin typeface="Tahoma"/>
                <a:cs typeface="Tahoma"/>
              </a:rPr>
              <a:t>f</a:t>
            </a:r>
            <a:r>
              <a:rPr sz="1802" spc="-123" dirty="0">
                <a:solidFill>
                  <a:srgbClr val="00007F"/>
                </a:solidFill>
                <a:latin typeface="Tahoma"/>
                <a:cs typeface="Tahoma"/>
              </a:rPr>
              <a:t>o</a:t>
            </a:r>
            <a:r>
              <a:rPr sz="1802" spc="-41" dirty="0">
                <a:solidFill>
                  <a:srgbClr val="00007F"/>
                </a:solidFill>
                <a:latin typeface="Tahoma"/>
                <a:cs typeface="Tahoma"/>
              </a:rPr>
              <a:t>r</a:t>
            </a:r>
            <a:r>
              <a:rPr sz="1802" spc="33" dirty="0">
                <a:solidFill>
                  <a:srgbClr val="00007F"/>
                </a:solidFill>
                <a:latin typeface="Tahoma"/>
                <a:cs typeface="Tahoma"/>
              </a:rPr>
              <a:t> </a:t>
            </a:r>
            <a:r>
              <a:rPr sz="1802" spc="-24" dirty="0">
                <a:solidFill>
                  <a:srgbClr val="00007F"/>
                </a:solidFill>
                <a:latin typeface="Tahoma"/>
                <a:cs typeface="Tahoma"/>
              </a:rPr>
              <a:t>all</a:t>
            </a:r>
            <a:r>
              <a:rPr sz="1802" spc="33" dirty="0">
                <a:solidFill>
                  <a:srgbClr val="00007F"/>
                </a:solidFill>
                <a:latin typeface="Tahoma"/>
                <a:cs typeface="Tahoma"/>
              </a:rPr>
              <a:t> </a:t>
            </a:r>
            <a:r>
              <a:rPr sz="1802" i="1" spc="106" dirty="0">
                <a:latin typeface="Bookman Old Style"/>
                <a:cs typeface="Bookman Old Style"/>
              </a:rPr>
              <a:t>i</a:t>
            </a:r>
            <a:endParaRPr sz="1802">
              <a:latin typeface="Bookman Old Style"/>
              <a:cs typeface="Bookman Old Style"/>
            </a:endParaRPr>
          </a:p>
        </p:txBody>
      </p:sp>
      <p:sp>
        <p:nvSpPr>
          <p:cNvPr id="6" name="object 6"/>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7" name="object 7"/>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3500" y="281860"/>
            <a:ext cx="3132578" cy="532223"/>
          </a:xfrm>
          <a:prstGeom prst="rect">
            <a:avLst/>
          </a:prstGeom>
        </p:spPr>
        <p:txBody>
          <a:bodyPr vert="horz" wrap="square" lIns="0" tIns="28093" rIns="0" bIns="0" rtlCol="0">
            <a:spAutoFit/>
          </a:bodyPr>
          <a:lstStyle/>
          <a:p>
            <a:pPr marL="20809">
              <a:spcBef>
                <a:spcPts val="221"/>
              </a:spcBef>
            </a:pPr>
            <a:r>
              <a:rPr spc="-66" dirty="0"/>
              <a:t>Algorithm</a:t>
            </a:r>
          </a:p>
        </p:txBody>
      </p:sp>
      <p:pic>
        <p:nvPicPr>
          <p:cNvPr id="3" name="object 3"/>
          <p:cNvPicPr/>
          <p:nvPr/>
        </p:nvPicPr>
        <p:blipFill>
          <a:blip r:embed="rId2" cstate="print"/>
          <a:stretch>
            <a:fillRect/>
          </a:stretch>
        </p:blipFill>
        <p:spPr>
          <a:xfrm>
            <a:off x="2088448" y="1810726"/>
            <a:ext cx="106939" cy="106939"/>
          </a:xfrm>
          <a:prstGeom prst="rect">
            <a:avLst/>
          </a:prstGeom>
        </p:spPr>
      </p:pic>
      <p:sp>
        <p:nvSpPr>
          <p:cNvPr id="4" name="object 4"/>
          <p:cNvSpPr txBox="1"/>
          <p:nvPr/>
        </p:nvSpPr>
        <p:spPr>
          <a:xfrm>
            <a:off x="2204857" y="1673985"/>
            <a:ext cx="6105464" cy="1499125"/>
          </a:xfrm>
          <a:prstGeom prst="rect">
            <a:avLst/>
          </a:prstGeom>
        </p:spPr>
        <p:txBody>
          <a:bodyPr vert="horz" wrap="square" lIns="0" tIns="18729" rIns="0" bIns="0" rtlCol="0">
            <a:spAutoFit/>
          </a:bodyPr>
          <a:lstStyle/>
          <a:p>
            <a:pPr marL="104049">
              <a:spcBef>
                <a:spcPts val="148"/>
              </a:spcBef>
            </a:pPr>
            <a:r>
              <a:rPr sz="1802" spc="-58" dirty="0">
                <a:solidFill>
                  <a:srgbClr val="00007F"/>
                </a:solidFill>
                <a:latin typeface="Tahoma"/>
                <a:cs typeface="Tahoma"/>
              </a:rPr>
              <a:t>Problem:</a:t>
            </a:r>
            <a:r>
              <a:rPr sz="1802" spc="230" dirty="0">
                <a:solidFill>
                  <a:srgbClr val="00007F"/>
                </a:solidFill>
                <a:latin typeface="Tahoma"/>
                <a:cs typeface="Tahoma"/>
              </a:rPr>
              <a:t> </a:t>
            </a:r>
            <a:r>
              <a:rPr sz="1802" spc="-74" dirty="0">
                <a:solidFill>
                  <a:srgbClr val="00007F"/>
                </a:solidFill>
                <a:latin typeface="Tahoma"/>
                <a:cs typeface="Tahoma"/>
              </a:rPr>
              <a:t>Given</a:t>
            </a:r>
            <a:r>
              <a:rPr sz="1802" spc="41" dirty="0">
                <a:solidFill>
                  <a:srgbClr val="00007F"/>
                </a:solidFill>
                <a:latin typeface="Tahoma"/>
                <a:cs typeface="Tahoma"/>
              </a:rPr>
              <a:t> </a:t>
            </a:r>
            <a:r>
              <a:rPr sz="1802" spc="-90" dirty="0">
                <a:solidFill>
                  <a:srgbClr val="00007F"/>
                </a:solidFill>
                <a:latin typeface="Tahoma"/>
                <a:cs typeface="Tahoma"/>
              </a:rPr>
              <a:t>a</a:t>
            </a:r>
            <a:r>
              <a:rPr sz="1802" spc="41" dirty="0">
                <a:solidFill>
                  <a:srgbClr val="00007F"/>
                </a:solidFill>
                <a:latin typeface="Tahoma"/>
                <a:cs typeface="Tahoma"/>
              </a:rPr>
              <a:t> </a:t>
            </a:r>
            <a:r>
              <a:rPr sz="1802" spc="-115" dirty="0">
                <a:solidFill>
                  <a:srgbClr val="00007F"/>
                </a:solidFill>
                <a:latin typeface="Tahoma"/>
                <a:cs typeface="Tahoma"/>
              </a:rPr>
              <a:t>sequence</a:t>
            </a:r>
            <a:r>
              <a:rPr sz="1802" spc="33" dirty="0">
                <a:solidFill>
                  <a:srgbClr val="00007F"/>
                </a:solidFill>
                <a:latin typeface="Tahoma"/>
                <a:cs typeface="Tahoma"/>
              </a:rPr>
              <a:t> </a:t>
            </a:r>
            <a:r>
              <a:rPr sz="1802" spc="-58" dirty="0">
                <a:solidFill>
                  <a:srgbClr val="00007F"/>
                </a:solidFill>
                <a:latin typeface="Tahoma"/>
                <a:cs typeface="Tahoma"/>
              </a:rPr>
              <a:t>of</a:t>
            </a:r>
            <a:r>
              <a:rPr sz="1802" spc="33" dirty="0">
                <a:solidFill>
                  <a:srgbClr val="00007F"/>
                </a:solidFill>
                <a:latin typeface="Tahoma"/>
                <a:cs typeface="Tahoma"/>
              </a:rPr>
              <a:t> </a:t>
            </a:r>
            <a:r>
              <a:rPr sz="1802" spc="-74" dirty="0">
                <a:solidFill>
                  <a:srgbClr val="00007F"/>
                </a:solidFill>
                <a:latin typeface="Tahoma"/>
                <a:cs typeface="Tahoma"/>
              </a:rPr>
              <a:t>labeled</a:t>
            </a:r>
            <a:r>
              <a:rPr sz="1802" spc="41" dirty="0">
                <a:solidFill>
                  <a:srgbClr val="00007F"/>
                </a:solidFill>
                <a:latin typeface="Tahoma"/>
                <a:cs typeface="Tahoma"/>
              </a:rPr>
              <a:t> </a:t>
            </a:r>
            <a:r>
              <a:rPr sz="1802" spc="-98" dirty="0">
                <a:solidFill>
                  <a:srgbClr val="00007F"/>
                </a:solidFill>
                <a:latin typeface="Tahoma"/>
                <a:cs typeface="Tahoma"/>
              </a:rPr>
              <a:t>examples</a:t>
            </a:r>
            <a:endParaRPr sz="1802">
              <a:latin typeface="Tahoma"/>
              <a:cs typeface="Tahoma"/>
            </a:endParaRPr>
          </a:p>
          <a:p>
            <a:pPr marL="103008" marR="91563">
              <a:lnSpc>
                <a:spcPct val="102600"/>
              </a:lnSpc>
            </a:pPr>
            <a:r>
              <a:rPr sz="1802" spc="24" dirty="0">
                <a:latin typeface="Tahoma"/>
                <a:cs typeface="Tahoma"/>
              </a:rPr>
              <a:t>(</a:t>
            </a:r>
            <a:r>
              <a:rPr sz="1802" b="1" spc="24" dirty="0">
                <a:latin typeface="Arial"/>
                <a:cs typeface="Arial"/>
              </a:rPr>
              <a:t>x</a:t>
            </a:r>
            <a:r>
              <a:rPr sz="1966" spc="36" baseline="-10416" dirty="0">
                <a:latin typeface="Trebuchet MS"/>
                <a:cs typeface="Trebuchet MS"/>
              </a:rPr>
              <a:t>1</a:t>
            </a:r>
            <a:r>
              <a:rPr sz="1802" i="1" spc="24"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y</a:t>
            </a:r>
            <a:r>
              <a:rPr sz="1966" spc="-72" baseline="-10416" dirty="0">
                <a:latin typeface="Trebuchet MS"/>
                <a:cs typeface="Trebuchet MS"/>
              </a:rPr>
              <a:t>1</a:t>
            </a:r>
            <a:r>
              <a:rPr sz="1802" spc="-49" dirty="0">
                <a:latin typeface="Tahoma"/>
                <a:cs typeface="Tahoma"/>
              </a:rPr>
              <a:t>)</a:t>
            </a:r>
            <a:r>
              <a:rPr sz="1802" i="1" spc="-49" dirty="0">
                <a:latin typeface="Bookman Old Style"/>
                <a:cs typeface="Bookman Old Style"/>
              </a:rPr>
              <a:t>,</a:t>
            </a:r>
            <a:r>
              <a:rPr sz="1802" i="1" spc="-246" dirty="0">
                <a:latin typeface="Bookman Old Style"/>
                <a:cs typeface="Bookman Old Style"/>
              </a:rPr>
              <a:t> </a:t>
            </a:r>
            <a:r>
              <a:rPr sz="1802" spc="24" dirty="0">
                <a:latin typeface="Tahoma"/>
                <a:cs typeface="Tahoma"/>
              </a:rPr>
              <a:t>(</a:t>
            </a:r>
            <a:r>
              <a:rPr sz="1802" b="1" spc="24" dirty="0">
                <a:latin typeface="Arial"/>
                <a:cs typeface="Arial"/>
              </a:rPr>
              <a:t>x</a:t>
            </a:r>
            <a:r>
              <a:rPr sz="1966" spc="36" baseline="-10416" dirty="0">
                <a:latin typeface="Trebuchet MS"/>
                <a:cs typeface="Trebuchet MS"/>
              </a:rPr>
              <a:t>2</a:t>
            </a:r>
            <a:r>
              <a:rPr sz="1802" i="1" spc="24" dirty="0">
                <a:latin typeface="Bookman Old Style"/>
                <a:cs typeface="Bookman Old Style"/>
              </a:rPr>
              <a:t>,</a:t>
            </a:r>
            <a:r>
              <a:rPr sz="1802" i="1" spc="-238" dirty="0">
                <a:latin typeface="Bookman Old Style"/>
                <a:cs typeface="Bookman Old Style"/>
              </a:rPr>
              <a:t> </a:t>
            </a:r>
            <a:r>
              <a:rPr sz="1802" i="1" spc="-49" dirty="0">
                <a:latin typeface="Bookman Old Style"/>
                <a:cs typeface="Bookman Old Style"/>
              </a:rPr>
              <a:t>y</a:t>
            </a:r>
            <a:r>
              <a:rPr sz="1966" spc="-72" baseline="-10416" dirty="0">
                <a:latin typeface="Trebuchet MS"/>
                <a:cs typeface="Trebuchet MS"/>
              </a:rPr>
              <a:t>2</a:t>
            </a:r>
            <a:r>
              <a:rPr sz="1802" spc="-49" dirty="0">
                <a:latin typeface="Tahoma"/>
                <a:cs typeface="Tahoma"/>
              </a:rPr>
              <a:t>)</a:t>
            </a:r>
            <a:r>
              <a:rPr sz="1802" i="1" spc="-49"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a:t>
            </a:r>
            <a:r>
              <a:rPr sz="1802" i="1" spc="-238" dirty="0">
                <a:latin typeface="Bookman Old Style"/>
                <a:cs typeface="Bookman Old Style"/>
              </a:rPr>
              <a:t> </a:t>
            </a:r>
            <a:r>
              <a:rPr sz="1802" i="1" spc="-49"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a:t>
            </a:r>
            <a:r>
              <a:rPr sz="1802" i="1" spc="-238" dirty="0">
                <a:latin typeface="Bookman Old Style"/>
                <a:cs typeface="Bookman Old Style"/>
              </a:rPr>
              <a:t> </a:t>
            </a:r>
            <a:r>
              <a:rPr sz="1802" spc="-58" dirty="0">
                <a:solidFill>
                  <a:srgbClr val="00007F"/>
                </a:solidFill>
                <a:latin typeface="Tahoma"/>
                <a:cs typeface="Tahoma"/>
              </a:rPr>
              <a:t>,</a:t>
            </a:r>
            <a:r>
              <a:rPr sz="1802" spc="41" dirty="0">
                <a:solidFill>
                  <a:srgbClr val="00007F"/>
                </a:solidFill>
                <a:latin typeface="Tahoma"/>
                <a:cs typeface="Tahoma"/>
              </a:rPr>
              <a:t> </a:t>
            </a:r>
            <a:r>
              <a:rPr sz="1802" spc="-115" dirty="0">
                <a:solidFill>
                  <a:srgbClr val="00007F"/>
                </a:solidFill>
                <a:latin typeface="Tahoma"/>
                <a:cs typeface="Tahoma"/>
              </a:rPr>
              <a:t>where</a:t>
            </a:r>
            <a:r>
              <a:rPr sz="1802" spc="41" dirty="0">
                <a:solidFill>
                  <a:srgbClr val="00007F"/>
                </a:solidFill>
                <a:latin typeface="Tahoma"/>
                <a:cs typeface="Tahoma"/>
              </a:rPr>
              <a:t> </a:t>
            </a:r>
            <a:r>
              <a:rPr sz="1802" spc="-98" dirty="0">
                <a:solidFill>
                  <a:srgbClr val="00007F"/>
                </a:solidFill>
                <a:latin typeface="Tahoma"/>
                <a:cs typeface="Tahoma"/>
              </a:rPr>
              <a:t>each</a:t>
            </a:r>
            <a:r>
              <a:rPr sz="1802" spc="41" dirty="0">
                <a:solidFill>
                  <a:srgbClr val="00007F"/>
                </a:solidFill>
                <a:latin typeface="Tahoma"/>
                <a:cs typeface="Tahoma"/>
              </a:rPr>
              <a:t> </a:t>
            </a:r>
            <a:r>
              <a:rPr sz="1802" b="1" spc="90" dirty="0">
                <a:latin typeface="Arial"/>
                <a:cs typeface="Arial"/>
              </a:rPr>
              <a:t>x</a:t>
            </a:r>
            <a:r>
              <a:rPr sz="1966" i="1" spc="134" baseline="-10416" dirty="0">
                <a:latin typeface="Bookman Old Style"/>
                <a:cs typeface="Bookman Old Style"/>
              </a:rPr>
              <a:t>i</a:t>
            </a:r>
            <a:r>
              <a:rPr sz="1966" i="1" spc="282" baseline="-10416" dirty="0">
                <a:latin typeface="Bookman Old Style"/>
                <a:cs typeface="Bookman Old Style"/>
              </a:rPr>
              <a:t> </a:t>
            </a:r>
            <a:r>
              <a:rPr sz="1802" spc="197" dirty="0">
                <a:latin typeface="Arial Unicode MS"/>
                <a:cs typeface="Arial Unicode MS"/>
              </a:rPr>
              <a:t>∈</a:t>
            </a:r>
            <a:r>
              <a:rPr sz="1802" dirty="0">
                <a:latin typeface="Arial Unicode MS"/>
                <a:cs typeface="Arial Unicode MS"/>
              </a:rPr>
              <a:t> </a:t>
            </a:r>
            <a:r>
              <a:rPr sz="1802" spc="-74" dirty="0">
                <a:latin typeface="Century"/>
                <a:cs typeface="Century"/>
              </a:rPr>
              <a:t>R</a:t>
            </a:r>
            <a:r>
              <a:rPr sz="1966" i="1" spc="-110" baseline="27777" dirty="0">
                <a:latin typeface="Bookman Old Style"/>
                <a:cs typeface="Bookman Old Style"/>
              </a:rPr>
              <a:t>d</a:t>
            </a:r>
            <a:r>
              <a:rPr sz="1966" i="1" spc="-36" baseline="27777" dirty="0">
                <a:latin typeface="Bookman Old Style"/>
                <a:cs typeface="Bookman Old Style"/>
              </a:rPr>
              <a:t> </a:t>
            </a:r>
            <a:r>
              <a:rPr sz="1802" spc="-82" dirty="0">
                <a:solidFill>
                  <a:srgbClr val="00007F"/>
                </a:solidFill>
                <a:latin typeface="Tahoma"/>
                <a:cs typeface="Tahoma"/>
              </a:rPr>
              <a:t>and</a:t>
            </a:r>
            <a:r>
              <a:rPr sz="1802" spc="41" dirty="0">
                <a:solidFill>
                  <a:srgbClr val="00007F"/>
                </a:solidFill>
                <a:latin typeface="Tahoma"/>
                <a:cs typeface="Tahoma"/>
              </a:rPr>
              <a:t> </a:t>
            </a:r>
            <a:r>
              <a:rPr sz="1802" i="1" spc="-58" dirty="0">
                <a:latin typeface="Bookman Old Style"/>
                <a:cs typeface="Bookman Old Style"/>
              </a:rPr>
              <a:t>y</a:t>
            </a:r>
            <a:r>
              <a:rPr sz="1966" i="1" spc="-85" baseline="-10416" dirty="0">
                <a:latin typeface="Bookman Old Style"/>
                <a:cs typeface="Bookman Old Style"/>
              </a:rPr>
              <a:t>i</a:t>
            </a:r>
            <a:r>
              <a:rPr sz="1966" i="1" spc="282" baseline="-10416" dirty="0">
                <a:latin typeface="Bookman Old Style"/>
                <a:cs typeface="Bookman Old Style"/>
              </a:rPr>
              <a:t> </a:t>
            </a:r>
            <a:r>
              <a:rPr sz="1802" spc="197" dirty="0">
                <a:latin typeface="Arial Unicode MS"/>
                <a:cs typeface="Arial Unicode MS"/>
              </a:rPr>
              <a:t>∈</a:t>
            </a:r>
            <a:r>
              <a:rPr sz="1802" spc="-8" dirty="0">
                <a:latin typeface="Arial Unicode MS"/>
                <a:cs typeface="Arial Unicode MS"/>
              </a:rPr>
              <a:t> </a:t>
            </a:r>
            <a:r>
              <a:rPr sz="1802" spc="49" dirty="0">
                <a:latin typeface="Arial Unicode MS"/>
                <a:cs typeface="Arial Unicode MS"/>
              </a:rPr>
              <a:t>{</a:t>
            </a:r>
            <a:r>
              <a:rPr sz="1802" spc="49" dirty="0">
                <a:latin typeface="Tahoma"/>
                <a:cs typeface="Tahoma"/>
              </a:rPr>
              <a:t>+1</a:t>
            </a:r>
            <a:r>
              <a:rPr sz="1802" i="1" spc="49" dirty="0">
                <a:latin typeface="Bookman Old Style"/>
                <a:cs typeface="Bookman Old Style"/>
              </a:rPr>
              <a:t>,</a:t>
            </a:r>
            <a:r>
              <a:rPr sz="1802" i="1" spc="-238" dirty="0">
                <a:latin typeface="Bookman Old Style"/>
                <a:cs typeface="Bookman Old Style"/>
              </a:rPr>
              <a:t> </a:t>
            </a:r>
            <a:r>
              <a:rPr sz="1802" spc="115" dirty="0">
                <a:latin typeface="Arial Unicode MS"/>
                <a:cs typeface="Arial Unicode MS"/>
              </a:rPr>
              <a:t>−</a:t>
            </a:r>
            <a:r>
              <a:rPr sz="1802" spc="115" dirty="0">
                <a:latin typeface="Tahoma"/>
                <a:cs typeface="Tahoma"/>
              </a:rPr>
              <a:t>1</a:t>
            </a:r>
            <a:r>
              <a:rPr sz="1802" spc="115" dirty="0">
                <a:latin typeface="Arial Unicode MS"/>
                <a:cs typeface="Arial Unicode MS"/>
              </a:rPr>
              <a:t>}</a:t>
            </a:r>
            <a:r>
              <a:rPr sz="1802" spc="115" dirty="0">
                <a:solidFill>
                  <a:srgbClr val="00007F"/>
                </a:solidFill>
                <a:latin typeface="Tahoma"/>
                <a:cs typeface="Tahoma"/>
              </a:rPr>
              <a:t>, </a:t>
            </a:r>
            <a:r>
              <a:rPr sz="1802" spc="-541" dirty="0">
                <a:solidFill>
                  <a:srgbClr val="00007F"/>
                </a:solidFill>
                <a:latin typeface="Tahoma"/>
                <a:cs typeface="Tahoma"/>
              </a:rPr>
              <a:t> </a:t>
            </a:r>
            <a:r>
              <a:rPr sz="1802" spc="-49" dirty="0">
                <a:solidFill>
                  <a:srgbClr val="00007F"/>
                </a:solidFill>
                <a:latin typeface="Tahoma"/>
                <a:cs typeface="Tahoma"/>
              </a:rPr>
              <a:t>find</a:t>
            </a:r>
            <a:r>
              <a:rPr sz="1802" spc="24"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82" dirty="0">
                <a:solidFill>
                  <a:srgbClr val="00007F"/>
                </a:solidFill>
                <a:latin typeface="Tahoma"/>
                <a:cs typeface="Tahoma"/>
              </a:rPr>
              <a:t>weight</a:t>
            </a:r>
            <a:r>
              <a:rPr sz="1802" spc="33" dirty="0">
                <a:solidFill>
                  <a:srgbClr val="00007F"/>
                </a:solidFill>
                <a:latin typeface="Tahoma"/>
                <a:cs typeface="Tahoma"/>
              </a:rPr>
              <a:t> </a:t>
            </a:r>
            <a:r>
              <a:rPr sz="1802" spc="-74" dirty="0">
                <a:solidFill>
                  <a:srgbClr val="00007F"/>
                </a:solidFill>
                <a:latin typeface="Tahoma"/>
                <a:cs typeface="Tahoma"/>
              </a:rPr>
              <a:t>vector</a:t>
            </a:r>
            <a:r>
              <a:rPr sz="1802" spc="33" dirty="0">
                <a:solidFill>
                  <a:srgbClr val="00007F"/>
                </a:solidFill>
                <a:latin typeface="Tahoma"/>
                <a:cs typeface="Tahoma"/>
              </a:rPr>
              <a:t> </a:t>
            </a:r>
            <a:r>
              <a:rPr sz="1802" b="1" spc="74" dirty="0">
                <a:latin typeface="Arial"/>
                <a:cs typeface="Arial"/>
              </a:rPr>
              <a:t>w</a:t>
            </a:r>
            <a:r>
              <a:rPr sz="1802" b="1" spc="123" dirty="0">
                <a:latin typeface="Arial"/>
                <a:cs typeface="Arial"/>
              </a:rPr>
              <a:t> </a:t>
            </a:r>
            <a:r>
              <a:rPr sz="1802" spc="-82" dirty="0">
                <a:solidFill>
                  <a:srgbClr val="00007F"/>
                </a:solidFill>
                <a:latin typeface="Tahoma"/>
                <a:cs typeface="Tahoma"/>
              </a:rPr>
              <a:t>and</a:t>
            </a:r>
            <a:r>
              <a:rPr sz="1802" spc="33" dirty="0">
                <a:solidFill>
                  <a:srgbClr val="00007F"/>
                </a:solidFill>
                <a:latin typeface="Tahoma"/>
                <a:cs typeface="Tahoma"/>
              </a:rPr>
              <a:t> </a:t>
            </a:r>
            <a:r>
              <a:rPr sz="1802" spc="-58" dirty="0">
                <a:solidFill>
                  <a:srgbClr val="00007F"/>
                </a:solidFill>
                <a:latin typeface="Tahoma"/>
                <a:cs typeface="Tahoma"/>
              </a:rPr>
              <a:t>intercept</a:t>
            </a:r>
            <a:r>
              <a:rPr sz="1802" spc="33" dirty="0">
                <a:solidFill>
                  <a:srgbClr val="00007F"/>
                </a:solidFill>
                <a:latin typeface="Tahoma"/>
                <a:cs typeface="Tahoma"/>
              </a:rPr>
              <a:t> </a:t>
            </a:r>
            <a:r>
              <a:rPr sz="1802" spc="-82" dirty="0">
                <a:solidFill>
                  <a:srgbClr val="00007F"/>
                </a:solidFill>
                <a:latin typeface="Tahoma"/>
                <a:cs typeface="Tahoma"/>
              </a:rPr>
              <a:t>b</a:t>
            </a:r>
            <a:r>
              <a:rPr sz="1802" spc="33" dirty="0">
                <a:solidFill>
                  <a:srgbClr val="00007F"/>
                </a:solidFill>
                <a:latin typeface="Tahoma"/>
                <a:cs typeface="Tahoma"/>
              </a:rPr>
              <a:t> </a:t>
            </a:r>
            <a:r>
              <a:rPr sz="1802" spc="-82" dirty="0">
                <a:solidFill>
                  <a:srgbClr val="00007F"/>
                </a:solidFill>
                <a:latin typeface="Tahoma"/>
                <a:cs typeface="Tahoma"/>
              </a:rPr>
              <a:t>such</a:t>
            </a:r>
            <a:r>
              <a:rPr sz="1802" spc="33" dirty="0">
                <a:solidFill>
                  <a:srgbClr val="00007F"/>
                </a:solidFill>
                <a:latin typeface="Tahoma"/>
                <a:cs typeface="Tahoma"/>
              </a:rPr>
              <a:t> </a:t>
            </a:r>
            <a:r>
              <a:rPr sz="1802" spc="-24" dirty="0">
                <a:solidFill>
                  <a:srgbClr val="00007F"/>
                </a:solidFill>
                <a:latin typeface="Tahoma"/>
                <a:cs typeface="Tahoma"/>
              </a:rPr>
              <a:t>that</a:t>
            </a:r>
            <a:endParaRPr sz="1802">
              <a:latin typeface="Tahoma"/>
              <a:cs typeface="Tahoma"/>
            </a:endParaRPr>
          </a:p>
          <a:p>
            <a:pPr marL="103008">
              <a:spcBef>
                <a:spcPts val="58"/>
              </a:spcBef>
            </a:pPr>
            <a:r>
              <a:rPr sz="1802" i="1" spc="-58" dirty="0">
                <a:latin typeface="Bookman Old Style"/>
                <a:cs typeface="Bookman Old Style"/>
              </a:rPr>
              <a:t>si</a:t>
            </a:r>
            <a:r>
              <a:rPr sz="1802" i="1" spc="-16" dirty="0">
                <a:latin typeface="Bookman Old Style"/>
                <a:cs typeface="Bookman Old Style"/>
              </a:rPr>
              <a:t>g</a:t>
            </a:r>
            <a:r>
              <a:rPr sz="1802" i="1" spc="-49" dirty="0">
                <a:latin typeface="Bookman Old Style"/>
                <a:cs typeface="Bookman Old Style"/>
              </a:rPr>
              <a:t>n</a:t>
            </a:r>
            <a:r>
              <a:rPr sz="1802" dirty="0">
                <a:latin typeface="Tahoma"/>
                <a:cs typeface="Tahoma"/>
              </a:rPr>
              <a:t>(</a:t>
            </a:r>
            <a:r>
              <a:rPr sz="1802" b="1" spc="74" dirty="0">
                <a:latin typeface="Arial"/>
                <a:cs typeface="Arial"/>
              </a:rPr>
              <a:t>wx</a:t>
            </a:r>
            <a:r>
              <a:rPr sz="1966" i="1" spc="146" baseline="-10416" dirty="0">
                <a:latin typeface="Bookman Old Style"/>
                <a:cs typeface="Bookman Old Style"/>
              </a:rPr>
              <a:t>i</a:t>
            </a:r>
            <a:r>
              <a:rPr sz="1966" i="1" spc="123" baseline="-10416" dirty="0">
                <a:latin typeface="Bookman Old Style"/>
                <a:cs typeface="Bookman Old Style"/>
              </a:rPr>
              <a:t> </a:t>
            </a:r>
            <a:r>
              <a:rPr sz="1802" spc="74" dirty="0">
                <a:latin typeface="Tahoma"/>
                <a:cs typeface="Tahoma"/>
              </a:rPr>
              <a:t>+</a:t>
            </a:r>
            <a:r>
              <a:rPr sz="1802" spc="-172" dirty="0">
                <a:latin typeface="Tahoma"/>
                <a:cs typeface="Tahoma"/>
              </a:rPr>
              <a:t> </a:t>
            </a:r>
            <a:r>
              <a:rPr sz="1802" i="1" spc="-320" dirty="0">
                <a:latin typeface="Bookman Old Style"/>
                <a:cs typeface="Bookman Old Style"/>
              </a:rPr>
              <a:t>b</a:t>
            </a:r>
            <a:r>
              <a:rPr sz="1802" dirty="0">
                <a:latin typeface="Tahoma"/>
                <a:cs typeface="Tahoma"/>
              </a:rPr>
              <a:t>)</a:t>
            </a:r>
            <a:r>
              <a:rPr sz="1802" spc="-66" dirty="0">
                <a:latin typeface="Tahoma"/>
                <a:cs typeface="Tahoma"/>
              </a:rPr>
              <a:t> </a:t>
            </a:r>
            <a:r>
              <a:rPr sz="1802" spc="74" dirty="0">
                <a:latin typeface="Tahoma"/>
                <a:cs typeface="Tahoma"/>
              </a:rPr>
              <a:t>=</a:t>
            </a:r>
            <a:r>
              <a:rPr sz="1802" spc="-74" dirty="0">
                <a:latin typeface="Tahoma"/>
                <a:cs typeface="Tahoma"/>
              </a:rPr>
              <a:t> </a:t>
            </a:r>
            <a:r>
              <a:rPr sz="1802" i="1" spc="-213" dirty="0">
                <a:latin typeface="Bookman Old Style"/>
                <a:cs typeface="Bookman Old Style"/>
              </a:rPr>
              <a:t>y</a:t>
            </a:r>
            <a:r>
              <a:rPr sz="1966" i="1" spc="146" baseline="-10416" dirty="0">
                <a:latin typeface="Bookman Old Style"/>
                <a:cs typeface="Bookman Old Style"/>
              </a:rPr>
              <a:t>i</a:t>
            </a:r>
            <a:r>
              <a:rPr sz="1966" i="1" baseline="-10416" dirty="0">
                <a:latin typeface="Bookman Old Style"/>
                <a:cs typeface="Bookman Old Style"/>
              </a:rPr>
              <a:t> </a:t>
            </a:r>
            <a:r>
              <a:rPr sz="1966" i="1" spc="-170" baseline="-10416" dirty="0">
                <a:latin typeface="Bookman Old Style"/>
                <a:cs typeface="Bookman Old Style"/>
              </a:rPr>
              <a:t> </a:t>
            </a:r>
            <a:r>
              <a:rPr sz="1802" spc="-49" dirty="0">
                <a:solidFill>
                  <a:srgbClr val="00007F"/>
                </a:solidFill>
                <a:latin typeface="Tahoma"/>
                <a:cs typeface="Tahoma"/>
              </a:rPr>
              <a:t>f</a:t>
            </a:r>
            <a:r>
              <a:rPr sz="1802" spc="-123" dirty="0">
                <a:solidFill>
                  <a:srgbClr val="00007F"/>
                </a:solidFill>
                <a:latin typeface="Tahoma"/>
                <a:cs typeface="Tahoma"/>
              </a:rPr>
              <a:t>o</a:t>
            </a:r>
            <a:r>
              <a:rPr sz="1802" spc="-41" dirty="0">
                <a:solidFill>
                  <a:srgbClr val="00007F"/>
                </a:solidFill>
                <a:latin typeface="Tahoma"/>
                <a:cs typeface="Tahoma"/>
              </a:rPr>
              <a:t>r</a:t>
            </a:r>
            <a:r>
              <a:rPr sz="1802" spc="33" dirty="0">
                <a:solidFill>
                  <a:srgbClr val="00007F"/>
                </a:solidFill>
                <a:latin typeface="Tahoma"/>
                <a:cs typeface="Tahoma"/>
              </a:rPr>
              <a:t> </a:t>
            </a:r>
            <a:r>
              <a:rPr sz="1802" spc="-24" dirty="0">
                <a:solidFill>
                  <a:srgbClr val="00007F"/>
                </a:solidFill>
                <a:latin typeface="Tahoma"/>
                <a:cs typeface="Tahoma"/>
              </a:rPr>
              <a:t>all</a:t>
            </a:r>
            <a:r>
              <a:rPr sz="1802" spc="33" dirty="0">
                <a:solidFill>
                  <a:srgbClr val="00007F"/>
                </a:solidFill>
                <a:latin typeface="Tahoma"/>
                <a:cs typeface="Tahoma"/>
              </a:rPr>
              <a:t> </a:t>
            </a:r>
            <a:r>
              <a:rPr sz="1802" i="1" spc="106" dirty="0">
                <a:latin typeface="Bookman Old Style"/>
                <a:cs typeface="Bookman Old Style"/>
              </a:rPr>
              <a:t>i</a:t>
            </a:r>
            <a:endParaRPr sz="1802">
              <a:latin typeface="Bookman Old Style"/>
              <a:cs typeface="Bookman Old Style"/>
            </a:endParaRPr>
          </a:p>
          <a:p>
            <a:pPr marL="104049">
              <a:spcBef>
                <a:spcPts val="549"/>
              </a:spcBef>
            </a:pPr>
            <a:r>
              <a:rPr sz="1802" spc="-58" dirty="0">
                <a:solidFill>
                  <a:srgbClr val="00007F"/>
                </a:solidFill>
                <a:latin typeface="Tahoma"/>
                <a:cs typeface="Tahoma"/>
              </a:rPr>
              <a:t>Perceptron</a:t>
            </a:r>
            <a:r>
              <a:rPr sz="1802" spc="-24" dirty="0">
                <a:solidFill>
                  <a:srgbClr val="00007F"/>
                </a:solidFill>
                <a:latin typeface="Tahoma"/>
                <a:cs typeface="Tahoma"/>
              </a:rPr>
              <a:t> </a:t>
            </a:r>
            <a:r>
              <a:rPr sz="1802" spc="-33" dirty="0">
                <a:solidFill>
                  <a:srgbClr val="00007F"/>
                </a:solidFill>
                <a:latin typeface="Tahoma"/>
                <a:cs typeface="Tahoma"/>
              </a:rPr>
              <a:t>Algorithm</a:t>
            </a:r>
            <a:endParaRPr sz="1802">
              <a:latin typeface="Tahoma"/>
              <a:cs typeface="Tahoma"/>
            </a:endParaRPr>
          </a:p>
        </p:txBody>
      </p:sp>
      <p:pic>
        <p:nvPicPr>
          <p:cNvPr id="5" name="object 5"/>
          <p:cNvPicPr/>
          <p:nvPr/>
        </p:nvPicPr>
        <p:blipFill>
          <a:blip r:embed="rId3" cstate="print"/>
          <a:stretch>
            <a:fillRect/>
          </a:stretch>
        </p:blipFill>
        <p:spPr>
          <a:xfrm>
            <a:off x="2088448" y="3000710"/>
            <a:ext cx="106939" cy="106939"/>
          </a:xfrm>
          <a:prstGeom prst="rect">
            <a:avLst/>
          </a:prstGeom>
        </p:spPr>
      </p:pic>
      <p:sp>
        <p:nvSpPr>
          <p:cNvPr id="7" name="object 7"/>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8" name="object 8"/>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31203" y="244475"/>
            <a:ext cx="2754326" cy="532223"/>
          </a:xfrm>
          <a:prstGeom prst="rect">
            <a:avLst/>
          </a:prstGeom>
        </p:spPr>
        <p:txBody>
          <a:bodyPr vert="horz" wrap="square" lIns="0" tIns="28093" rIns="0" bIns="0" rtlCol="0">
            <a:spAutoFit/>
          </a:bodyPr>
          <a:lstStyle/>
          <a:p>
            <a:pPr marL="20809">
              <a:spcBef>
                <a:spcPts val="221"/>
              </a:spcBef>
            </a:pPr>
            <a:r>
              <a:rPr spc="-66" dirty="0"/>
              <a:t>Algorithm</a:t>
            </a:r>
          </a:p>
        </p:txBody>
      </p:sp>
      <p:pic>
        <p:nvPicPr>
          <p:cNvPr id="3" name="object 3"/>
          <p:cNvPicPr/>
          <p:nvPr/>
        </p:nvPicPr>
        <p:blipFill>
          <a:blip r:embed="rId2" cstate="print"/>
          <a:stretch>
            <a:fillRect/>
          </a:stretch>
        </p:blipFill>
        <p:spPr>
          <a:xfrm>
            <a:off x="2088448" y="1810726"/>
            <a:ext cx="106939" cy="106939"/>
          </a:xfrm>
          <a:prstGeom prst="rect">
            <a:avLst/>
          </a:prstGeom>
        </p:spPr>
      </p:pic>
      <p:sp>
        <p:nvSpPr>
          <p:cNvPr id="4" name="object 4"/>
          <p:cNvSpPr txBox="1"/>
          <p:nvPr/>
        </p:nvSpPr>
        <p:spPr>
          <a:xfrm>
            <a:off x="2204857" y="1673986"/>
            <a:ext cx="6105464" cy="1827740"/>
          </a:xfrm>
          <a:prstGeom prst="rect">
            <a:avLst/>
          </a:prstGeom>
        </p:spPr>
        <p:txBody>
          <a:bodyPr vert="horz" wrap="square" lIns="0" tIns="18729" rIns="0" bIns="0" rtlCol="0">
            <a:spAutoFit/>
          </a:bodyPr>
          <a:lstStyle/>
          <a:p>
            <a:pPr marL="104049">
              <a:spcBef>
                <a:spcPts val="148"/>
              </a:spcBef>
            </a:pPr>
            <a:r>
              <a:rPr sz="1802" spc="-58" dirty="0">
                <a:solidFill>
                  <a:srgbClr val="00007F"/>
                </a:solidFill>
                <a:latin typeface="Tahoma"/>
                <a:cs typeface="Tahoma"/>
              </a:rPr>
              <a:t>Problem:</a:t>
            </a:r>
            <a:r>
              <a:rPr sz="1802" spc="230" dirty="0">
                <a:solidFill>
                  <a:srgbClr val="00007F"/>
                </a:solidFill>
                <a:latin typeface="Tahoma"/>
                <a:cs typeface="Tahoma"/>
              </a:rPr>
              <a:t> </a:t>
            </a:r>
            <a:r>
              <a:rPr sz="1802" spc="-74" dirty="0">
                <a:solidFill>
                  <a:srgbClr val="00007F"/>
                </a:solidFill>
                <a:latin typeface="Tahoma"/>
                <a:cs typeface="Tahoma"/>
              </a:rPr>
              <a:t>Given</a:t>
            </a:r>
            <a:r>
              <a:rPr sz="1802" spc="41" dirty="0">
                <a:solidFill>
                  <a:srgbClr val="00007F"/>
                </a:solidFill>
                <a:latin typeface="Tahoma"/>
                <a:cs typeface="Tahoma"/>
              </a:rPr>
              <a:t> </a:t>
            </a:r>
            <a:r>
              <a:rPr sz="1802" spc="-90" dirty="0">
                <a:solidFill>
                  <a:srgbClr val="00007F"/>
                </a:solidFill>
                <a:latin typeface="Tahoma"/>
                <a:cs typeface="Tahoma"/>
              </a:rPr>
              <a:t>a</a:t>
            </a:r>
            <a:r>
              <a:rPr sz="1802" spc="41" dirty="0">
                <a:solidFill>
                  <a:srgbClr val="00007F"/>
                </a:solidFill>
                <a:latin typeface="Tahoma"/>
                <a:cs typeface="Tahoma"/>
              </a:rPr>
              <a:t> </a:t>
            </a:r>
            <a:r>
              <a:rPr sz="1802" spc="-115" dirty="0">
                <a:solidFill>
                  <a:srgbClr val="00007F"/>
                </a:solidFill>
                <a:latin typeface="Tahoma"/>
                <a:cs typeface="Tahoma"/>
              </a:rPr>
              <a:t>sequence</a:t>
            </a:r>
            <a:r>
              <a:rPr sz="1802" spc="33" dirty="0">
                <a:solidFill>
                  <a:srgbClr val="00007F"/>
                </a:solidFill>
                <a:latin typeface="Tahoma"/>
                <a:cs typeface="Tahoma"/>
              </a:rPr>
              <a:t> </a:t>
            </a:r>
            <a:r>
              <a:rPr sz="1802" spc="-58" dirty="0">
                <a:solidFill>
                  <a:srgbClr val="00007F"/>
                </a:solidFill>
                <a:latin typeface="Tahoma"/>
                <a:cs typeface="Tahoma"/>
              </a:rPr>
              <a:t>of</a:t>
            </a:r>
            <a:r>
              <a:rPr sz="1802" spc="33" dirty="0">
                <a:solidFill>
                  <a:srgbClr val="00007F"/>
                </a:solidFill>
                <a:latin typeface="Tahoma"/>
                <a:cs typeface="Tahoma"/>
              </a:rPr>
              <a:t> </a:t>
            </a:r>
            <a:r>
              <a:rPr sz="1802" spc="-74" dirty="0">
                <a:solidFill>
                  <a:srgbClr val="00007F"/>
                </a:solidFill>
                <a:latin typeface="Tahoma"/>
                <a:cs typeface="Tahoma"/>
              </a:rPr>
              <a:t>labeled</a:t>
            </a:r>
            <a:r>
              <a:rPr sz="1802" spc="41" dirty="0">
                <a:solidFill>
                  <a:srgbClr val="00007F"/>
                </a:solidFill>
                <a:latin typeface="Tahoma"/>
                <a:cs typeface="Tahoma"/>
              </a:rPr>
              <a:t> </a:t>
            </a:r>
            <a:r>
              <a:rPr sz="1802" spc="-98" dirty="0">
                <a:solidFill>
                  <a:srgbClr val="00007F"/>
                </a:solidFill>
                <a:latin typeface="Tahoma"/>
                <a:cs typeface="Tahoma"/>
              </a:rPr>
              <a:t>examples</a:t>
            </a:r>
            <a:endParaRPr sz="1802">
              <a:latin typeface="Tahoma"/>
              <a:cs typeface="Tahoma"/>
            </a:endParaRPr>
          </a:p>
          <a:p>
            <a:pPr marL="103008" marR="91563">
              <a:lnSpc>
                <a:spcPct val="102600"/>
              </a:lnSpc>
            </a:pPr>
            <a:r>
              <a:rPr sz="1802" spc="24" dirty="0">
                <a:latin typeface="Tahoma"/>
                <a:cs typeface="Tahoma"/>
              </a:rPr>
              <a:t>(</a:t>
            </a:r>
            <a:r>
              <a:rPr sz="1802" b="1" spc="24" dirty="0">
                <a:latin typeface="Arial"/>
                <a:cs typeface="Arial"/>
              </a:rPr>
              <a:t>x</a:t>
            </a:r>
            <a:r>
              <a:rPr sz="1966" spc="36" baseline="-10416" dirty="0">
                <a:latin typeface="Trebuchet MS"/>
                <a:cs typeface="Trebuchet MS"/>
              </a:rPr>
              <a:t>1</a:t>
            </a:r>
            <a:r>
              <a:rPr sz="1802" i="1" spc="24"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y</a:t>
            </a:r>
            <a:r>
              <a:rPr sz="1966" spc="-72" baseline="-10416" dirty="0">
                <a:latin typeface="Trebuchet MS"/>
                <a:cs typeface="Trebuchet MS"/>
              </a:rPr>
              <a:t>1</a:t>
            </a:r>
            <a:r>
              <a:rPr sz="1802" spc="-49" dirty="0">
                <a:latin typeface="Tahoma"/>
                <a:cs typeface="Tahoma"/>
              </a:rPr>
              <a:t>)</a:t>
            </a:r>
            <a:r>
              <a:rPr sz="1802" i="1" spc="-49" dirty="0">
                <a:latin typeface="Bookman Old Style"/>
                <a:cs typeface="Bookman Old Style"/>
              </a:rPr>
              <a:t>,</a:t>
            </a:r>
            <a:r>
              <a:rPr sz="1802" i="1" spc="-246" dirty="0">
                <a:latin typeface="Bookman Old Style"/>
                <a:cs typeface="Bookman Old Style"/>
              </a:rPr>
              <a:t> </a:t>
            </a:r>
            <a:r>
              <a:rPr sz="1802" spc="24" dirty="0">
                <a:latin typeface="Tahoma"/>
                <a:cs typeface="Tahoma"/>
              </a:rPr>
              <a:t>(</a:t>
            </a:r>
            <a:r>
              <a:rPr sz="1802" b="1" spc="24" dirty="0">
                <a:latin typeface="Arial"/>
                <a:cs typeface="Arial"/>
              </a:rPr>
              <a:t>x</a:t>
            </a:r>
            <a:r>
              <a:rPr sz="1966" spc="36" baseline="-10416" dirty="0">
                <a:latin typeface="Trebuchet MS"/>
                <a:cs typeface="Trebuchet MS"/>
              </a:rPr>
              <a:t>2</a:t>
            </a:r>
            <a:r>
              <a:rPr sz="1802" i="1" spc="24" dirty="0">
                <a:latin typeface="Bookman Old Style"/>
                <a:cs typeface="Bookman Old Style"/>
              </a:rPr>
              <a:t>,</a:t>
            </a:r>
            <a:r>
              <a:rPr sz="1802" i="1" spc="-238" dirty="0">
                <a:latin typeface="Bookman Old Style"/>
                <a:cs typeface="Bookman Old Style"/>
              </a:rPr>
              <a:t> </a:t>
            </a:r>
            <a:r>
              <a:rPr sz="1802" i="1" spc="-49" dirty="0">
                <a:latin typeface="Bookman Old Style"/>
                <a:cs typeface="Bookman Old Style"/>
              </a:rPr>
              <a:t>y</a:t>
            </a:r>
            <a:r>
              <a:rPr sz="1966" spc="-72" baseline="-10416" dirty="0">
                <a:latin typeface="Trebuchet MS"/>
                <a:cs typeface="Trebuchet MS"/>
              </a:rPr>
              <a:t>2</a:t>
            </a:r>
            <a:r>
              <a:rPr sz="1802" spc="-49" dirty="0">
                <a:latin typeface="Tahoma"/>
                <a:cs typeface="Tahoma"/>
              </a:rPr>
              <a:t>)</a:t>
            </a:r>
            <a:r>
              <a:rPr sz="1802" i="1" spc="-49"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a:t>
            </a:r>
            <a:r>
              <a:rPr sz="1802" i="1" spc="-238" dirty="0">
                <a:latin typeface="Bookman Old Style"/>
                <a:cs typeface="Bookman Old Style"/>
              </a:rPr>
              <a:t> </a:t>
            </a:r>
            <a:r>
              <a:rPr sz="1802" i="1" spc="-49"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a:t>
            </a:r>
            <a:r>
              <a:rPr sz="1802" i="1" spc="-238" dirty="0">
                <a:latin typeface="Bookman Old Style"/>
                <a:cs typeface="Bookman Old Style"/>
              </a:rPr>
              <a:t> </a:t>
            </a:r>
            <a:r>
              <a:rPr sz="1802" spc="-58" dirty="0">
                <a:solidFill>
                  <a:srgbClr val="00007F"/>
                </a:solidFill>
                <a:latin typeface="Tahoma"/>
                <a:cs typeface="Tahoma"/>
              </a:rPr>
              <a:t>,</a:t>
            </a:r>
            <a:r>
              <a:rPr sz="1802" spc="41" dirty="0">
                <a:solidFill>
                  <a:srgbClr val="00007F"/>
                </a:solidFill>
                <a:latin typeface="Tahoma"/>
                <a:cs typeface="Tahoma"/>
              </a:rPr>
              <a:t> </a:t>
            </a:r>
            <a:r>
              <a:rPr sz="1802" spc="-115" dirty="0">
                <a:solidFill>
                  <a:srgbClr val="00007F"/>
                </a:solidFill>
                <a:latin typeface="Tahoma"/>
                <a:cs typeface="Tahoma"/>
              </a:rPr>
              <a:t>where</a:t>
            </a:r>
            <a:r>
              <a:rPr sz="1802" spc="41" dirty="0">
                <a:solidFill>
                  <a:srgbClr val="00007F"/>
                </a:solidFill>
                <a:latin typeface="Tahoma"/>
                <a:cs typeface="Tahoma"/>
              </a:rPr>
              <a:t> </a:t>
            </a:r>
            <a:r>
              <a:rPr sz="1802" spc="-98" dirty="0">
                <a:solidFill>
                  <a:srgbClr val="00007F"/>
                </a:solidFill>
                <a:latin typeface="Tahoma"/>
                <a:cs typeface="Tahoma"/>
              </a:rPr>
              <a:t>each</a:t>
            </a:r>
            <a:r>
              <a:rPr sz="1802" spc="41" dirty="0">
                <a:solidFill>
                  <a:srgbClr val="00007F"/>
                </a:solidFill>
                <a:latin typeface="Tahoma"/>
                <a:cs typeface="Tahoma"/>
              </a:rPr>
              <a:t> </a:t>
            </a:r>
            <a:r>
              <a:rPr sz="1802" b="1" spc="90" dirty="0">
                <a:latin typeface="Arial"/>
                <a:cs typeface="Arial"/>
              </a:rPr>
              <a:t>x</a:t>
            </a:r>
            <a:r>
              <a:rPr sz="1966" i="1" spc="134" baseline="-10416" dirty="0">
                <a:latin typeface="Bookman Old Style"/>
                <a:cs typeface="Bookman Old Style"/>
              </a:rPr>
              <a:t>i</a:t>
            </a:r>
            <a:r>
              <a:rPr sz="1966" i="1" spc="282" baseline="-10416" dirty="0">
                <a:latin typeface="Bookman Old Style"/>
                <a:cs typeface="Bookman Old Style"/>
              </a:rPr>
              <a:t> </a:t>
            </a:r>
            <a:r>
              <a:rPr sz="1802" spc="197" dirty="0">
                <a:latin typeface="Arial Unicode MS"/>
                <a:cs typeface="Arial Unicode MS"/>
              </a:rPr>
              <a:t>∈</a:t>
            </a:r>
            <a:r>
              <a:rPr sz="1802" dirty="0">
                <a:latin typeface="Arial Unicode MS"/>
                <a:cs typeface="Arial Unicode MS"/>
              </a:rPr>
              <a:t> </a:t>
            </a:r>
            <a:r>
              <a:rPr sz="1802" spc="-74" dirty="0">
                <a:latin typeface="Century"/>
                <a:cs typeface="Century"/>
              </a:rPr>
              <a:t>R</a:t>
            </a:r>
            <a:r>
              <a:rPr sz="1966" i="1" spc="-110" baseline="27777" dirty="0">
                <a:latin typeface="Bookman Old Style"/>
                <a:cs typeface="Bookman Old Style"/>
              </a:rPr>
              <a:t>d</a:t>
            </a:r>
            <a:r>
              <a:rPr sz="1966" i="1" spc="-36" baseline="27777" dirty="0">
                <a:latin typeface="Bookman Old Style"/>
                <a:cs typeface="Bookman Old Style"/>
              </a:rPr>
              <a:t> </a:t>
            </a:r>
            <a:r>
              <a:rPr sz="1802" spc="-82" dirty="0">
                <a:solidFill>
                  <a:srgbClr val="00007F"/>
                </a:solidFill>
                <a:latin typeface="Tahoma"/>
                <a:cs typeface="Tahoma"/>
              </a:rPr>
              <a:t>and</a:t>
            </a:r>
            <a:r>
              <a:rPr sz="1802" spc="41" dirty="0">
                <a:solidFill>
                  <a:srgbClr val="00007F"/>
                </a:solidFill>
                <a:latin typeface="Tahoma"/>
                <a:cs typeface="Tahoma"/>
              </a:rPr>
              <a:t> </a:t>
            </a:r>
            <a:r>
              <a:rPr sz="1802" i="1" spc="-58" dirty="0">
                <a:latin typeface="Bookman Old Style"/>
                <a:cs typeface="Bookman Old Style"/>
              </a:rPr>
              <a:t>y</a:t>
            </a:r>
            <a:r>
              <a:rPr sz="1966" i="1" spc="-85" baseline="-10416" dirty="0">
                <a:latin typeface="Bookman Old Style"/>
                <a:cs typeface="Bookman Old Style"/>
              </a:rPr>
              <a:t>i</a:t>
            </a:r>
            <a:r>
              <a:rPr sz="1966" i="1" spc="282" baseline="-10416" dirty="0">
                <a:latin typeface="Bookman Old Style"/>
                <a:cs typeface="Bookman Old Style"/>
              </a:rPr>
              <a:t> </a:t>
            </a:r>
            <a:r>
              <a:rPr sz="1802" spc="197" dirty="0">
                <a:latin typeface="Arial Unicode MS"/>
                <a:cs typeface="Arial Unicode MS"/>
              </a:rPr>
              <a:t>∈</a:t>
            </a:r>
            <a:r>
              <a:rPr sz="1802" spc="-8" dirty="0">
                <a:latin typeface="Arial Unicode MS"/>
                <a:cs typeface="Arial Unicode MS"/>
              </a:rPr>
              <a:t> </a:t>
            </a:r>
            <a:r>
              <a:rPr sz="1802" spc="49" dirty="0">
                <a:latin typeface="Arial Unicode MS"/>
                <a:cs typeface="Arial Unicode MS"/>
              </a:rPr>
              <a:t>{</a:t>
            </a:r>
            <a:r>
              <a:rPr sz="1802" spc="49" dirty="0">
                <a:latin typeface="Tahoma"/>
                <a:cs typeface="Tahoma"/>
              </a:rPr>
              <a:t>+1</a:t>
            </a:r>
            <a:r>
              <a:rPr sz="1802" i="1" spc="49" dirty="0">
                <a:latin typeface="Bookman Old Style"/>
                <a:cs typeface="Bookman Old Style"/>
              </a:rPr>
              <a:t>,</a:t>
            </a:r>
            <a:r>
              <a:rPr sz="1802" i="1" spc="-238" dirty="0">
                <a:latin typeface="Bookman Old Style"/>
                <a:cs typeface="Bookman Old Style"/>
              </a:rPr>
              <a:t> </a:t>
            </a:r>
            <a:r>
              <a:rPr sz="1802" spc="115" dirty="0">
                <a:latin typeface="Arial Unicode MS"/>
                <a:cs typeface="Arial Unicode MS"/>
              </a:rPr>
              <a:t>−</a:t>
            </a:r>
            <a:r>
              <a:rPr sz="1802" spc="115" dirty="0">
                <a:latin typeface="Tahoma"/>
                <a:cs typeface="Tahoma"/>
              </a:rPr>
              <a:t>1</a:t>
            </a:r>
            <a:r>
              <a:rPr sz="1802" spc="115" dirty="0">
                <a:latin typeface="Arial Unicode MS"/>
                <a:cs typeface="Arial Unicode MS"/>
              </a:rPr>
              <a:t>}</a:t>
            </a:r>
            <a:r>
              <a:rPr sz="1802" spc="115" dirty="0">
                <a:solidFill>
                  <a:srgbClr val="00007F"/>
                </a:solidFill>
                <a:latin typeface="Tahoma"/>
                <a:cs typeface="Tahoma"/>
              </a:rPr>
              <a:t>, </a:t>
            </a:r>
            <a:r>
              <a:rPr sz="1802" spc="-541" dirty="0">
                <a:solidFill>
                  <a:srgbClr val="00007F"/>
                </a:solidFill>
                <a:latin typeface="Tahoma"/>
                <a:cs typeface="Tahoma"/>
              </a:rPr>
              <a:t> </a:t>
            </a:r>
            <a:r>
              <a:rPr sz="1802" spc="-49" dirty="0">
                <a:solidFill>
                  <a:srgbClr val="00007F"/>
                </a:solidFill>
                <a:latin typeface="Tahoma"/>
                <a:cs typeface="Tahoma"/>
              </a:rPr>
              <a:t>find</a:t>
            </a:r>
            <a:r>
              <a:rPr sz="1802" spc="24"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82" dirty="0">
                <a:solidFill>
                  <a:srgbClr val="00007F"/>
                </a:solidFill>
                <a:latin typeface="Tahoma"/>
                <a:cs typeface="Tahoma"/>
              </a:rPr>
              <a:t>weight</a:t>
            </a:r>
            <a:r>
              <a:rPr sz="1802" spc="33" dirty="0">
                <a:solidFill>
                  <a:srgbClr val="00007F"/>
                </a:solidFill>
                <a:latin typeface="Tahoma"/>
                <a:cs typeface="Tahoma"/>
              </a:rPr>
              <a:t> </a:t>
            </a:r>
            <a:r>
              <a:rPr sz="1802" spc="-74" dirty="0">
                <a:solidFill>
                  <a:srgbClr val="00007F"/>
                </a:solidFill>
                <a:latin typeface="Tahoma"/>
                <a:cs typeface="Tahoma"/>
              </a:rPr>
              <a:t>vector</a:t>
            </a:r>
            <a:r>
              <a:rPr sz="1802" spc="33" dirty="0">
                <a:solidFill>
                  <a:srgbClr val="00007F"/>
                </a:solidFill>
                <a:latin typeface="Tahoma"/>
                <a:cs typeface="Tahoma"/>
              </a:rPr>
              <a:t> </a:t>
            </a:r>
            <a:r>
              <a:rPr sz="1802" b="1" spc="74" dirty="0">
                <a:latin typeface="Arial"/>
                <a:cs typeface="Arial"/>
              </a:rPr>
              <a:t>w</a:t>
            </a:r>
            <a:r>
              <a:rPr sz="1802" b="1" spc="123" dirty="0">
                <a:latin typeface="Arial"/>
                <a:cs typeface="Arial"/>
              </a:rPr>
              <a:t> </a:t>
            </a:r>
            <a:r>
              <a:rPr sz="1802" spc="-82" dirty="0">
                <a:solidFill>
                  <a:srgbClr val="00007F"/>
                </a:solidFill>
                <a:latin typeface="Tahoma"/>
                <a:cs typeface="Tahoma"/>
              </a:rPr>
              <a:t>and</a:t>
            </a:r>
            <a:r>
              <a:rPr sz="1802" spc="33" dirty="0">
                <a:solidFill>
                  <a:srgbClr val="00007F"/>
                </a:solidFill>
                <a:latin typeface="Tahoma"/>
                <a:cs typeface="Tahoma"/>
              </a:rPr>
              <a:t> </a:t>
            </a:r>
            <a:r>
              <a:rPr sz="1802" spc="-58" dirty="0">
                <a:solidFill>
                  <a:srgbClr val="00007F"/>
                </a:solidFill>
                <a:latin typeface="Tahoma"/>
                <a:cs typeface="Tahoma"/>
              </a:rPr>
              <a:t>intercept</a:t>
            </a:r>
            <a:r>
              <a:rPr sz="1802" spc="33" dirty="0">
                <a:solidFill>
                  <a:srgbClr val="00007F"/>
                </a:solidFill>
                <a:latin typeface="Tahoma"/>
                <a:cs typeface="Tahoma"/>
              </a:rPr>
              <a:t> </a:t>
            </a:r>
            <a:r>
              <a:rPr sz="1802" spc="-82" dirty="0">
                <a:solidFill>
                  <a:srgbClr val="00007F"/>
                </a:solidFill>
                <a:latin typeface="Tahoma"/>
                <a:cs typeface="Tahoma"/>
              </a:rPr>
              <a:t>b</a:t>
            </a:r>
            <a:r>
              <a:rPr sz="1802" spc="33" dirty="0">
                <a:solidFill>
                  <a:srgbClr val="00007F"/>
                </a:solidFill>
                <a:latin typeface="Tahoma"/>
                <a:cs typeface="Tahoma"/>
              </a:rPr>
              <a:t> </a:t>
            </a:r>
            <a:r>
              <a:rPr sz="1802" spc="-82" dirty="0">
                <a:solidFill>
                  <a:srgbClr val="00007F"/>
                </a:solidFill>
                <a:latin typeface="Tahoma"/>
                <a:cs typeface="Tahoma"/>
              </a:rPr>
              <a:t>such</a:t>
            </a:r>
            <a:r>
              <a:rPr sz="1802" spc="33" dirty="0">
                <a:solidFill>
                  <a:srgbClr val="00007F"/>
                </a:solidFill>
                <a:latin typeface="Tahoma"/>
                <a:cs typeface="Tahoma"/>
              </a:rPr>
              <a:t> </a:t>
            </a:r>
            <a:r>
              <a:rPr sz="1802" spc="-24" dirty="0">
                <a:solidFill>
                  <a:srgbClr val="00007F"/>
                </a:solidFill>
                <a:latin typeface="Tahoma"/>
                <a:cs typeface="Tahoma"/>
              </a:rPr>
              <a:t>that</a:t>
            </a:r>
            <a:endParaRPr sz="1802">
              <a:latin typeface="Tahoma"/>
              <a:cs typeface="Tahoma"/>
            </a:endParaRPr>
          </a:p>
          <a:p>
            <a:pPr marL="103008">
              <a:spcBef>
                <a:spcPts val="58"/>
              </a:spcBef>
            </a:pPr>
            <a:r>
              <a:rPr sz="1802" i="1" spc="-58" dirty="0">
                <a:latin typeface="Bookman Old Style"/>
                <a:cs typeface="Bookman Old Style"/>
              </a:rPr>
              <a:t>si</a:t>
            </a:r>
            <a:r>
              <a:rPr sz="1802" i="1" spc="-16" dirty="0">
                <a:latin typeface="Bookman Old Style"/>
                <a:cs typeface="Bookman Old Style"/>
              </a:rPr>
              <a:t>g</a:t>
            </a:r>
            <a:r>
              <a:rPr sz="1802" i="1" spc="-49" dirty="0">
                <a:latin typeface="Bookman Old Style"/>
                <a:cs typeface="Bookman Old Style"/>
              </a:rPr>
              <a:t>n</a:t>
            </a:r>
            <a:r>
              <a:rPr sz="1802" dirty="0">
                <a:latin typeface="Tahoma"/>
                <a:cs typeface="Tahoma"/>
              </a:rPr>
              <a:t>(</a:t>
            </a:r>
            <a:r>
              <a:rPr sz="1802" b="1" spc="74" dirty="0">
                <a:latin typeface="Arial"/>
                <a:cs typeface="Arial"/>
              </a:rPr>
              <a:t>wx</a:t>
            </a:r>
            <a:r>
              <a:rPr sz="1966" i="1" spc="146" baseline="-10416" dirty="0">
                <a:latin typeface="Bookman Old Style"/>
                <a:cs typeface="Bookman Old Style"/>
              </a:rPr>
              <a:t>i</a:t>
            </a:r>
            <a:r>
              <a:rPr sz="1966" i="1" spc="123" baseline="-10416" dirty="0">
                <a:latin typeface="Bookman Old Style"/>
                <a:cs typeface="Bookman Old Style"/>
              </a:rPr>
              <a:t> </a:t>
            </a:r>
            <a:r>
              <a:rPr sz="1802" spc="74" dirty="0">
                <a:latin typeface="Tahoma"/>
                <a:cs typeface="Tahoma"/>
              </a:rPr>
              <a:t>+</a:t>
            </a:r>
            <a:r>
              <a:rPr sz="1802" spc="-172" dirty="0">
                <a:latin typeface="Tahoma"/>
                <a:cs typeface="Tahoma"/>
              </a:rPr>
              <a:t> </a:t>
            </a:r>
            <a:r>
              <a:rPr sz="1802" i="1" spc="-320" dirty="0">
                <a:latin typeface="Bookman Old Style"/>
                <a:cs typeface="Bookman Old Style"/>
              </a:rPr>
              <a:t>b</a:t>
            </a:r>
            <a:r>
              <a:rPr sz="1802" dirty="0">
                <a:latin typeface="Tahoma"/>
                <a:cs typeface="Tahoma"/>
              </a:rPr>
              <a:t>)</a:t>
            </a:r>
            <a:r>
              <a:rPr sz="1802" spc="-66" dirty="0">
                <a:latin typeface="Tahoma"/>
                <a:cs typeface="Tahoma"/>
              </a:rPr>
              <a:t> </a:t>
            </a:r>
            <a:r>
              <a:rPr sz="1802" spc="74" dirty="0">
                <a:latin typeface="Tahoma"/>
                <a:cs typeface="Tahoma"/>
              </a:rPr>
              <a:t>=</a:t>
            </a:r>
            <a:r>
              <a:rPr sz="1802" spc="-74" dirty="0">
                <a:latin typeface="Tahoma"/>
                <a:cs typeface="Tahoma"/>
              </a:rPr>
              <a:t> </a:t>
            </a:r>
            <a:r>
              <a:rPr sz="1802" i="1" spc="-213" dirty="0">
                <a:latin typeface="Bookman Old Style"/>
                <a:cs typeface="Bookman Old Style"/>
              </a:rPr>
              <a:t>y</a:t>
            </a:r>
            <a:r>
              <a:rPr sz="1966" i="1" spc="146" baseline="-10416" dirty="0">
                <a:latin typeface="Bookman Old Style"/>
                <a:cs typeface="Bookman Old Style"/>
              </a:rPr>
              <a:t>i</a:t>
            </a:r>
            <a:r>
              <a:rPr sz="1966" i="1" baseline="-10416" dirty="0">
                <a:latin typeface="Bookman Old Style"/>
                <a:cs typeface="Bookman Old Style"/>
              </a:rPr>
              <a:t> </a:t>
            </a:r>
            <a:r>
              <a:rPr sz="1966" i="1" spc="-170" baseline="-10416" dirty="0">
                <a:latin typeface="Bookman Old Style"/>
                <a:cs typeface="Bookman Old Style"/>
              </a:rPr>
              <a:t> </a:t>
            </a:r>
            <a:r>
              <a:rPr sz="1802" spc="-49" dirty="0">
                <a:solidFill>
                  <a:srgbClr val="00007F"/>
                </a:solidFill>
                <a:latin typeface="Tahoma"/>
                <a:cs typeface="Tahoma"/>
              </a:rPr>
              <a:t>f</a:t>
            </a:r>
            <a:r>
              <a:rPr sz="1802" spc="-123" dirty="0">
                <a:solidFill>
                  <a:srgbClr val="00007F"/>
                </a:solidFill>
                <a:latin typeface="Tahoma"/>
                <a:cs typeface="Tahoma"/>
              </a:rPr>
              <a:t>o</a:t>
            </a:r>
            <a:r>
              <a:rPr sz="1802" spc="-41" dirty="0">
                <a:solidFill>
                  <a:srgbClr val="00007F"/>
                </a:solidFill>
                <a:latin typeface="Tahoma"/>
                <a:cs typeface="Tahoma"/>
              </a:rPr>
              <a:t>r</a:t>
            </a:r>
            <a:r>
              <a:rPr sz="1802" spc="33" dirty="0">
                <a:solidFill>
                  <a:srgbClr val="00007F"/>
                </a:solidFill>
                <a:latin typeface="Tahoma"/>
                <a:cs typeface="Tahoma"/>
              </a:rPr>
              <a:t> </a:t>
            </a:r>
            <a:r>
              <a:rPr sz="1802" spc="-24" dirty="0">
                <a:solidFill>
                  <a:srgbClr val="00007F"/>
                </a:solidFill>
                <a:latin typeface="Tahoma"/>
                <a:cs typeface="Tahoma"/>
              </a:rPr>
              <a:t>all</a:t>
            </a:r>
            <a:r>
              <a:rPr sz="1802" spc="33" dirty="0">
                <a:solidFill>
                  <a:srgbClr val="00007F"/>
                </a:solidFill>
                <a:latin typeface="Tahoma"/>
                <a:cs typeface="Tahoma"/>
              </a:rPr>
              <a:t> </a:t>
            </a:r>
            <a:r>
              <a:rPr sz="1802" i="1" spc="106" dirty="0">
                <a:latin typeface="Bookman Old Style"/>
                <a:cs typeface="Bookman Old Style"/>
              </a:rPr>
              <a:t>i</a:t>
            </a:r>
            <a:endParaRPr sz="1802">
              <a:latin typeface="Bookman Old Style"/>
              <a:cs typeface="Bookman Old Style"/>
            </a:endParaRPr>
          </a:p>
          <a:p>
            <a:pPr marL="104049">
              <a:spcBef>
                <a:spcPts val="549"/>
              </a:spcBef>
            </a:pPr>
            <a:r>
              <a:rPr sz="1802" spc="-58" dirty="0">
                <a:solidFill>
                  <a:srgbClr val="00007F"/>
                </a:solidFill>
                <a:latin typeface="Tahoma"/>
                <a:cs typeface="Tahoma"/>
              </a:rPr>
              <a:t>Perceptron</a:t>
            </a:r>
            <a:r>
              <a:rPr sz="1802" spc="-24" dirty="0">
                <a:solidFill>
                  <a:srgbClr val="00007F"/>
                </a:solidFill>
                <a:latin typeface="Tahoma"/>
                <a:cs typeface="Tahoma"/>
              </a:rPr>
              <a:t> </a:t>
            </a:r>
            <a:r>
              <a:rPr sz="1802" spc="-33" dirty="0">
                <a:solidFill>
                  <a:srgbClr val="00007F"/>
                </a:solidFill>
                <a:latin typeface="Tahoma"/>
                <a:cs typeface="Tahoma"/>
              </a:rPr>
              <a:t>Algorithm</a:t>
            </a:r>
            <a:endParaRPr sz="1802">
              <a:latin typeface="Tahoma"/>
              <a:cs typeface="Tahoma"/>
            </a:endParaRPr>
          </a:p>
          <a:p>
            <a:pPr marL="557700" indent="-210178">
              <a:spcBef>
                <a:spcPts val="383"/>
              </a:spcBef>
              <a:buClr>
                <a:srgbClr val="3333B2"/>
              </a:buClr>
              <a:buSzPct val="81818"/>
              <a:buFont typeface="Calibri"/>
              <a:buChar char="•"/>
              <a:tabLst>
                <a:tab pos="558741" algn="l"/>
              </a:tabLst>
            </a:pPr>
            <a:r>
              <a:rPr sz="1802" spc="-24" dirty="0">
                <a:solidFill>
                  <a:srgbClr val="00007F"/>
                </a:solidFill>
                <a:latin typeface="Tahoma"/>
                <a:cs typeface="Tahoma"/>
              </a:rPr>
              <a:t>initialize</a:t>
            </a:r>
            <a:r>
              <a:rPr sz="1802" spc="-16" dirty="0">
                <a:solidFill>
                  <a:srgbClr val="00007F"/>
                </a:solidFill>
                <a:latin typeface="Tahoma"/>
                <a:cs typeface="Tahoma"/>
              </a:rPr>
              <a:t> </a:t>
            </a:r>
            <a:r>
              <a:rPr sz="1802" b="1" spc="74" dirty="0">
                <a:latin typeface="Arial"/>
                <a:cs typeface="Arial"/>
              </a:rPr>
              <a:t>w</a:t>
            </a:r>
            <a:r>
              <a:rPr sz="1802" b="1" spc="-16" dirty="0">
                <a:latin typeface="Arial"/>
                <a:cs typeface="Arial"/>
              </a:rPr>
              <a:t> </a:t>
            </a:r>
            <a:r>
              <a:rPr sz="1802" spc="74" dirty="0">
                <a:latin typeface="Tahoma"/>
                <a:cs typeface="Tahoma"/>
              </a:rPr>
              <a:t>=</a:t>
            </a:r>
            <a:r>
              <a:rPr sz="1802" spc="-98" dirty="0">
                <a:latin typeface="Tahoma"/>
                <a:cs typeface="Tahoma"/>
              </a:rPr>
              <a:t> </a:t>
            </a:r>
            <a:r>
              <a:rPr sz="1802" spc="-90" dirty="0">
                <a:latin typeface="Tahoma"/>
                <a:cs typeface="Tahoma"/>
              </a:rPr>
              <a:t>0</a:t>
            </a:r>
            <a:endParaRPr sz="1802">
              <a:latin typeface="Tahoma"/>
              <a:cs typeface="Tahoma"/>
            </a:endParaRPr>
          </a:p>
        </p:txBody>
      </p:sp>
      <p:pic>
        <p:nvPicPr>
          <p:cNvPr id="5" name="object 5"/>
          <p:cNvPicPr/>
          <p:nvPr/>
        </p:nvPicPr>
        <p:blipFill>
          <a:blip r:embed="rId3" cstate="print"/>
          <a:stretch>
            <a:fillRect/>
          </a:stretch>
        </p:blipFill>
        <p:spPr>
          <a:xfrm>
            <a:off x="2088448" y="3000710"/>
            <a:ext cx="106939" cy="106939"/>
          </a:xfrm>
          <a:prstGeom prst="rect">
            <a:avLst/>
          </a:prstGeom>
        </p:spPr>
      </p:pic>
      <p:sp>
        <p:nvSpPr>
          <p:cNvPr id="7" name="object 7"/>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8" name="object 8"/>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32100" y="281860"/>
            <a:ext cx="2903978" cy="532223"/>
          </a:xfrm>
          <a:prstGeom prst="rect">
            <a:avLst/>
          </a:prstGeom>
        </p:spPr>
        <p:txBody>
          <a:bodyPr vert="horz" wrap="square" lIns="0" tIns="28093" rIns="0" bIns="0" rtlCol="0">
            <a:spAutoFit/>
          </a:bodyPr>
          <a:lstStyle/>
          <a:p>
            <a:pPr marL="20809">
              <a:spcBef>
                <a:spcPts val="221"/>
              </a:spcBef>
            </a:pPr>
            <a:r>
              <a:rPr spc="-66" dirty="0"/>
              <a:t>Algorithm</a:t>
            </a:r>
          </a:p>
        </p:txBody>
      </p:sp>
      <p:pic>
        <p:nvPicPr>
          <p:cNvPr id="3" name="object 3"/>
          <p:cNvPicPr/>
          <p:nvPr/>
        </p:nvPicPr>
        <p:blipFill>
          <a:blip r:embed="rId2" cstate="print"/>
          <a:stretch>
            <a:fillRect/>
          </a:stretch>
        </p:blipFill>
        <p:spPr>
          <a:xfrm>
            <a:off x="2088448" y="1810726"/>
            <a:ext cx="106939" cy="106939"/>
          </a:xfrm>
          <a:prstGeom prst="rect">
            <a:avLst/>
          </a:prstGeom>
        </p:spPr>
      </p:pic>
      <p:pic>
        <p:nvPicPr>
          <p:cNvPr id="4" name="object 4"/>
          <p:cNvPicPr/>
          <p:nvPr/>
        </p:nvPicPr>
        <p:blipFill>
          <a:blip r:embed="rId3" cstate="print"/>
          <a:stretch>
            <a:fillRect/>
          </a:stretch>
        </p:blipFill>
        <p:spPr>
          <a:xfrm>
            <a:off x="2088448" y="3000710"/>
            <a:ext cx="106939" cy="106939"/>
          </a:xfrm>
          <a:prstGeom prst="rect">
            <a:avLst/>
          </a:prstGeom>
        </p:spPr>
      </p:pic>
      <p:sp>
        <p:nvSpPr>
          <p:cNvPr id="5" name="object 5"/>
          <p:cNvSpPr txBox="1"/>
          <p:nvPr/>
        </p:nvSpPr>
        <p:spPr>
          <a:xfrm>
            <a:off x="2163237" y="1673986"/>
            <a:ext cx="6188702" cy="2375134"/>
          </a:xfrm>
          <a:prstGeom prst="rect">
            <a:avLst/>
          </a:prstGeom>
        </p:spPr>
        <p:txBody>
          <a:bodyPr vert="horz" wrap="square" lIns="0" tIns="18729" rIns="0" bIns="0" rtlCol="0">
            <a:spAutoFit/>
          </a:bodyPr>
          <a:lstStyle/>
          <a:p>
            <a:pPr marL="145668">
              <a:spcBef>
                <a:spcPts val="148"/>
              </a:spcBef>
            </a:pPr>
            <a:r>
              <a:rPr sz="1802" spc="-58" dirty="0">
                <a:solidFill>
                  <a:srgbClr val="00007F"/>
                </a:solidFill>
                <a:latin typeface="Tahoma"/>
                <a:cs typeface="Tahoma"/>
              </a:rPr>
              <a:t>Problem:</a:t>
            </a:r>
            <a:r>
              <a:rPr sz="1802" spc="230" dirty="0">
                <a:solidFill>
                  <a:srgbClr val="00007F"/>
                </a:solidFill>
                <a:latin typeface="Tahoma"/>
                <a:cs typeface="Tahoma"/>
              </a:rPr>
              <a:t> </a:t>
            </a:r>
            <a:r>
              <a:rPr sz="1802" spc="-74" dirty="0">
                <a:solidFill>
                  <a:srgbClr val="00007F"/>
                </a:solidFill>
                <a:latin typeface="Tahoma"/>
                <a:cs typeface="Tahoma"/>
              </a:rPr>
              <a:t>Given</a:t>
            </a:r>
            <a:r>
              <a:rPr sz="1802" spc="41" dirty="0">
                <a:solidFill>
                  <a:srgbClr val="00007F"/>
                </a:solidFill>
                <a:latin typeface="Tahoma"/>
                <a:cs typeface="Tahoma"/>
              </a:rPr>
              <a:t> </a:t>
            </a:r>
            <a:r>
              <a:rPr sz="1802" spc="-90" dirty="0">
                <a:solidFill>
                  <a:srgbClr val="00007F"/>
                </a:solidFill>
                <a:latin typeface="Tahoma"/>
                <a:cs typeface="Tahoma"/>
              </a:rPr>
              <a:t>a</a:t>
            </a:r>
            <a:r>
              <a:rPr sz="1802" spc="41" dirty="0">
                <a:solidFill>
                  <a:srgbClr val="00007F"/>
                </a:solidFill>
                <a:latin typeface="Tahoma"/>
                <a:cs typeface="Tahoma"/>
              </a:rPr>
              <a:t> </a:t>
            </a:r>
            <a:r>
              <a:rPr sz="1802" spc="-115" dirty="0">
                <a:solidFill>
                  <a:srgbClr val="00007F"/>
                </a:solidFill>
                <a:latin typeface="Tahoma"/>
                <a:cs typeface="Tahoma"/>
              </a:rPr>
              <a:t>sequence</a:t>
            </a:r>
            <a:r>
              <a:rPr sz="1802" spc="33" dirty="0">
                <a:solidFill>
                  <a:srgbClr val="00007F"/>
                </a:solidFill>
                <a:latin typeface="Tahoma"/>
                <a:cs typeface="Tahoma"/>
              </a:rPr>
              <a:t> </a:t>
            </a:r>
            <a:r>
              <a:rPr sz="1802" spc="-58" dirty="0">
                <a:solidFill>
                  <a:srgbClr val="00007F"/>
                </a:solidFill>
                <a:latin typeface="Tahoma"/>
                <a:cs typeface="Tahoma"/>
              </a:rPr>
              <a:t>of</a:t>
            </a:r>
            <a:r>
              <a:rPr sz="1802" spc="33" dirty="0">
                <a:solidFill>
                  <a:srgbClr val="00007F"/>
                </a:solidFill>
                <a:latin typeface="Tahoma"/>
                <a:cs typeface="Tahoma"/>
              </a:rPr>
              <a:t> </a:t>
            </a:r>
            <a:r>
              <a:rPr sz="1802" spc="-74" dirty="0">
                <a:solidFill>
                  <a:srgbClr val="00007F"/>
                </a:solidFill>
                <a:latin typeface="Tahoma"/>
                <a:cs typeface="Tahoma"/>
              </a:rPr>
              <a:t>labeled</a:t>
            </a:r>
            <a:r>
              <a:rPr sz="1802" spc="41" dirty="0">
                <a:solidFill>
                  <a:srgbClr val="00007F"/>
                </a:solidFill>
                <a:latin typeface="Tahoma"/>
                <a:cs typeface="Tahoma"/>
              </a:rPr>
              <a:t> </a:t>
            </a:r>
            <a:r>
              <a:rPr sz="1802" spc="-98" dirty="0">
                <a:solidFill>
                  <a:srgbClr val="00007F"/>
                </a:solidFill>
                <a:latin typeface="Tahoma"/>
                <a:cs typeface="Tahoma"/>
              </a:rPr>
              <a:t>examples</a:t>
            </a:r>
            <a:endParaRPr sz="1802">
              <a:latin typeface="Tahoma"/>
              <a:cs typeface="Tahoma"/>
            </a:endParaRPr>
          </a:p>
          <a:p>
            <a:pPr marL="144627" marR="133182">
              <a:lnSpc>
                <a:spcPct val="102600"/>
              </a:lnSpc>
            </a:pPr>
            <a:r>
              <a:rPr sz="1802" spc="24" dirty="0">
                <a:latin typeface="Tahoma"/>
                <a:cs typeface="Tahoma"/>
              </a:rPr>
              <a:t>(</a:t>
            </a:r>
            <a:r>
              <a:rPr sz="1802" b="1" spc="24" dirty="0">
                <a:latin typeface="Arial"/>
                <a:cs typeface="Arial"/>
              </a:rPr>
              <a:t>x</a:t>
            </a:r>
            <a:r>
              <a:rPr sz="1966" spc="36" baseline="-10416" dirty="0">
                <a:latin typeface="Trebuchet MS"/>
                <a:cs typeface="Trebuchet MS"/>
              </a:rPr>
              <a:t>1</a:t>
            </a:r>
            <a:r>
              <a:rPr sz="1802" i="1" spc="24"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y</a:t>
            </a:r>
            <a:r>
              <a:rPr sz="1966" spc="-72" baseline="-10416" dirty="0">
                <a:latin typeface="Trebuchet MS"/>
                <a:cs typeface="Trebuchet MS"/>
              </a:rPr>
              <a:t>1</a:t>
            </a:r>
            <a:r>
              <a:rPr sz="1802" spc="-49" dirty="0">
                <a:latin typeface="Tahoma"/>
                <a:cs typeface="Tahoma"/>
              </a:rPr>
              <a:t>)</a:t>
            </a:r>
            <a:r>
              <a:rPr sz="1802" i="1" spc="-49" dirty="0">
                <a:latin typeface="Bookman Old Style"/>
                <a:cs typeface="Bookman Old Style"/>
              </a:rPr>
              <a:t>,</a:t>
            </a:r>
            <a:r>
              <a:rPr sz="1802" i="1" spc="-246" dirty="0">
                <a:latin typeface="Bookman Old Style"/>
                <a:cs typeface="Bookman Old Style"/>
              </a:rPr>
              <a:t> </a:t>
            </a:r>
            <a:r>
              <a:rPr sz="1802" spc="24" dirty="0">
                <a:latin typeface="Tahoma"/>
                <a:cs typeface="Tahoma"/>
              </a:rPr>
              <a:t>(</a:t>
            </a:r>
            <a:r>
              <a:rPr sz="1802" b="1" spc="24" dirty="0">
                <a:latin typeface="Arial"/>
                <a:cs typeface="Arial"/>
              </a:rPr>
              <a:t>x</a:t>
            </a:r>
            <a:r>
              <a:rPr sz="1966" spc="36" baseline="-10416" dirty="0">
                <a:latin typeface="Trebuchet MS"/>
                <a:cs typeface="Trebuchet MS"/>
              </a:rPr>
              <a:t>2</a:t>
            </a:r>
            <a:r>
              <a:rPr sz="1802" i="1" spc="24" dirty="0">
                <a:latin typeface="Bookman Old Style"/>
                <a:cs typeface="Bookman Old Style"/>
              </a:rPr>
              <a:t>,</a:t>
            </a:r>
            <a:r>
              <a:rPr sz="1802" i="1" spc="-238" dirty="0">
                <a:latin typeface="Bookman Old Style"/>
                <a:cs typeface="Bookman Old Style"/>
              </a:rPr>
              <a:t> </a:t>
            </a:r>
            <a:r>
              <a:rPr sz="1802" i="1" spc="-49" dirty="0">
                <a:latin typeface="Bookman Old Style"/>
                <a:cs typeface="Bookman Old Style"/>
              </a:rPr>
              <a:t>y</a:t>
            </a:r>
            <a:r>
              <a:rPr sz="1966" spc="-72" baseline="-10416" dirty="0">
                <a:latin typeface="Trebuchet MS"/>
                <a:cs typeface="Trebuchet MS"/>
              </a:rPr>
              <a:t>2</a:t>
            </a:r>
            <a:r>
              <a:rPr sz="1802" spc="-49" dirty="0">
                <a:latin typeface="Tahoma"/>
                <a:cs typeface="Tahoma"/>
              </a:rPr>
              <a:t>)</a:t>
            </a:r>
            <a:r>
              <a:rPr sz="1802" i="1" spc="-49"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a:t>
            </a:r>
            <a:r>
              <a:rPr sz="1802" i="1" spc="-238" dirty="0">
                <a:latin typeface="Bookman Old Style"/>
                <a:cs typeface="Bookman Old Style"/>
              </a:rPr>
              <a:t> </a:t>
            </a:r>
            <a:r>
              <a:rPr sz="1802" i="1" spc="-49" dirty="0">
                <a:latin typeface="Bookman Old Style"/>
                <a:cs typeface="Bookman Old Style"/>
              </a:rPr>
              <a:t>.</a:t>
            </a:r>
            <a:r>
              <a:rPr sz="1802" i="1" spc="-246" dirty="0">
                <a:latin typeface="Bookman Old Style"/>
                <a:cs typeface="Bookman Old Style"/>
              </a:rPr>
              <a:t> </a:t>
            </a:r>
            <a:r>
              <a:rPr sz="1802" i="1" spc="-49" dirty="0">
                <a:latin typeface="Bookman Old Style"/>
                <a:cs typeface="Bookman Old Style"/>
              </a:rPr>
              <a:t>.</a:t>
            </a:r>
            <a:r>
              <a:rPr sz="1802" i="1" spc="-238" dirty="0">
                <a:latin typeface="Bookman Old Style"/>
                <a:cs typeface="Bookman Old Style"/>
              </a:rPr>
              <a:t> </a:t>
            </a:r>
            <a:r>
              <a:rPr sz="1802" spc="-58" dirty="0">
                <a:solidFill>
                  <a:srgbClr val="00007F"/>
                </a:solidFill>
                <a:latin typeface="Tahoma"/>
                <a:cs typeface="Tahoma"/>
              </a:rPr>
              <a:t>,</a:t>
            </a:r>
            <a:r>
              <a:rPr sz="1802" spc="41" dirty="0">
                <a:solidFill>
                  <a:srgbClr val="00007F"/>
                </a:solidFill>
                <a:latin typeface="Tahoma"/>
                <a:cs typeface="Tahoma"/>
              </a:rPr>
              <a:t> </a:t>
            </a:r>
            <a:r>
              <a:rPr sz="1802" spc="-115" dirty="0">
                <a:solidFill>
                  <a:srgbClr val="00007F"/>
                </a:solidFill>
                <a:latin typeface="Tahoma"/>
                <a:cs typeface="Tahoma"/>
              </a:rPr>
              <a:t>where</a:t>
            </a:r>
            <a:r>
              <a:rPr sz="1802" spc="41" dirty="0">
                <a:solidFill>
                  <a:srgbClr val="00007F"/>
                </a:solidFill>
                <a:latin typeface="Tahoma"/>
                <a:cs typeface="Tahoma"/>
              </a:rPr>
              <a:t> </a:t>
            </a:r>
            <a:r>
              <a:rPr sz="1802" spc="-98" dirty="0">
                <a:solidFill>
                  <a:srgbClr val="00007F"/>
                </a:solidFill>
                <a:latin typeface="Tahoma"/>
                <a:cs typeface="Tahoma"/>
              </a:rPr>
              <a:t>each</a:t>
            </a:r>
            <a:r>
              <a:rPr sz="1802" spc="41" dirty="0">
                <a:solidFill>
                  <a:srgbClr val="00007F"/>
                </a:solidFill>
                <a:latin typeface="Tahoma"/>
                <a:cs typeface="Tahoma"/>
              </a:rPr>
              <a:t> </a:t>
            </a:r>
            <a:r>
              <a:rPr sz="1802" b="1" spc="90" dirty="0">
                <a:latin typeface="Arial"/>
                <a:cs typeface="Arial"/>
              </a:rPr>
              <a:t>x</a:t>
            </a:r>
            <a:r>
              <a:rPr sz="1966" i="1" spc="134" baseline="-10416" dirty="0">
                <a:latin typeface="Bookman Old Style"/>
                <a:cs typeface="Bookman Old Style"/>
              </a:rPr>
              <a:t>i</a:t>
            </a:r>
            <a:r>
              <a:rPr sz="1966" i="1" spc="282" baseline="-10416" dirty="0">
                <a:latin typeface="Bookman Old Style"/>
                <a:cs typeface="Bookman Old Style"/>
              </a:rPr>
              <a:t> </a:t>
            </a:r>
            <a:r>
              <a:rPr sz="1802" spc="197" dirty="0">
                <a:latin typeface="Arial Unicode MS"/>
                <a:cs typeface="Arial Unicode MS"/>
              </a:rPr>
              <a:t>∈</a:t>
            </a:r>
            <a:r>
              <a:rPr sz="1802" dirty="0">
                <a:latin typeface="Arial Unicode MS"/>
                <a:cs typeface="Arial Unicode MS"/>
              </a:rPr>
              <a:t> </a:t>
            </a:r>
            <a:r>
              <a:rPr sz="1802" spc="-74" dirty="0">
                <a:latin typeface="Century"/>
                <a:cs typeface="Century"/>
              </a:rPr>
              <a:t>R</a:t>
            </a:r>
            <a:r>
              <a:rPr sz="1966" i="1" spc="-110" baseline="27777" dirty="0">
                <a:latin typeface="Bookman Old Style"/>
                <a:cs typeface="Bookman Old Style"/>
              </a:rPr>
              <a:t>d</a:t>
            </a:r>
            <a:r>
              <a:rPr sz="1966" i="1" spc="-36" baseline="27777" dirty="0">
                <a:latin typeface="Bookman Old Style"/>
                <a:cs typeface="Bookman Old Style"/>
              </a:rPr>
              <a:t> </a:t>
            </a:r>
            <a:r>
              <a:rPr sz="1802" spc="-82" dirty="0">
                <a:solidFill>
                  <a:srgbClr val="00007F"/>
                </a:solidFill>
                <a:latin typeface="Tahoma"/>
                <a:cs typeface="Tahoma"/>
              </a:rPr>
              <a:t>and</a:t>
            </a:r>
            <a:r>
              <a:rPr sz="1802" spc="41" dirty="0">
                <a:solidFill>
                  <a:srgbClr val="00007F"/>
                </a:solidFill>
                <a:latin typeface="Tahoma"/>
                <a:cs typeface="Tahoma"/>
              </a:rPr>
              <a:t> </a:t>
            </a:r>
            <a:r>
              <a:rPr sz="1802" i="1" spc="-58" dirty="0">
                <a:latin typeface="Bookman Old Style"/>
                <a:cs typeface="Bookman Old Style"/>
              </a:rPr>
              <a:t>y</a:t>
            </a:r>
            <a:r>
              <a:rPr sz="1966" i="1" spc="-85" baseline="-10416" dirty="0">
                <a:latin typeface="Bookman Old Style"/>
                <a:cs typeface="Bookman Old Style"/>
              </a:rPr>
              <a:t>i</a:t>
            </a:r>
            <a:r>
              <a:rPr sz="1966" i="1" spc="282" baseline="-10416" dirty="0">
                <a:latin typeface="Bookman Old Style"/>
                <a:cs typeface="Bookman Old Style"/>
              </a:rPr>
              <a:t> </a:t>
            </a:r>
            <a:r>
              <a:rPr sz="1802" spc="197" dirty="0">
                <a:latin typeface="Arial Unicode MS"/>
                <a:cs typeface="Arial Unicode MS"/>
              </a:rPr>
              <a:t>∈</a:t>
            </a:r>
            <a:r>
              <a:rPr sz="1802" spc="-8" dirty="0">
                <a:latin typeface="Arial Unicode MS"/>
                <a:cs typeface="Arial Unicode MS"/>
              </a:rPr>
              <a:t> </a:t>
            </a:r>
            <a:r>
              <a:rPr sz="1802" spc="49" dirty="0">
                <a:latin typeface="Arial Unicode MS"/>
                <a:cs typeface="Arial Unicode MS"/>
              </a:rPr>
              <a:t>{</a:t>
            </a:r>
            <a:r>
              <a:rPr sz="1802" spc="49" dirty="0">
                <a:latin typeface="Tahoma"/>
                <a:cs typeface="Tahoma"/>
              </a:rPr>
              <a:t>+1</a:t>
            </a:r>
            <a:r>
              <a:rPr sz="1802" i="1" spc="49" dirty="0">
                <a:latin typeface="Bookman Old Style"/>
                <a:cs typeface="Bookman Old Style"/>
              </a:rPr>
              <a:t>,</a:t>
            </a:r>
            <a:r>
              <a:rPr sz="1802" i="1" spc="-238" dirty="0">
                <a:latin typeface="Bookman Old Style"/>
                <a:cs typeface="Bookman Old Style"/>
              </a:rPr>
              <a:t> </a:t>
            </a:r>
            <a:r>
              <a:rPr sz="1802" spc="115" dirty="0">
                <a:latin typeface="Arial Unicode MS"/>
                <a:cs typeface="Arial Unicode MS"/>
              </a:rPr>
              <a:t>−</a:t>
            </a:r>
            <a:r>
              <a:rPr sz="1802" spc="115" dirty="0">
                <a:latin typeface="Tahoma"/>
                <a:cs typeface="Tahoma"/>
              </a:rPr>
              <a:t>1</a:t>
            </a:r>
            <a:r>
              <a:rPr sz="1802" spc="115" dirty="0">
                <a:latin typeface="Arial Unicode MS"/>
                <a:cs typeface="Arial Unicode MS"/>
              </a:rPr>
              <a:t>}</a:t>
            </a:r>
            <a:r>
              <a:rPr sz="1802" spc="115" dirty="0">
                <a:solidFill>
                  <a:srgbClr val="00007F"/>
                </a:solidFill>
                <a:latin typeface="Tahoma"/>
                <a:cs typeface="Tahoma"/>
              </a:rPr>
              <a:t>, </a:t>
            </a:r>
            <a:r>
              <a:rPr sz="1802" spc="-541" dirty="0">
                <a:solidFill>
                  <a:srgbClr val="00007F"/>
                </a:solidFill>
                <a:latin typeface="Tahoma"/>
                <a:cs typeface="Tahoma"/>
              </a:rPr>
              <a:t> </a:t>
            </a:r>
            <a:r>
              <a:rPr sz="1802" spc="-49" dirty="0">
                <a:solidFill>
                  <a:srgbClr val="00007F"/>
                </a:solidFill>
                <a:latin typeface="Tahoma"/>
                <a:cs typeface="Tahoma"/>
              </a:rPr>
              <a:t>find</a:t>
            </a:r>
            <a:r>
              <a:rPr sz="1802" spc="24"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82" dirty="0">
                <a:solidFill>
                  <a:srgbClr val="00007F"/>
                </a:solidFill>
                <a:latin typeface="Tahoma"/>
                <a:cs typeface="Tahoma"/>
              </a:rPr>
              <a:t>weight</a:t>
            </a:r>
            <a:r>
              <a:rPr sz="1802" spc="33" dirty="0">
                <a:solidFill>
                  <a:srgbClr val="00007F"/>
                </a:solidFill>
                <a:latin typeface="Tahoma"/>
                <a:cs typeface="Tahoma"/>
              </a:rPr>
              <a:t> </a:t>
            </a:r>
            <a:r>
              <a:rPr sz="1802" spc="-74" dirty="0">
                <a:solidFill>
                  <a:srgbClr val="00007F"/>
                </a:solidFill>
                <a:latin typeface="Tahoma"/>
                <a:cs typeface="Tahoma"/>
              </a:rPr>
              <a:t>vector</a:t>
            </a:r>
            <a:r>
              <a:rPr sz="1802" spc="33" dirty="0">
                <a:solidFill>
                  <a:srgbClr val="00007F"/>
                </a:solidFill>
                <a:latin typeface="Tahoma"/>
                <a:cs typeface="Tahoma"/>
              </a:rPr>
              <a:t> </a:t>
            </a:r>
            <a:r>
              <a:rPr sz="1802" b="1" spc="74" dirty="0">
                <a:latin typeface="Arial"/>
                <a:cs typeface="Arial"/>
              </a:rPr>
              <a:t>w</a:t>
            </a:r>
            <a:r>
              <a:rPr sz="1802" b="1" spc="123" dirty="0">
                <a:latin typeface="Arial"/>
                <a:cs typeface="Arial"/>
              </a:rPr>
              <a:t> </a:t>
            </a:r>
            <a:r>
              <a:rPr sz="1802" spc="-82" dirty="0">
                <a:solidFill>
                  <a:srgbClr val="00007F"/>
                </a:solidFill>
                <a:latin typeface="Tahoma"/>
                <a:cs typeface="Tahoma"/>
              </a:rPr>
              <a:t>and</a:t>
            </a:r>
            <a:r>
              <a:rPr sz="1802" spc="33" dirty="0">
                <a:solidFill>
                  <a:srgbClr val="00007F"/>
                </a:solidFill>
                <a:latin typeface="Tahoma"/>
                <a:cs typeface="Tahoma"/>
              </a:rPr>
              <a:t> </a:t>
            </a:r>
            <a:r>
              <a:rPr sz="1802" spc="-58" dirty="0">
                <a:solidFill>
                  <a:srgbClr val="00007F"/>
                </a:solidFill>
                <a:latin typeface="Tahoma"/>
                <a:cs typeface="Tahoma"/>
              </a:rPr>
              <a:t>intercept</a:t>
            </a:r>
            <a:r>
              <a:rPr sz="1802" spc="33" dirty="0">
                <a:solidFill>
                  <a:srgbClr val="00007F"/>
                </a:solidFill>
                <a:latin typeface="Tahoma"/>
                <a:cs typeface="Tahoma"/>
              </a:rPr>
              <a:t> </a:t>
            </a:r>
            <a:r>
              <a:rPr sz="1802" spc="-82" dirty="0">
                <a:solidFill>
                  <a:srgbClr val="00007F"/>
                </a:solidFill>
                <a:latin typeface="Tahoma"/>
                <a:cs typeface="Tahoma"/>
              </a:rPr>
              <a:t>b</a:t>
            </a:r>
            <a:r>
              <a:rPr sz="1802" spc="33" dirty="0">
                <a:solidFill>
                  <a:srgbClr val="00007F"/>
                </a:solidFill>
                <a:latin typeface="Tahoma"/>
                <a:cs typeface="Tahoma"/>
              </a:rPr>
              <a:t> </a:t>
            </a:r>
            <a:r>
              <a:rPr sz="1802" spc="-82" dirty="0">
                <a:solidFill>
                  <a:srgbClr val="00007F"/>
                </a:solidFill>
                <a:latin typeface="Tahoma"/>
                <a:cs typeface="Tahoma"/>
              </a:rPr>
              <a:t>such</a:t>
            </a:r>
            <a:r>
              <a:rPr sz="1802" spc="33" dirty="0">
                <a:solidFill>
                  <a:srgbClr val="00007F"/>
                </a:solidFill>
                <a:latin typeface="Tahoma"/>
                <a:cs typeface="Tahoma"/>
              </a:rPr>
              <a:t> </a:t>
            </a:r>
            <a:r>
              <a:rPr sz="1802" spc="-24" dirty="0">
                <a:solidFill>
                  <a:srgbClr val="00007F"/>
                </a:solidFill>
                <a:latin typeface="Tahoma"/>
                <a:cs typeface="Tahoma"/>
              </a:rPr>
              <a:t>that</a:t>
            </a:r>
            <a:endParaRPr sz="1802">
              <a:latin typeface="Tahoma"/>
              <a:cs typeface="Tahoma"/>
            </a:endParaRPr>
          </a:p>
          <a:p>
            <a:pPr marL="144627">
              <a:spcBef>
                <a:spcPts val="58"/>
              </a:spcBef>
            </a:pPr>
            <a:r>
              <a:rPr sz="1802" i="1" spc="-58" dirty="0">
                <a:latin typeface="Bookman Old Style"/>
                <a:cs typeface="Bookman Old Style"/>
              </a:rPr>
              <a:t>si</a:t>
            </a:r>
            <a:r>
              <a:rPr sz="1802" i="1" spc="-16" dirty="0">
                <a:latin typeface="Bookman Old Style"/>
                <a:cs typeface="Bookman Old Style"/>
              </a:rPr>
              <a:t>g</a:t>
            </a:r>
            <a:r>
              <a:rPr sz="1802" i="1" spc="-49" dirty="0">
                <a:latin typeface="Bookman Old Style"/>
                <a:cs typeface="Bookman Old Style"/>
              </a:rPr>
              <a:t>n</a:t>
            </a:r>
            <a:r>
              <a:rPr sz="1802" dirty="0">
                <a:latin typeface="Tahoma"/>
                <a:cs typeface="Tahoma"/>
              </a:rPr>
              <a:t>(</a:t>
            </a:r>
            <a:r>
              <a:rPr sz="1802" b="1" spc="74" dirty="0">
                <a:latin typeface="Arial"/>
                <a:cs typeface="Arial"/>
              </a:rPr>
              <a:t>wx</a:t>
            </a:r>
            <a:r>
              <a:rPr sz="1966" i="1" spc="146" baseline="-10416" dirty="0">
                <a:latin typeface="Bookman Old Style"/>
                <a:cs typeface="Bookman Old Style"/>
              </a:rPr>
              <a:t>i</a:t>
            </a:r>
            <a:r>
              <a:rPr sz="1966" i="1" spc="123" baseline="-10416" dirty="0">
                <a:latin typeface="Bookman Old Style"/>
                <a:cs typeface="Bookman Old Style"/>
              </a:rPr>
              <a:t> </a:t>
            </a:r>
            <a:r>
              <a:rPr sz="1802" spc="74" dirty="0">
                <a:latin typeface="Tahoma"/>
                <a:cs typeface="Tahoma"/>
              </a:rPr>
              <a:t>+</a:t>
            </a:r>
            <a:r>
              <a:rPr sz="1802" spc="-172" dirty="0">
                <a:latin typeface="Tahoma"/>
                <a:cs typeface="Tahoma"/>
              </a:rPr>
              <a:t> </a:t>
            </a:r>
            <a:r>
              <a:rPr sz="1802" i="1" spc="-320" dirty="0">
                <a:latin typeface="Bookman Old Style"/>
                <a:cs typeface="Bookman Old Style"/>
              </a:rPr>
              <a:t>b</a:t>
            </a:r>
            <a:r>
              <a:rPr sz="1802" dirty="0">
                <a:latin typeface="Tahoma"/>
                <a:cs typeface="Tahoma"/>
              </a:rPr>
              <a:t>)</a:t>
            </a:r>
            <a:r>
              <a:rPr sz="1802" spc="-66" dirty="0">
                <a:latin typeface="Tahoma"/>
                <a:cs typeface="Tahoma"/>
              </a:rPr>
              <a:t> </a:t>
            </a:r>
            <a:r>
              <a:rPr sz="1802" spc="74" dirty="0">
                <a:latin typeface="Tahoma"/>
                <a:cs typeface="Tahoma"/>
              </a:rPr>
              <a:t>=</a:t>
            </a:r>
            <a:r>
              <a:rPr sz="1802" spc="-74" dirty="0">
                <a:latin typeface="Tahoma"/>
                <a:cs typeface="Tahoma"/>
              </a:rPr>
              <a:t> </a:t>
            </a:r>
            <a:r>
              <a:rPr sz="1802" i="1" spc="-213" dirty="0">
                <a:latin typeface="Bookman Old Style"/>
                <a:cs typeface="Bookman Old Style"/>
              </a:rPr>
              <a:t>y</a:t>
            </a:r>
            <a:r>
              <a:rPr sz="1966" i="1" spc="146" baseline="-10416" dirty="0">
                <a:latin typeface="Bookman Old Style"/>
                <a:cs typeface="Bookman Old Style"/>
              </a:rPr>
              <a:t>i</a:t>
            </a:r>
            <a:r>
              <a:rPr sz="1966" i="1" baseline="-10416" dirty="0">
                <a:latin typeface="Bookman Old Style"/>
                <a:cs typeface="Bookman Old Style"/>
              </a:rPr>
              <a:t> </a:t>
            </a:r>
            <a:r>
              <a:rPr sz="1966" i="1" spc="-170" baseline="-10416" dirty="0">
                <a:latin typeface="Bookman Old Style"/>
                <a:cs typeface="Bookman Old Style"/>
              </a:rPr>
              <a:t> </a:t>
            </a:r>
            <a:r>
              <a:rPr sz="1802" spc="-49" dirty="0">
                <a:solidFill>
                  <a:srgbClr val="00007F"/>
                </a:solidFill>
                <a:latin typeface="Tahoma"/>
                <a:cs typeface="Tahoma"/>
              </a:rPr>
              <a:t>f</a:t>
            </a:r>
            <a:r>
              <a:rPr sz="1802" spc="-123" dirty="0">
                <a:solidFill>
                  <a:srgbClr val="00007F"/>
                </a:solidFill>
                <a:latin typeface="Tahoma"/>
                <a:cs typeface="Tahoma"/>
              </a:rPr>
              <a:t>o</a:t>
            </a:r>
            <a:r>
              <a:rPr sz="1802" spc="-41" dirty="0">
                <a:solidFill>
                  <a:srgbClr val="00007F"/>
                </a:solidFill>
                <a:latin typeface="Tahoma"/>
                <a:cs typeface="Tahoma"/>
              </a:rPr>
              <a:t>r</a:t>
            </a:r>
            <a:r>
              <a:rPr sz="1802" spc="33" dirty="0">
                <a:solidFill>
                  <a:srgbClr val="00007F"/>
                </a:solidFill>
                <a:latin typeface="Tahoma"/>
                <a:cs typeface="Tahoma"/>
              </a:rPr>
              <a:t> </a:t>
            </a:r>
            <a:r>
              <a:rPr sz="1802" spc="-24" dirty="0">
                <a:solidFill>
                  <a:srgbClr val="00007F"/>
                </a:solidFill>
                <a:latin typeface="Tahoma"/>
                <a:cs typeface="Tahoma"/>
              </a:rPr>
              <a:t>all</a:t>
            </a:r>
            <a:r>
              <a:rPr sz="1802" spc="33" dirty="0">
                <a:solidFill>
                  <a:srgbClr val="00007F"/>
                </a:solidFill>
                <a:latin typeface="Tahoma"/>
                <a:cs typeface="Tahoma"/>
              </a:rPr>
              <a:t> </a:t>
            </a:r>
            <a:r>
              <a:rPr sz="1802" i="1" spc="106" dirty="0">
                <a:latin typeface="Bookman Old Style"/>
                <a:cs typeface="Bookman Old Style"/>
              </a:rPr>
              <a:t>i</a:t>
            </a:r>
            <a:endParaRPr sz="1802">
              <a:latin typeface="Bookman Old Style"/>
              <a:cs typeface="Bookman Old Style"/>
            </a:endParaRPr>
          </a:p>
          <a:p>
            <a:pPr marL="145668">
              <a:spcBef>
                <a:spcPts val="549"/>
              </a:spcBef>
            </a:pPr>
            <a:r>
              <a:rPr sz="1802" spc="-58" dirty="0">
                <a:solidFill>
                  <a:srgbClr val="00007F"/>
                </a:solidFill>
                <a:latin typeface="Tahoma"/>
                <a:cs typeface="Tahoma"/>
              </a:rPr>
              <a:t>Perceptron</a:t>
            </a:r>
            <a:r>
              <a:rPr sz="1802" spc="-24" dirty="0">
                <a:solidFill>
                  <a:srgbClr val="00007F"/>
                </a:solidFill>
                <a:latin typeface="Tahoma"/>
                <a:cs typeface="Tahoma"/>
              </a:rPr>
              <a:t> </a:t>
            </a:r>
            <a:r>
              <a:rPr sz="1802" spc="-33" dirty="0">
                <a:solidFill>
                  <a:srgbClr val="00007F"/>
                </a:solidFill>
                <a:latin typeface="Tahoma"/>
                <a:cs typeface="Tahoma"/>
              </a:rPr>
              <a:t>Algorithm</a:t>
            </a:r>
            <a:endParaRPr sz="1802">
              <a:latin typeface="Tahoma"/>
              <a:cs typeface="Tahoma"/>
            </a:endParaRPr>
          </a:p>
          <a:p>
            <a:pPr marL="599319" indent="-210178">
              <a:spcBef>
                <a:spcPts val="383"/>
              </a:spcBef>
              <a:buClr>
                <a:srgbClr val="3333B2"/>
              </a:buClr>
              <a:buSzPct val="81818"/>
              <a:buFont typeface="Calibri"/>
              <a:buChar char="•"/>
              <a:tabLst>
                <a:tab pos="600360" algn="l"/>
              </a:tabLst>
            </a:pPr>
            <a:r>
              <a:rPr sz="1802" spc="-24" dirty="0">
                <a:solidFill>
                  <a:srgbClr val="00007F"/>
                </a:solidFill>
                <a:latin typeface="Tahoma"/>
                <a:cs typeface="Tahoma"/>
              </a:rPr>
              <a:t>initialize</a:t>
            </a:r>
            <a:r>
              <a:rPr sz="1802" spc="-16" dirty="0">
                <a:solidFill>
                  <a:srgbClr val="00007F"/>
                </a:solidFill>
                <a:latin typeface="Tahoma"/>
                <a:cs typeface="Tahoma"/>
              </a:rPr>
              <a:t> </a:t>
            </a:r>
            <a:r>
              <a:rPr sz="1802" b="1" spc="74" dirty="0">
                <a:latin typeface="Arial"/>
                <a:cs typeface="Arial"/>
              </a:rPr>
              <a:t>w</a:t>
            </a:r>
            <a:r>
              <a:rPr sz="1802" b="1" spc="-16" dirty="0">
                <a:latin typeface="Arial"/>
                <a:cs typeface="Arial"/>
              </a:rPr>
              <a:t> </a:t>
            </a:r>
            <a:r>
              <a:rPr sz="1802" spc="74" dirty="0">
                <a:latin typeface="Tahoma"/>
                <a:cs typeface="Tahoma"/>
              </a:rPr>
              <a:t>=</a:t>
            </a:r>
            <a:r>
              <a:rPr sz="1802" spc="-98" dirty="0">
                <a:latin typeface="Tahoma"/>
                <a:cs typeface="Tahoma"/>
              </a:rPr>
              <a:t> </a:t>
            </a:r>
            <a:r>
              <a:rPr sz="1802" spc="-90" dirty="0">
                <a:latin typeface="Tahoma"/>
                <a:cs typeface="Tahoma"/>
              </a:rPr>
              <a:t>0</a:t>
            </a:r>
            <a:endParaRPr sz="1802">
              <a:latin typeface="Tahoma"/>
              <a:cs typeface="Tahoma"/>
            </a:endParaRPr>
          </a:p>
          <a:p>
            <a:pPr marL="599319" marR="228907" indent="-210178">
              <a:lnSpc>
                <a:spcPct val="102699"/>
              </a:lnSpc>
              <a:buClr>
                <a:srgbClr val="3333B2"/>
              </a:buClr>
              <a:buSzPct val="81818"/>
              <a:buFont typeface="Calibri"/>
              <a:buChar char="•"/>
              <a:tabLst>
                <a:tab pos="600360" algn="l"/>
              </a:tabLst>
            </a:pPr>
            <a:r>
              <a:rPr sz="1802" spc="-8" dirty="0">
                <a:solidFill>
                  <a:srgbClr val="00007F"/>
                </a:solidFill>
                <a:latin typeface="Tahoma"/>
                <a:cs typeface="Tahoma"/>
              </a:rPr>
              <a:t>if</a:t>
            </a:r>
            <a:r>
              <a:rPr sz="1802" spc="33" dirty="0">
                <a:solidFill>
                  <a:srgbClr val="00007F"/>
                </a:solidFill>
                <a:latin typeface="Tahoma"/>
                <a:cs typeface="Tahoma"/>
              </a:rPr>
              <a:t> </a:t>
            </a:r>
            <a:r>
              <a:rPr sz="1802" i="1" spc="-58" dirty="0">
                <a:latin typeface="Bookman Old Style"/>
                <a:cs typeface="Bookman Old Style"/>
              </a:rPr>
              <a:t>si</a:t>
            </a:r>
            <a:r>
              <a:rPr sz="1802" i="1" spc="-16" dirty="0">
                <a:latin typeface="Bookman Old Style"/>
                <a:cs typeface="Bookman Old Style"/>
              </a:rPr>
              <a:t>g</a:t>
            </a:r>
            <a:r>
              <a:rPr sz="1802" i="1" spc="-49" dirty="0">
                <a:latin typeface="Bookman Old Style"/>
                <a:cs typeface="Bookman Old Style"/>
              </a:rPr>
              <a:t>n</a:t>
            </a:r>
            <a:r>
              <a:rPr sz="1802" dirty="0">
                <a:latin typeface="Tahoma"/>
                <a:cs typeface="Tahoma"/>
              </a:rPr>
              <a:t>(</a:t>
            </a:r>
            <a:r>
              <a:rPr sz="1802" b="1" spc="74" dirty="0">
                <a:latin typeface="Arial"/>
                <a:cs typeface="Arial"/>
              </a:rPr>
              <a:t>wx</a:t>
            </a:r>
            <a:r>
              <a:rPr sz="1802" dirty="0">
                <a:latin typeface="Tahoma"/>
                <a:cs typeface="Tahoma"/>
              </a:rPr>
              <a:t>)</a:t>
            </a:r>
            <a:r>
              <a:rPr sz="1802" spc="-66" dirty="0">
                <a:latin typeface="Tahoma"/>
                <a:cs typeface="Tahoma"/>
              </a:rPr>
              <a:t> </a:t>
            </a:r>
            <a:r>
              <a:rPr sz="1802" spc="-8" dirty="0">
                <a:latin typeface="Arial Unicode MS"/>
                <a:cs typeface="Arial Unicode MS"/>
              </a:rPr>
              <a:t>/</a:t>
            </a:r>
            <a:r>
              <a:rPr sz="1802" spc="74" dirty="0">
                <a:latin typeface="Tahoma"/>
                <a:cs typeface="Tahoma"/>
              </a:rPr>
              <a:t>=</a:t>
            </a:r>
            <a:r>
              <a:rPr sz="1802" spc="-66" dirty="0">
                <a:latin typeface="Tahoma"/>
                <a:cs typeface="Tahoma"/>
              </a:rPr>
              <a:t> </a:t>
            </a:r>
            <a:r>
              <a:rPr sz="1802" i="1" spc="-213" dirty="0">
                <a:latin typeface="Bookman Old Style"/>
                <a:cs typeface="Bookman Old Style"/>
              </a:rPr>
              <a:t>y</a:t>
            </a:r>
            <a:r>
              <a:rPr sz="1802" i="1" spc="115" dirty="0">
                <a:latin typeface="Bookman Old Style"/>
                <a:cs typeface="Bookman Old Style"/>
              </a:rPr>
              <a:t> </a:t>
            </a:r>
            <a:r>
              <a:rPr sz="1802" spc="-41" dirty="0">
                <a:solidFill>
                  <a:srgbClr val="00007F"/>
                </a:solidFill>
                <a:latin typeface="Tahoma"/>
                <a:cs typeface="Tahoma"/>
              </a:rPr>
              <a:t>(mista</a:t>
            </a:r>
            <a:r>
              <a:rPr sz="1802" spc="-90" dirty="0">
                <a:solidFill>
                  <a:srgbClr val="00007F"/>
                </a:solidFill>
                <a:latin typeface="Tahoma"/>
                <a:cs typeface="Tahoma"/>
              </a:rPr>
              <a:t>k</a:t>
            </a:r>
            <a:r>
              <a:rPr sz="1802" spc="-74" dirty="0">
                <a:solidFill>
                  <a:srgbClr val="00007F"/>
                </a:solidFill>
                <a:latin typeface="Tahoma"/>
                <a:cs typeface="Tahoma"/>
              </a:rPr>
              <a:t>e),</a:t>
            </a:r>
            <a:r>
              <a:rPr sz="1802" spc="33" dirty="0">
                <a:solidFill>
                  <a:srgbClr val="00007F"/>
                </a:solidFill>
                <a:latin typeface="Tahoma"/>
                <a:cs typeface="Tahoma"/>
              </a:rPr>
              <a:t> </a:t>
            </a:r>
            <a:r>
              <a:rPr sz="1802" spc="-74" dirty="0">
                <a:solidFill>
                  <a:srgbClr val="00007F"/>
                </a:solidFill>
                <a:latin typeface="Tahoma"/>
                <a:cs typeface="Tahoma"/>
              </a:rPr>
              <a:t>then</a:t>
            </a:r>
            <a:r>
              <a:rPr sz="1802" spc="24" dirty="0">
                <a:solidFill>
                  <a:srgbClr val="00007F"/>
                </a:solidFill>
                <a:latin typeface="Tahoma"/>
                <a:cs typeface="Tahoma"/>
              </a:rPr>
              <a:t> </a:t>
            </a:r>
            <a:r>
              <a:rPr sz="1802" b="1" spc="74" dirty="0">
                <a:latin typeface="Arial"/>
                <a:cs typeface="Arial"/>
              </a:rPr>
              <a:t>w</a:t>
            </a:r>
            <a:r>
              <a:rPr sz="1966" i="1" spc="-98" baseline="-10416" dirty="0">
                <a:latin typeface="Bookman Old Style"/>
                <a:cs typeface="Bookman Old Style"/>
              </a:rPr>
              <a:t>new</a:t>
            </a:r>
            <a:r>
              <a:rPr sz="1966" i="1" baseline="-10416" dirty="0">
                <a:latin typeface="Bookman Old Style"/>
                <a:cs typeface="Bookman Old Style"/>
              </a:rPr>
              <a:t> </a:t>
            </a:r>
            <a:r>
              <a:rPr sz="1966" i="1" spc="-257" baseline="-10416" dirty="0">
                <a:latin typeface="Bookman Old Style"/>
                <a:cs typeface="Bookman Old Style"/>
              </a:rPr>
              <a:t> </a:t>
            </a:r>
            <a:r>
              <a:rPr sz="1802" spc="74" dirty="0">
                <a:latin typeface="Tahoma"/>
                <a:cs typeface="Tahoma"/>
              </a:rPr>
              <a:t>=</a:t>
            </a:r>
            <a:r>
              <a:rPr sz="1802" spc="-66" dirty="0">
                <a:latin typeface="Tahoma"/>
                <a:cs typeface="Tahoma"/>
              </a:rPr>
              <a:t> </a:t>
            </a:r>
            <a:r>
              <a:rPr sz="1802" b="1" spc="74" dirty="0">
                <a:latin typeface="Arial"/>
                <a:cs typeface="Arial"/>
              </a:rPr>
              <a:t>w</a:t>
            </a:r>
            <a:r>
              <a:rPr sz="1966" i="1" baseline="-13888" dirty="0">
                <a:latin typeface="Bookman Old Style"/>
                <a:cs typeface="Bookman Old Style"/>
              </a:rPr>
              <a:t>o</a:t>
            </a:r>
            <a:r>
              <a:rPr sz="1966" i="1" spc="24" baseline="-13888" dirty="0">
                <a:latin typeface="Bookman Old Style"/>
                <a:cs typeface="Bookman Old Style"/>
              </a:rPr>
              <a:t>l</a:t>
            </a:r>
            <a:r>
              <a:rPr sz="1966" i="1" spc="-197" baseline="-13888" dirty="0">
                <a:latin typeface="Bookman Old Style"/>
                <a:cs typeface="Bookman Old Style"/>
              </a:rPr>
              <a:t>d</a:t>
            </a:r>
            <a:r>
              <a:rPr sz="1966" i="1" spc="123" baseline="-13888" dirty="0">
                <a:latin typeface="Bookman Old Style"/>
                <a:cs typeface="Bookman Old Style"/>
              </a:rPr>
              <a:t> </a:t>
            </a:r>
            <a:r>
              <a:rPr sz="1802" spc="74" dirty="0">
                <a:latin typeface="Tahoma"/>
                <a:cs typeface="Tahoma"/>
              </a:rPr>
              <a:t>+</a:t>
            </a:r>
            <a:r>
              <a:rPr sz="1802" spc="-172" dirty="0">
                <a:latin typeface="Tahoma"/>
                <a:cs typeface="Tahoma"/>
              </a:rPr>
              <a:t> </a:t>
            </a:r>
            <a:r>
              <a:rPr sz="1802" i="1" spc="-123" dirty="0">
                <a:latin typeface="Bookman Old Style"/>
                <a:cs typeface="Bookman Old Style"/>
              </a:rPr>
              <a:t>η</a:t>
            </a:r>
            <a:r>
              <a:rPr sz="1802" i="1" spc="-156" dirty="0">
                <a:latin typeface="Bookman Old Style"/>
                <a:cs typeface="Bookman Old Style"/>
              </a:rPr>
              <a:t>y</a:t>
            </a:r>
            <a:r>
              <a:rPr sz="1802" b="1" spc="74" dirty="0">
                <a:latin typeface="Arial"/>
                <a:cs typeface="Arial"/>
              </a:rPr>
              <a:t>x</a:t>
            </a:r>
            <a:r>
              <a:rPr sz="1802" b="1" spc="90" dirty="0">
                <a:latin typeface="Arial"/>
                <a:cs typeface="Arial"/>
              </a:rPr>
              <a:t> </a:t>
            </a:r>
            <a:r>
              <a:rPr sz="1802" spc="-238" dirty="0">
                <a:solidFill>
                  <a:srgbClr val="00007F"/>
                </a:solidFill>
                <a:latin typeface="Tahoma"/>
                <a:cs typeface="Tahoma"/>
              </a:rPr>
              <a:t>(</a:t>
            </a:r>
            <a:r>
              <a:rPr sz="1802" i="1" spc="-375" dirty="0">
                <a:latin typeface="Bookman Old Style"/>
                <a:cs typeface="Bookman Old Style"/>
              </a:rPr>
              <a:t>η </a:t>
            </a:r>
            <a:r>
              <a:rPr sz="1802" i="1" spc="-90" dirty="0">
                <a:latin typeface="Bookman Old Style"/>
                <a:cs typeface="Bookman Old Style"/>
              </a:rPr>
              <a:t> </a:t>
            </a:r>
            <a:r>
              <a:rPr sz="1802" spc="-58" dirty="0">
                <a:solidFill>
                  <a:srgbClr val="00007F"/>
                </a:solidFill>
                <a:latin typeface="Tahoma"/>
                <a:cs typeface="Tahoma"/>
              </a:rPr>
              <a:t>is</a:t>
            </a:r>
            <a:r>
              <a:rPr sz="1802" spc="24" dirty="0">
                <a:solidFill>
                  <a:srgbClr val="00007F"/>
                </a:solidFill>
                <a:latin typeface="Tahoma"/>
                <a:cs typeface="Tahoma"/>
              </a:rPr>
              <a:t> </a:t>
            </a:r>
            <a:r>
              <a:rPr sz="1802" spc="-74" dirty="0">
                <a:solidFill>
                  <a:srgbClr val="00007F"/>
                </a:solidFill>
                <a:latin typeface="Tahoma"/>
                <a:cs typeface="Tahoma"/>
              </a:rPr>
              <a:t>learning</a:t>
            </a:r>
            <a:r>
              <a:rPr sz="1802" spc="33" dirty="0">
                <a:solidFill>
                  <a:srgbClr val="00007F"/>
                </a:solidFill>
                <a:latin typeface="Tahoma"/>
                <a:cs typeface="Tahoma"/>
              </a:rPr>
              <a:t> </a:t>
            </a:r>
            <a:r>
              <a:rPr sz="1802" spc="-49" dirty="0">
                <a:solidFill>
                  <a:srgbClr val="00007F"/>
                </a:solidFill>
                <a:latin typeface="Tahoma"/>
                <a:cs typeface="Tahoma"/>
              </a:rPr>
              <a:t>rate)</a:t>
            </a:r>
            <a:endParaRPr sz="1802">
              <a:latin typeface="Tahoma"/>
              <a:cs typeface="Tahoma"/>
            </a:endParaRPr>
          </a:p>
        </p:txBody>
      </p:sp>
      <p:sp>
        <p:nvSpPr>
          <p:cNvPr id="7" name="object 7"/>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8" name="object 8"/>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8094" y="281860"/>
            <a:ext cx="5247080" cy="974075"/>
          </a:xfrm>
          <a:prstGeom prst="rect">
            <a:avLst/>
          </a:prstGeom>
        </p:spPr>
        <p:txBody>
          <a:bodyPr vert="horz" wrap="square" lIns="0" tIns="28093" rIns="0" bIns="0" rtlCol="0">
            <a:spAutoFit/>
          </a:bodyPr>
          <a:lstStyle/>
          <a:p>
            <a:pPr marL="276769">
              <a:spcBef>
                <a:spcPts val="221"/>
              </a:spcBef>
            </a:pPr>
            <a:r>
              <a:rPr sz="2294" b="1" spc="-49" dirty="0">
                <a:latin typeface="Gill Sans MT"/>
                <a:cs typeface="Gill Sans MT"/>
              </a:rPr>
              <a:t>Perceptron</a:t>
            </a:r>
            <a:r>
              <a:rPr sz="2294" b="1" spc="213" dirty="0">
                <a:latin typeface="Gill Sans MT"/>
                <a:cs typeface="Gill Sans MT"/>
              </a:rPr>
              <a:t> </a:t>
            </a:r>
            <a:r>
              <a:rPr sz="2294" b="1" spc="8" dirty="0">
                <a:latin typeface="Gill Sans MT"/>
                <a:cs typeface="Gill Sans MT"/>
              </a:rPr>
              <a:t>as</a:t>
            </a:r>
            <a:r>
              <a:rPr sz="2294" b="1" spc="213" dirty="0">
                <a:latin typeface="Gill Sans MT"/>
                <a:cs typeface="Gill Sans MT"/>
              </a:rPr>
              <a:t> </a:t>
            </a:r>
            <a:r>
              <a:rPr sz="2294" b="1" spc="16" dirty="0">
                <a:latin typeface="Gill Sans MT"/>
                <a:cs typeface="Gill Sans MT"/>
              </a:rPr>
              <a:t>a</a:t>
            </a:r>
            <a:r>
              <a:rPr sz="2294" b="1" spc="221" dirty="0">
                <a:latin typeface="Gill Sans MT"/>
                <a:cs typeface="Gill Sans MT"/>
              </a:rPr>
              <a:t> </a:t>
            </a:r>
            <a:r>
              <a:rPr sz="2294" b="1" spc="-58" dirty="0">
                <a:latin typeface="Gill Sans MT"/>
                <a:cs typeface="Gill Sans MT"/>
              </a:rPr>
              <a:t>model</a:t>
            </a:r>
            <a:r>
              <a:rPr sz="2294" b="1" spc="213" dirty="0">
                <a:latin typeface="Gill Sans MT"/>
                <a:cs typeface="Gill Sans MT"/>
              </a:rPr>
              <a:t> </a:t>
            </a:r>
            <a:r>
              <a:rPr sz="2294" b="1" spc="8" dirty="0">
                <a:latin typeface="Gill Sans MT"/>
                <a:cs typeface="Gill Sans MT"/>
              </a:rPr>
              <a:t>of</a:t>
            </a:r>
            <a:r>
              <a:rPr sz="2294" b="1" spc="213" dirty="0">
                <a:latin typeface="Gill Sans MT"/>
                <a:cs typeface="Gill Sans MT"/>
              </a:rPr>
              <a:t> </a:t>
            </a:r>
            <a:r>
              <a:rPr sz="2294" b="1" spc="-24" dirty="0">
                <a:latin typeface="Gill Sans MT"/>
                <a:cs typeface="Gill Sans MT"/>
              </a:rPr>
              <a:t>the</a:t>
            </a:r>
            <a:r>
              <a:rPr sz="2294" b="1" spc="221" dirty="0">
                <a:latin typeface="Gill Sans MT"/>
                <a:cs typeface="Gill Sans MT"/>
              </a:rPr>
              <a:t> </a:t>
            </a:r>
            <a:r>
              <a:rPr sz="2294" b="1" spc="8" dirty="0">
                <a:latin typeface="Gill Sans MT"/>
                <a:cs typeface="Gill Sans MT"/>
              </a:rPr>
              <a:t>brain?</a:t>
            </a:r>
            <a:endParaRPr sz="2294">
              <a:latin typeface="Gill Sans MT"/>
              <a:cs typeface="Gill Sans MT"/>
            </a:endParaRPr>
          </a:p>
          <a:p>
            <a:pPr>
              <a:spcBef>
                <a:spcPts val="66"/>
              </a:spcBef>
            </a:pPr>
            <a:endParaRPr sz="1966">
              <a:latin typeface="Gill Sans MT"/>
              <a:cs typeface="Gill Sans MT"/>
            </a:endParaRPr>
          </a:p>
          <a:p>
            <a:pPr marL="20809"/>
            <a:r>
              <a:rPr sz="1802" spc="-58" dirty="0">
                <a:solidFill>
                  <a:srgbClr val="00007F"/>
                </a:solidFill>
                <a:latin typeface="Tahoma"/>
                <a:cs typeface="Tahoma"/>
              </a:rPr>
              <a:t>Perceptron</a:t>
            </a:r>
            <a:r>
              <a:rPr sz="1802" spc="16" dirty="0">
                <a:solidFill>
                  <a:srgbClr val="00007F"/>
                </a:solidFill>
                <a:latin typeface="Tahoma"/>
                <a:cs typeface="Tahoma"/>
              </a:rPr>
              <a:t> </a:t>
            </a:r>
            <a:r>
              <a:rPr sz="1802" spc="-90" dirty="0">
                <a:solidFill>
                  <a:srgbClr val="00007F"/>
                </a:solidFill>
                <a:latin typeface="Tahoma"/>
                <a:cs typeface="Tahoma"/>
              </a:rPr>
              <a:t>developed</a:t>
            </a:r>
            <a:r>
              <a:rPr sz="1802" spc="16" dirty="0">
                <a:solidFill>
                  <a:srgbClr val="00007F"/>
                </a:solidFill>
                <a:latin typeface="Tahoma"/>
                <a:cs typeface="Tahoma"/>
              </a:rPr>
              <a:t> </a:t>
            </a:r>
            <a:r>
              <a:rPr sz="1802" spc="-41" dirty="0">
                <a:solidFill>
                  <a:srgbClr val="00007F"/>
                </a:solidFill>
                <a:latin typeface="Tahoma"/>
                <a:cs typeface="Tahoma"/>
              </a:rPr>
              <a:t>in</a:t>
            </a:r>
            <a:r>
              <a:rPr sz="1802" spc="24" dirty="0">
                <a:solidFill>
                  <a:srgbClr val="00007F"/>
                </a:solidFill>
                <a:latin typeface="Tahoma"/>
                <a:cs typeface="Tahoma"/>
              </a:rPr>
              <a:t> </a:t>
            </a:r>
            <a:r>
              <a:rPr sz="1802" spc="-66" dirty="0">
                <a:solidFill>
                  <a:srgbClr val="00007F"/>
                </a:solidFill>
                <a:latin typeface="Tahoma"/>
                <a:cs typeface="Tahoma"/>
              </a:rPr>
              <a:t>the</a:t>
            </a:r>
            <a:r>
              <a:rPr sz="1802" spc="8" dirty="0">
                <a:solidFill>
                  <a:srgbClr val="00007F"/>
                </a:solidFill>
                <a:latin typeface="Tahoma"/>
                <a:cs typeface="Tahoma"/>
              </a:rPr>
              <a:t> </a:t>
            </a:r>
            <a:r>
              <a:rPr sz="1802" spc="-98" dirty="0">
                <a:solidFill>
                  <a:srgbClr val="00007F"/>
                </a:solidFill>
                <a:latin typeface="Tahoma"/>
                <a:cs typeface="Tahoma"/>
              </a:rPr>
              <a:t>1950s</a:t>
            </a:r>
            <a:endParaRPr sz="1802">
              <a:latin typeface="Tahoma"/>
              <a:cs typeface="Tahoma"/>
            </a:endParaRPr>
          </a:p>
        </p:txBody>
      </p:sp>
      <p:pic>
        <p:nvPicPr>
          <p:cNvPr id="3" name="object 3"/>
          <p:cNvPicPr/>
          <p:nvPr/>
        </p:nvPicPr>
        <p:blipFill>
          <a:blip r:embed="rId2" cstate="print"/>
          <a:stretch>
            <a:fillRect/>
          </a:stretch>
        </p:blipFill>
        <p:spPr>
          <a:xfrm>
            <a:off x="2088448" y="1075989"/>
            <a:ext cx="106939" cy="106939"/>
          </a:xfrm>
          <a:prstGeom prst="rect">
            <a:avLst/>
          </a:prstGeom>
        </p:spPr>
      </p:pic>
      <p:sp>
        <p:nvSpPr>
          <p:cNvPr id="5" name="object 5"/>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6" name="object 6"/>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7100" y="281859"/>
            <a:ext cx="7391400" cy="532223"/>
          </a:xfrm>
          <a:prstGeom prst="rect">
            <a:avLst/>
          </a:prstGeom>
        </p:spPr>
        <p:txBody>
          <a:bodyPr vert="horz" wrap="square" lIns="0" tIns="28093" rIns="0" bIns="0" rtlCol="0">
            <a:spAutoFit/>
          </a:bodyPr>
          <a:lstStyle/>
          <a:p>
            <a:pPr marL="20809">
              <a:spcBef>
                <a:spcPts val="221"/>
              </a:spcBef>
            </a:pPr>
            <a:r>
              <a:rPr spc="-49" dirty="0"/>
              <a:t>Perceptron</a:t>
            </a:r>
            <a:r>
              <a:rPr spc="213" dirty="0"/>
              <a:t> </a:t>
            </a:r>
            <a:r>
              <a:rPr spc="8" dirty="0"/>
              <a:t>as</a:t>
            </a:r>
            <a:r>
              <a:rPr spc="213" dirty="0"/>
              <a:t> </a:t>
            </a:r>
            <a:r>
              <a:rPr spc="16" dirty="0"/>
              <a:t>a</a:t>
            </a:r>
            <a:r>
              <a:rPr spc="221" dirty="0"/>
              <a:t> </a:t>
            </a:r>
            <a:r>
              <a:rPr spc="-58" dirty="0"/>
              <a:t>model</a:t>
            </a:r>
            <a:r>
              <a:rPr spc="213" dirty="0"/>
              <a:t> </a:t>
            </a:r>
            <a:r>
              <a:rPr spc="8" dirty="0"/>
              <a:t>of</a:t>
            </a:r>
            <a:r>
              <a:rPr spc="213" dirty="0"/>
              <a:t> </a:t>
            </a:r>
            <a:r>
              <a:rPr spc="-24" dirty="0"/>
              <a:t>the</a:t>
            </a:r>
            <a:r>
              <a:rPr spc="221" dirty="0"/>
              <a:t> </a:t>
            </a:r>
            <a:r>
              <a:rPr spc="8" dirty="0"/>
              <a:t>brain?</a:t>
            </a:r>
          </a:p>
        </p:txBody>
      </p:sp>
      <p:sp>
        <p:nvSpPr>
          <p:cNvPr id="4" name="object 4"/>
          <p:cNvSpPr txBox="1"/>
          <p:nvPr/>
        </p:nvSpPr>
        <p:spPr>
          <a:xfrm>
            <a:off x="1993900" y="1835241"/>
            <a:ext cx="5601879" cy="2000067"/>
          </a:xfrm>
          <a:prstGeom prst="rect">
            <a:avLst/>
          </a:prstGeom>
        </p:spPr>
        <p:txBody>
          <a:bodyPr vert="horz" wrap="square" lIns="0" tIns="90519" rIns="0" bIns="0" rtlCol="0">
            <a:spAutoFit/>
          </a:bodyPr>
          <a:lstStyle/>
          <a:p>
            <a:pPr marL="20809">
              <a:spcBef>
                <a:spcPts val="711"/>
              </a:spcBef>
            </a:pPr>
            <a:r>
              <a:rPr sz="1802" spc="-58" dirty="0">
                <a:solidFill>
                  <a:srgbClr val="00007F"/>
                </a:solidFill>
                <a:latin typeface="Tahoma"/>
                <a:cs typeface="Tahoma"/>
              </a:rPr>
              <a:t>Perceptron</a:t>
            </a:r>
            <a:r>
              <a:rPr sz="1802" spc="16" dirty="0">
                <a:solidFill>
                  <a:srgbClr val="00007F"/>
                </a:solidFill>
                <a:latin typeface="Tahoma"/>
                <a:cs typeface="Tahoma"/>
              </a:rPr>
              <a:t> </a:t>
            </a:r>
            <a:r>
              <a:rPr sz="1802" spc="-90" dirty="0">
                <a:solidFill>
                  <a:srgbClr val="00007F"/>
                </a:solidFill>
                <a:latin typeface="Tahoma"/>
                <a:cs typeface="Tahoma"/>
              </a:rPr>
              <a:t>developed</a:t>
            </a:r>
            <a:r>
              <a:rPr sz="1802" spc="16" dirty="0">
                <a:solidFill>
                  <a:srgbClr val="00007F"/>
                </a:solidFill>
                <a:latin typeface="Tahoma"/>
                <a:cs typeface="Tahoma"/>
              </a:rPr>
              <a:t> </a:t>
            </a:r>
            <a:r>
              <a:rPr sz="1802" spc="-41" dirty="0">
                <a:solidFill>
                  <a:srgbClr val="00007F"/>
                </a:solidFill>
                <a:latin typeface="Tahoma"/>
                <a:cs typeface="Tahoma"/>
              </a:rPr>
              <a:t>in</a:t>
            </a:r>
            <a:r>
              <a:rPr sz="1802" spc="24" dirty="0">
                <a:solidFill>
                  <a:srgbClr val="00007F"/>
                </a:solidFill>
                <a:latin typeface="Tahoma"/>
                <a:cs typeface="Tahoma"/>
              </a:rPr>
              <a:t> </a:t>
            </a:r>
            <a:r>
              <a:rPr sz="1802" spc="-66" dirty="0">
                <a:solidFill>
                  <a:srgbClr val="00007F"/>
                </a:solidFill>
                <a:latin typeface="Tahoma"/>
                <a:cs typeface="Tahoma"/>
              </a:rPr>
              <a:t>the</a:t>
            </a:r>
            <a:r>
              <a:rPr sz="1802" spc="8" dirty="0">
                <a:solidFill>
                  <a:srgbClr val="00007F"/>
                </a:solidFill>
                <a:latin typeface="Tahoma"/>
                <a:cs typeface="Tahoma"/>
              </a:rPr>
              <a:t> </a:t>
            </a:r>
            <a:r>
              <a:rPr sz="1802" spc="-98" dirty="0">
                <a:solidFill>
                  <a:srgbClr val="00007F"/>
                </a:solidFill>
                <a:latin typeface="Tahoma"/>
                <a:cs typeface="Tahoma"/>
              </a:rPr>
              <a:t>1950s</a:t>
            </a:r>
            <a:endParaRPr lang="en-US" sz="1802" spc="-98" dirty="0">
              <a:solidFill>
                <a:srgbClr val="00007F"/>
              </a:solidFill>
              <a:latin typeface="Tahoma"/>
              <a:cs typeface="Tahoma"/>
            </a:endParaRPr>
          </a:p>
          <a:p>
            <a:pPr marL="20809">
              <a:spcBef>
                <a:spcPts val="711"/>
              </a:spcBef>
            </a:pPr>
            <a:endParaRPr lang="en-US" sz="1802" spc="-98" dirty="0">
              <a:solidFill>
                <a:srgbClr val="00007F"/>
              </a:solidFill>
              <a:latin typeface="Tahoma"/>
              <a:cs typeface="Tahoma"/>
            </a:endParaRPr>
          </a:p>
          <a:p>
            <a:pPr marL="20809">
              <a:spcBef>
                <a:spcPts val="711"/>
              </a:spcBef>
            </a:pPr>
            <a:endParaRPr sz="1802" dirty="0">
              <a:latin typeface="Tahoma"/>
              <a:cs typeface="Tahoma"/>
            </a:endParaRPr>
          </a:p>
          <a:p>
            <a:pPr marL="20809" marR="8324">
              <a:lnSpc>
                <a:spcPct val="102600"/>
              </a:lnSpc>
              <a:spcBef>
                <a:spcPts val="491"/>
              </a:spcBef>
            </a:pPr>
            <a:r>
              <a:rPr sz="1802" spc="-16" dirty="0">
                <a:solidFill>
                  <a:srgbClr val="00007F"/>
                </a:solidFill>
                <a:latin typeface="Tahoma"/>
                <a:cs typeface="Tahoma"/>
              </a:rPr>
              <a:t>Key</a:t>
            </a:r>
            <a:r>
              <a:rPr sz="1802" spc="24" dirty="0">
                <a:solidFill>
                  <a:srgbClr val="00007F"/>
                </a:solidFill>
                <a:latin typeface="Tahoma"/>
                <a:cs typeface="Tahoma"/>
              </a:rPr>
              <a:t> </a:t>
            </a:r>
            <a:r>
              <a:rPr sz="1802" spc="-49" dirty="0">
                <a:solidFill>
                  <a:srgbClr val="00007F"/>
                </a:solidFill>
                <a:latin typeface="Tahoma"/>
                <a:cs typeface="Tahoma"/>
              </a:rPr>
              <a:t>publication:</a:t>
            </a:r>
            <a:r>
              <a:rPr sz="1802" spc="230" dirty="0">
                <a:solidFill>
                  <a:srgbClr val="00007F"/>
                </a:solidFill>
                <a:latin typeface="Tahoma"/>
                <a:cs typeface="Tahoma"/>
              </a:rPr>
              <a:t> </a:t>
            </a:r>
            <a:r>
              <a:rPr sz="1802" i="1" spc="-66" dirty="0">
                <a:solidFill>
                  <a:srgbClr val="009A55"/>
                </a:solidFill>
                <a:latin typeface="Arial"/>
                <a:cs typeface="Arial"/>
              </a:rPr>
              <a:t>The</a:t>
            </a:r>
            <a:r>
              <a:rPr sz="1802" i="1" spc="82" dirty="0">
                <a:solidFill>
                  <a:srgbClr val="009A55"/>
                </a:solidFill>
                <a:latin typeface="Arial"/>
                <a:cs typeface="Arial"/>
              </a:rPr>
              <a:t> </a:t>
            </a:r>
            <a:r>
              <a:rPr sz="1802" i="1" spc="-66" dirty="0">
                <a:solidFill>
                  <a:srgbClr val="009A55"/>
                </a:solidFill>
                <a:latin typeface="Arial"/>
                <a:cs typeface="Arial"/>
              </a:rPr>
              <a:t>perceptron:</a:t>
            </a:r>
            <a:r>
              <a:rPr sz="1802" i="1" spc="287" dirty="0">
                <a:solidFill>
                  <a:srgbClr val="009A55"/>
                </a:solidFill>
                <a:latin typeface="Arial"/>
                <a:cs typeface="Arial"/>
              </a:rPr>
              <a:t> </a:t>
            </a:r>
            <a:r>
              <a:rPr sz="1802" i="1" spc="-148" dirty="0">
                <a:solidFill>
                  <a:srgbClr val="009A55"/>
                </a:solidFill>
                <a:latin typeface="Arial"/>
                <a:cs typeface="Arial"/>
              </a:rPr>
              <a:t>a</a:t>
            </a:r>
            <a:r>
              <a:rPr sz="1802" i="1" spc="82" dirty="0">
                <a:solidFill>
                  <a:srgbClr val="009A55"/>
                </a:solidFill>
                <a:latin typeface="Arial"/>
                <a:cs typeface="Arial"/>
              </a:rPr>
              <a:t> </a:t>
            </a:r>
            <a:r>
              <a:rPr sz="1802" i="1" spc="-49" dirty="0">
                <a:solidFill>
                  <a:srgbClr val="009A55"/>
                </a:solidFill>
                <a:latin typeface="Arial"/>
                <a:cs typeface="Arial"/>
              </a:rPr>
              <a:t>probabilistic</a:t>
            </a:r>
            <a:r>
              <a:rPr sz="1802" i="1" spc="90" dirty="0">
                <a:solidFill>
                  <a:srgbClr val="009A55"/>
                </a:solidFill>
                <a:latin typeface="Arial"/>
                <a:cs typeface="Arial"/>
              </a:rPr>
              <a:t> </a:t>
            </a:r>
            <a:r>
              <a:rPr sz="1802" i="1" spc="-82" dirty="0">
                <a:solidFill>
                  <a:srgbClr val="009A55"/>
                </a:solidFill>
                <a:latin typeface="Arial"/>
                <a:cs typeface="Arial"/>
              </a:rPr>
              <a:t>model</a:t>
            </a:r>
            <a:r>
              <a:rPr sz="1802" i="1" spc="82" dirty="0">
                <a:solidFill>
                  <a:srgbClr val="009A55"/>
                </a:solidFill>
                <a:latin typeface="Arial"/>
                <a:cs typeface="Arial"/>
              </a:rPr>
              <a:t> </a:t>
            </a:r>
            <a:r>
              <a:rPr sz="1802" i="1" spc="-41" dirty="0">
                <a:solidFill>
                  <a:srgbClr val="009A55"/>
                </a:solidFill>
                <a:latin typeface="Arial"/>
                <a:cs typeface="Arial"/>
              </a:rPr>
              <a:t>for </a:t>
            </a:r>
            <a:r>
              <a:rPr sz="1802" i="1" spc="-475" dirty="0">
                <a:solidFill>
                  <a:srgbClr val="009A55"/>
                </a:solidFill>
                <a:latin typeface="Arial"/>
                <a:cs typeface="Arial"/>
              </a:rPr>
              <a:t> </a:t>
            </a:r>
            <a:r>
              <a:rPr sz="1802" i="1" spc="-41" dirty="0">
                <a:solidFill>
                  <a:srgbClr val="009A55"/>
                </a:solidFill>
                <a:latin typeface="Arial"/>
                <a:cs typeface="Arial"/>
              </a:rPr>
              <a:t>information </a:t>
            </a:r>
            <a:r>
              <a:rPr sz="1802" i="1" spc="-98" dirty="0">
                <a:solidFill>
                  <a:srgbClr val="009A55"/>
                </a:solidFill>
                <a:latin typeface="Arial"/>
                <a:cs typeface="Arial"/>
              </a:rPr>
              <a:t>storage</a:t>
            </a:r>
            <a:r>
              <a:rPr sz="1802" i="1" spc="-90" dirty="0">
                <a:solidFill>
                  <a:srgbClr val="009A55"/>
                </a:solidFill>
                <a:latin typeface="Arial"/>
                <a:cs typeface="Arial"/>
              </a:rPr>
              <a:t> </a:t>
            </a:r>
            <a:r>
              <a:rPr sz="1802" i="1" spc="-106" dirty="0">
                <a:solidFill>
                  <a:srgbClr val="009A55"/>
                </a:solidFill>
                <a:latin typeface="Arial"/>
                <a:cs typeface="Arial"/>
              </a:rPr>
              <a:t>and</a:t>
            </a:r>
            <a:r>
              <a:rPr sz="1802" i="1" spc="-98" dirty="0">
                <a:solidFill>
                  <a:srgbClr val="009A55"/>
                </a:solidFill>
                <a:latin typeface="Arial"/>
                <a:cs typeface="Arial"/>
              </a:rPr>
              <a:t> </a:t>
            </a:r>
            <a:r>
              <a:rPr sz="1802" i="1" spc="-66" dirty="0">
                <a:solidFill>
                  <a:srgbClr val="009A55"/>
                </a:solidFill>
                <a:latin typeface="Arial"/>
                <a:cs typeface="Arial"/>
              </a:rPr>
              <a:t>organization</a:t>
            </a:r>
            <a:r>
              <a:rPr sz="1802" i="1" spc="-58" dirty="0">
                <a:solidFill>
                  <a:srgbClr val="009A55"/>
                </a:solidFill>
                <a:latin typeface="Arial"/>
                <a:cs typeface="Arial"/>
              </a:rPr>
              <a:t> </a:t>
            </a:r>
            <a:r>
              <a:rPr sz="1802" i="1" spc="-33" dirty="0">
                <a:solidFill>
                  <a:srgbClr val="009A55"/>
                </a:solidFill>
                <a:latin typeface="Arial"/>
                <a:cs typeface="Arial"/>
              </a:rPr>
              <a:t>in </a:t>
            </a:r>
            <a:r>
              <a:rPr sz="1802" i="1" spc="-49" dirty="0">
                <a:solidFill>
                  <a:srgbClr val="009A55"/>
                </a:solidFill>
                <a:latin typeface="Arial"/>
                <a:cs typeface="Arial"/>
              </a:rPr>
              <a:t>the</a:t>
            </a:r>
            <a:r>
              <a:rPr sz="1802" i="1" spc="-41" dirty="0">
                <a:solidFill>
                  <a:srgbClr val="009A55"/>
                </a:solidFill>
                <a:latin typeface="Arial"/>
                <a:cs typeface="Arial"/>
              </a:rPr>
              <a:t> </a:t>
            </a:r>
            <a:r>
              <a:rPr sz="1802" i="1" spc="-66" dirty="0">
                <a:solidFill>
                  <a:srgbClr val="009A55"/>
                </a:solidFill>
                <a:latin typeface="Arial"/>
                <a:cs typeface="Arial"/>
              </a:rPr>
              <a:t>brain</a:t>
            </a:r>
            <a:r>
              <a:rPr sz="1802" spc="-66" dirty="0">
                <a:solidFill>
                  <a:srgbClr val="00007F"/>
                </a:solidFill>
                <a:latin typeface="Tahoma"/>
                <a:cs typeface="Tahoma"/>
              </a:rPr>
              <a:t>, </a:t>
            </a:r>
            <a:r>
              <a:rPr sz="1802" spc="-49" dirty="0">
                <a:solidFill>
                  <a:srgbClr val="00007F"/>
                </a:solidFill>
                <a:latin typeface="Tahoma"/>
                <a:cs typeface="Tahoma"/>
              </a:rPr>
              <a:t>Frank </a:t>
            </a:r>
            <a:r>
              <a:rPr sz="1802" spc="-41" dirty="0">
                <a:solidFill>
                  <a:srgbClr val="00007F"/>
                </a:solidFill>
                <a:latin typeface="Tahoma"/>
                <a:cs typeface="Tahoma"/>
              </a:rPr>
              <a:t> </a:t>
            </a:r>
            <a:r>
              <a:rPr sz="1802" spc="-49" dirty="0">
                <a:solidFill>
                  <a:srgbClr val="00007F"/>
                </a:solidFill>
                <a:latin typeface="Tahoma"/>
                <a:cs typeface="Tahoma"/>
              </a:rPr>
              <a:t>Rosenblatt,</a:t>
            </a:r>
            <a:r>
              <a:rPr sz="1802" spc="24" dirty="0">
                <a:solidFill>
                  <a:srgbClr val="00007F"/>
                </a:solidFill>
                <a:latin typeface="Tahoma"/>
                <a:cs typeface="Tahoma"/>
              </a:rPr>
              <a:t> </a:t>
            </a:r>
            <a:r>
              <a:rPr sz="1802" spc="-41" dirty="0">
                <a:solidFill>
                  <a:srgbClr val="00007F"/>
                </a:solidFill>
                <a:latin typeface="Tahoma"/>
                <a:cs typeface="Tahoma"/>
              </a:rPr>
              <a:t>Psychological</a:t>
            </a:r>
            <a:r>
              <a:rPr sz="1802" spc="24" dirty="0">
                <a:solidFill>
                  <a:srgbClr val="00007F"/>
                </a:solidFill>
                <a:latin typeface="Tahoma"/>
                <a:cs typeface="Tahoma"/>
              </a:rPr>
              <a:t> </a:t>
            </a:r>
            <a:r>
              <a:rPr sz="1802" spc="-74" dirty="0">
                <a:solidFill>
                  <a:srgbClr val="00007F"/>
                </a:solidFill>
                <a:latin typeface="Tahoma"/>
                <a:cs typeface="Tahoma"/>
              </a:rPr>
              <a:t>Review,</a:t>
            </a:r>
            <a:r>
              <a:rPr sz="1802" spc="33" dirty="0">
                <a:solidFill>
                  <a:srgbClr val="00007F"/>
                </a:solidFill>
                <a:latin typeface="Tahoma"/>
                <a:cs typeface="Tahoma"/>
              </a:rPr>
              <a:t> </a:t>
            </a:r>
            <a:r>
              <a:rPr sz="1802" spc="-90" dirty="0">
                <a:solidFill>
                  <a:srgbClr val="00007F"/>
                </a:solidFill>
                <a:latin typeface="Tahoma"/>
                <a:cs typeface="Tahoma"/>
              </a:rPr>
              <a:t>1958</a:t>
            </a:r>
            <a:endParaRPr sz="1802" dirty="0">
              <a:latin typeface="Tahoma"/>
              <a:cs typeface="Tahoma"/>
            </a:endParaRPr>
          </a:p>
        </p:txBody>
      </p:sp>
      <p:sp>
        <p:nvSpPr>
          <p:cNvPr id="7" name="object 7"/>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8" name="object 8"/>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0900" y="281859"/>
            <a:ext cx="7772400" cy="532223"/>
          </a:xfrm>
          <a:prstGeom prst="rect">
            <a:avLst/>
          </a:prstGeom>
        </p:spPr>
        <p:txBody>
          <a:bodyPr vert="horz" wrap="square" lIns="0" tIns="28093" rIns="0" bIns="0" rtlCol="0">
            <a:spAutoFit/>
          </a:bodyPr>
          <a:lstStyle/>
          <a:p>
            <a:pPr marL="20809">
              <a:spcBef>
                <a:spcPts val="221"/>
              </a:spcBef>
            </a:pPr>
            <a:r>
              <a:rPr spc="-49" dirty="0"/>
              <a:t>Perceptron</a:t>
            </a:r>
            <a:r>
              <a:rPr spc="213" dirty="0"/>
              <a:t> </a:t>
            </a:r>
            <a:r>
              <a:rPr spc="8" dirty="0"/>
              <a:t>as</a:t>
            </a:r>
            <a:r>
              <a:rPr spc="213" dirty="0"/>
              <a:t> </a:t>
            </a:r>
            <a:r>
              <a:rPr spc="16" dirty="0"/>
              <a:t>a</a:t>
            </a:r>
            <a:r>
              <a:rPr spc="221" dirty="0"/>
              <a:t> </a:t>
            </a:r>
            <a:r>
              <a:rPr spc="-58" dirty="0"/>
              <a:t>model</a:t>
            </a:r>
            <a:r>
              <a:rPr spc="213" dirty="0"/>
              <a:t> </a:t>
            </a:r>
            <a:r>
              <a:rPr spc="8" dirty="0"/>
              <a:t>of</a:t>
            </a:r>
            <a:r>
              <a:rPr spc="213" dirty="0"/>
              <a:t> </a:t>
            </a:r>
            <a:r>
              <a:rPr spc="-24" dirty="0"/>
              <a:t>the</a:t>
            </a:r>
            <a:r>
              <a:rPr spc="221" dirty="0"/>
              <a:t> </a:t>
            </a:r>
            <a:r>
              <a:rPr spc="8" dirty="0"/>
              <a:t>brain?</a:t>
            </a:r>
          </a:p>
        </p:txBody>
      </p:sp>
      <p:pic>
        <p:nvPicPr>
          <p:cNvPr id="3" name="object 3"/>
          <p:cNvPicPr/>
          <p:nvPr/>
        </p:nvPicPr>
        <p:blipFill>
          <a:blip r:embed="rId2" cstate="print"/>
          <a:stretch>
            <a:fillRect/>
          </a:stretch>
        </p:blipFill>
        <p:spPr>
          <a:xfrm>
            <a:off x="2088448" y="1075989"/>
            <a:ext cx="106939" cy="106939"/>
          </a:xfrm>
          <a:prstGeom prst="rect">
            <a:avLst/>
          </a:prstGeom>
        </p:spPr>
      </p:pic>
      <p:sp>
        <p:nvSpPr>
          <p:cNvPr id="4" name="object 4"/>
          <p:cNvSpPr txBox="1"/>
          <p:nvPr/>
        </p:nvSpPr>
        <p:spPr>
          <a:xfrm>
            <a:off x="2288093" y="867518"/>
            <a:ext cx="5601879" cy="1631248"/>
          </a:xfrm>
          <a:prstGeom prst="rect">
            <a:avLst/>
          </a:prstGeom>
        </p:spPr>
        <p:txBody>
          <a:bodyPr vert="horz" wrap="square" lIns="0" tIns="90519" rIns="0" bIns="0" rtlCol="0">
            <a:spAutoFit/>
          </a:bodyPr>
          <a:lstStyle/>
          <a:p>
            <a:pPr marL="20809">
              <a:spcBef>
                <a:spcPts val="711"/>
              </a:spcBef>
            </a:pPr>
            <a:r>
              <a:rPr sz="1802" spc="-58" dirty="0">
                <a:solidFill>
                  <a:srgbClr val="00007F"/>
                </a:solidFill>
                <a:latin typeface="Tahoma"/>
                <a:cs typeface="Tahoma"/>
              </a:rPr>
              <a:t>Perceptron</a:t>
            </a:r>
            <a:r>
              <a:rPr sz="1802" spc="16" dirty="0">
                <a:solidFill>
                  <a:srgbClr val="00007F"/>
                </a:solidFill>
                <a:latin typeface="Tahoma"/>
                <a:cs typeface="Tahoma"/>
              </a:rPr>
              <a:t> </a:t>
            </a:r>
            <a:r>
              <a:rPr sz="1802" spc="-90" dirty="0">
                <a:solidFill>
                  <a:srgbClr val="00007F"/>
                </a:solidFill>
                <a:latin typeface="Tahoma"/>
                <a:cs typeface="Tahoma"/>
              </a:rPr>
              <a:t>developed</a:t>
            </a:r>
            <a:r>
              <a:rPr sz="1802" spc="16" dirty="0">
                <a:solidFill>
                  <a:srgbClr val="00007F"/>
                </a:solidFill>
                <a:latin typeface="Tahoma"/>
                <a:cs typeface="Tahoma"/>
              </a:rPr>
              <a:t> </a:t>
            </a:r>
            <a:r>
              <a:rPr sz="1802" spc="-41" dirty="0">
                <a:solidFill>
                  <a:srgbClr val="00007F"/>
                </a:solidFill>
                <a:latin typeface="Tahoma"/>
                <a:cs typeface="Tahoma"/>
              </a:rPr>
              <a:t>in</a:t>
            </a:r>
            <a:r>
              <a:rPr sz="1802" spc="24" dirty="0">
                <a:solidFill>
                  <a:srgbClr val="00007F"/>
                </a:solidFill>
                <a:latin typeface="Tahoma"/>
                <a:cs typeface="Tahoma"/>
              </a:rPr>
              <a:t> </a:t>
            </a:r>
            <a:r>
              <a:rPr sz="1802" spc="-66" dirty="0">
                <a:solidFill>
                  <a:srgbClr val="00007F"/>
                </a:solidFill>
                <a:latin typeface="Tahoma"/>
                <a:cs typeface="Tahoma"/>
              </a:rPr>
              <a:t>the</a:t>
            </a:r>
            <a:r>
              <a:rPr sz="1802" spc="8" dirty="0">
                <a:solidFill>
                  <a:srgbClr val="00007F"/>
                </a:solidFill>
                <a:latin typeface="Tahoma"/>
                <a:cs typeface="Tahoma"/>
              </a:rPr>
              <a:t> </a:t>
            </a:r>
            <a:r>
              <a:rPr sz="1802" spc="-98" dirty="0">
                <a:solidFill>
                  <a:srgbClr val="00007F"/>
                </a:solidFill>
                <a:latin typeface="Tahoma"/>
                <a:cs typeface="Tahoma"/>
              </a:rPr>
              <a:t>1950s</a:t>
            </a:r>
            <a:endParaRPr sz="1802">
              <a:latin typeface="Tahoma"/>
              <a:cs typeface="Tahoma"/>
            </a:endParaRPr>
          </a:p>
          <a:p>
            <a:pPr marL="20809" marR="8324">
              <a:lnSpc>
                <a:spcPct val="102600"/>
              </a:lnSpc>
              <a:spcBef>
                <a:spcPts val="491"/>
              </a:spcBef>
            </a:pPr>
            <a:r>
              <a:rPr sz="1802" spc="-16" dirty="0">
                <a:solidFill>
                  <a:srgbClr val="00007F"/>
                </a:solidFill>
                <a:latin typeface="Tahoma"/>
                <a:cs typeface="Tahoma"/>
              </a:rPr>
              <a:t>Key</a:t>
            </a:r>
            <a:r>
              <a:rPr sz="1802" spc="24" dirty="0">
                <a:solidFill>
                  <a:srgbClr val="00007F"/>
                </a:solidFill>
                <a:latin typeface="Tahoma"/>
                <a:cs typeface="Tahoma"/>
              </a:rPr>
              <a:t> </a:t>
            </a:r>
            <a:r>
              <a:rPr sz="1802" spc="-49" dirty="0">
                <a:solidFill>
                  <a:srgbClr val="00007F"/>
                </a:solidFill>
                <a:latin typeface="Tahoma"/>
                <a:cs typeface="Tahoma"/>
              </a:rPr>
              <a:t>publication:</a:t>
            </a:r>
            <a:r>
              <a:rPr sz="1802" spc="230" dirty="0">
                <a:solidFill>
                  <a:srgbClr val="00007F"/>
                </a:solidFill>
                <a:latin typeface="Tahoma"/>
                <a:cs typeface="Tahoma"/>
              </a:rPr>
              <a:t> </a:t>
            </a:r>
            <a:r>
              <a:rPr sz="1802" i="1" spc="-66" dirty="0">
                <a:solidFill>
                  <a:srgbClr val="009A55"/>
                </a:solidFill>
                <a:latin typeface="Arial"/>
                <a:cs typeface="Arial"/>
              </a:rPr>
              <a:t>The</a:t>
            </a:r>
            <a:r>
              <a:rPr sz="1802" i="1" spc="82" dirty="0">
                <a:solidFill>
                  <a:srgbClr val="009A55"/>
                </a:solidFill>
                <a:latin typeface="Arial"/>
                <a:cs typeface="Arial"/>
              </a:rPr>
              <a:t> </a:t>
            </a:r>
            <a:r>
              <a:rPr sz="1802" i="1" spc="-66" dirty="0">
                <a:solidFill>
                  <a:srgbClr val="009A55"/>
                </a:solidFill>
                <a:latin typeface="Arial"/>
                <a:cs typeface="Arial"/>
              </a:rPr>
              <a:t>perceptron:</a:t>
            </a:r>
            <a:r>
              <a:rPr sz="1802" i="1" spc="287" dirty="0">
                <a:solidFill>
                  <a:srgbClr val="009A55"/>
                </a:solidFill>
                <a:latin typeface="Arial"/>
                <a:cs typeface="Arial"/>
              </a:rPr>
              <a:t> </a:t>
            </a:r>
            <a:r>
              <a:rPr sz="1802" i="1" spc="-148" dirty="0">
                <a:solidFill>
                  <a:srgbClr val="009A55"/>
                </a:solidFill>
                <a:latin typeface="Arial"/>
                <a:cs typeface="Arial"/>
              </a:rPr>
              <a:t>a</a:t>
            </a:r>
            <a:r>
              <a:rPr sz="1802" i="1" spc="82" dirty="0">
                <a:solidFill>
                  <a:srgbClr val="009A55"/>
                </a:solidFill>
                <a:latin typeface="Arial"/>
                <a:cs typeface="Arial"/>
              </a:rPr>
              <a:t> </a:t>
            </a:r>
            <a:r>
              <a:rPr sz="1802" i="1" spc="-49" dirty="0">
                <a:solidFill>
                  <a:srgbClr val="009A55"/>
                </a:solidFill>
                <a:latin typeface="Arial"/>
                <a:cs typeface="Arial"/>
              </a:rPr>
              <a:t>probabilistic</a:t>
            </a:r>
            <a:r>
              <a:rPr sz="1802" i="1" spc="90" dirty="0">
                <a:solidFill>
                  <a:srgbClr val="009A55"/>
                </a:solidFill>
                <a:latin typeface="Arial"/>
                <a:cs typeface="Arial"/>
              </a:rPr>
              <a:t> </a:t>
            </a:r>
            <a:r>
              <a:rPr sz="1802" i="1" spc="-82" dirty="0">
                <a:solidFill>
                  <a:srgbClr val="009A55"/>
                </a:solidFill>
                <a:latin typeface="Arial"/>
                <a:cs typeface="Arial"/>
              </a:rPr>
              <a:t>model</a:t>
            </a:r>
            <a:r>
              <a:rPr sz="1802" i="1" spc="82" dirty="0">
                <a:solidFill>
                  <a:srgbClr val="009A55"/>
                </a:solidFill>
                <a:latin typeface="Arial"/>
                <a:cs typeface="Arial"/>
              </a:rPr>
              <a:t> </a:t>
            </a:r>
            <a:r>
              <a:rPr sz="1802" i="1" spc="-41" dirty="0">
                <a:solidFill>
                  <a:srgbClr val="009A55"/>
                </a:solidFill>
                <a:latin typeface="Arial"/>
                <a:cs typeface="Arial"/>
              </a:rPr>
              <a:t>for </a:t>
            </a:r>
            <a:r>
              <a:rPr sz="1802" i="1" spc="-475" dirty="0">
                <a:solidFill>
                  <a:srgbClr val="009A55"/>
                </a:solidFill>
                <a:latin typeface="Arial"/>
                <a:cs typeface="Arial"/>
              </a:rPr>
              <a:t> </a:t>
            </a:r>
            <a:r>
              <a:rPr sz="1802" i="1" spc="-41" dirty="0">
                <a:solidFill>
                  <a:srgbClr val="009A55"/>
                </a:solidFill>
                <a:latin typeface="Arial"/>
                <a:cs typeface="Arial"/>
              </a:rPr>
              <a:t>information </a:t>
            </a:r>
            <a:r>
              <a:rPr sz="1802" i="1" spc="-98" dirty="0">
                <a:solidFill>
                  <a:srgbClr val="009A55"/>
                </a:solidFill>
                <a:latin typeface="Arial"/>
                <a:cs typeface="Arial"/>
              </a:rPr>
              <a:t>storage</a:t>
            </a:r>
            <a:r>
              <a:rPr sz="1802" i="1" spc="-90" dirty="0">
                <a:solidFill>
                  <a:srgbClr val="009A55"/>
                </a:solidFill>
                <a:latin typeface="Arial"/>
                <a:cs typeface="Arial"/>
              </a:rPr>
              <a:t> </a:t>
            </a:r>
            <a:r>
              <a:rPr sz="1802" i="1" spc="-106" dirty="0">
                <a:solidFill>
                  <a:srgbClr val="009A55"/>
                </a:solidFill>
                <a:latin typeface="Arial"/>
                <a:cs typeface="Arial"/>
              </a:rPr>
              <a:t>and</a:t>
            </a:r>
            <a:r>
              <a:rPr sz="1802" i="1" spc="-98" dirty="0">
                <a:solidFill>
                  <a:srgbClr val="009A55"/>
                </a:solidFill>
                <a:latin typeface="Arial"/>
                <a:cs typeface="Arial"/>
              </a:rPr>
              <a:t> </a:t>
            </a:r>
            <a:r>
              <a:rPr sz="1802" i="1" spc="-66" dirty="0">
                <a:solidFill>
                  <a:srgbClr val="009A55"/>
                </a:solidFill>
                <a:latin typeface="Arial"/>
                <a:cs typeface="Arial"/>
              </a:rPr>
              <a:t>organization</a:t>
            </a:r>
            <a:r>
              <a:rPr sz="1802" i="1" spc="-58" dirty="0">
                <a:solidFill>
                  <a:srgbClr val="009A55"/>
                </a:solidFill>
                <a:latin typeface="Arial"/>
                <a:cs typeface="Arial"/>
              </a:rPr>
              <a:t> </a:t>
            </a:r>
            <a:r>
              <a:rPr sz="1802" i="1" spc="-33" dirty="0">
                <a:solidFill>
                  <a:srgbClr val="009A55"/>
                </a:solidFill>
                <a:latin typeface="Arial"/>
                <a:cs typeface="Arial"/>
              </a:rPr>
              <a:t>in </a:t>
            </a:r>
            <a:r>
              <a:rPr sz="1802" i="1" spc="-49" dirty="0">
                <a:solidFill>
                  <a:srgbClr val="009A55"/>
                </a:solidFill>
                <a:latin typeface="Arial"/>
                <a:cs typeface="Arial"/>
              </a:rPr>
              <a:t>the</a:t>
            </a:r>
            <a:r>
              <a:rPr sz="1802" i="1" spc="-41" dirty="0">
                <a:solidFill>
                  <a:srgbClr val="009A55"/>
                </a:solidFill>
                <a:latin typeface="Arial"/>
                <a:cs typeface="Arial"/>
              </a:rPr>
              <a:t> </a:t>
            </a:r>
            <a:r>
              <a:rPr sz="1802" i="1" spc="-66" dirty="0">
                <a:solidFill>
                  <a:srgbClr val="009A55"/>
                </a:solidFill>
                <a:latin typeface="Arial"/>
                <a:cs typeface="Arial"/>
              </a:rPr>
              <a:t>brain</a:t>
            </a:r>
            <a:r>
              <a:rPr sz="1802" spc="-66" dirty="0">
                <a:solidFill>
                  <a:srgbClr val="00007F"/>
                </a:solidFill>
                <a:latin typeface="Tahoma"/>
                <a:cs typeface="Tahoma"/>
              </a:rPr>
              <a:t>, </a:t>
            </a:r>
            <a:r>
              <a:rPr sz="1802" spc="-49" dirty="0">
                <a:solidFill>
                  <a:srgbClr val="00007F"/>
                </a:solidFill>
                <a:latin typeface="Tahoma"/>
                <a:cs typeface="Tahoma"/>
              </a:rPr>
              <a:t>Frank </a:t>
            </a:r>
            <a:r>
              <a:rPr sz="1802" spc="-41" dirty="0">
                <a:solidFill>
                  <a:srgbClr val="00007F"/>
                </a:solidFill>
                <a:latin typeface="Tahoma"/>
                <a:cs typeface="Tahoma"/>
              </a:rPr>
              <a:t> </a:t>
            </a:r>
            <a:r>
              <a:rPr sz="1802" spc="-49" dirty="0">
                <a:solidFill>
                  <a:srgbClr val="00007F"/>
                </a:solidFill>
                <a:latin typeface="Tahoma"/>
                <a:cs typeface="Tahoma"/>
              </a:rPr>
              <a:t>Rosenblatt,</a:t>
            </a:r>
            <a:r>
              <a:rPr sz="1802" spc="24" dirty="0">
                <a:solidFill>
                  <a:srgbClr val="00007F"/>
                </a:solidFill>
                <a:latin typeface="Tahoma"/>
                <a:cs typeface="Tahoma"/>
              </a:rPr>
              <a:t> </a:t>
            </a:r>
            <a:r>
              <a:rPr sz="1802" spc="-41" dirty="0">
                <a:solidFill>
                  <a:srgbClr val="00007F"/>
                </a:solidFill>
                <a:latin typeface="Tahoma"/>
                <a:cs typeface="Tahoma"/>
              </a:rPr>
              <a:t>Psychological</a:t>
            </a:r>
            <a:r>
              <a:rPr sz="1802" spc="24" dirty="0">
                <a:solidFill>
                  <a:srgbClr val="00007F"/>
                </a:solidFill>
                <a:latin typeface="Tahoma"/>
                <a:cs typeface="Tahoma"/>
              </a:rPr>
              <a:t> </a:t>
            </a:r>
            <a:r>
              <a:rPr sz="1802" spc="-74" dirty="0">
                <a:solidFill>
                  <a:srgbClr val="00007F"/>
                </a:solidFill>
                <a:latin typeface="Tahoma"/>
                <a:cs typeface="Tahoma"/>
              </a:rPr>
              <a:t>Review,</a:t>
            </a:r>
            <a:r>
              <a:rPr sz="1802" spc="33" dirty="0">
                <a:solidFill>
                  <a:srgbClr val="00007F"/>
                </a:solidFill>
                <a:latin typeface="Tahoma"/>
                <a:cs typeface="Tahoma"/>
              </a:rPr>
              <a:t> </a:t>
            </a:r>
            <a:r>
              <a:rPr sz="1802" spc="-90" dirty="0">
                <a:solidFill>
                  <a:srgbClr val="00007F"/>
                </a:solidFill>
                <a:latin typeface="Tahoma"/>
                <a:cs typeface="Tahoma"/>
              </a:rPr>
              <a:t>1958</a:t>
            </a:r>
            <a:endParaRPr sz="1802">
              <a:latin typeface="Tahoma"/>
              <a:cs typeface="Tahoma"/>
            </a:endParaRPr>
          </a:p>
          <a:p>
            <a:pPr marL="20809">
              <a:spcBef>
                <a:spcPts val="541"/>
              </a:spcBef>
            </a:pPr>
            <a:r>
              <a:rPr sz="1802" spc="-74" dirty="0">
                <a:solidFill>
                  <a:srgbClr val="00007F"/>
                </a:solidFill>
                <a:latin typeface="Tahoma"/>
                <a:cs typeface="Tahoma"/>
              </a:rPr>
              <a:t>Goal:</a:t>
            </a:r>
            <a:r>
              <a:rPr sz="1802" spc="221" dirty="0">
                <a:solidFill>
                  <a:srgbClr val="00007F"/>
                </a:solidFill>
                <a:latin typeface="Tahoma"/>
                <a:cs typeface="Tahoma"/>
              </a:rPr>
              <a:t> </a:t>
            </a:r>
            <a:r>
              <a:rPr sz="1802" spc="-33" dirty="0">
                <a:solidFill>
                  <a:srgbClr val="00007F"/>
                </a:solidFill>
                <a:latin typeface="Tahoma"/>
                <a:cs typeface="Tahoma"/>
              </a:rPr>
              <a:t>Pattern</a:t>
            </a:r>
            <a:r>
              <a:rPr sz="1802" spc="24" dirty="0">
                <a:solidFill>
                  <a:srgbClr val="00007F"/>
                </a:solidFill>
                <a:latin typeface="Tahoma"/>
                <a:cs typeface="Tahoma"/>
              </a:rPr>
              <a:t> </a:t>
            </a:r>
            <a:r>
              <a:rPr sz="1802" spc="-49" dirty="0">
                <a:solidFill>
                  <a:srgbClr val="00007F"/>
                </a:solidFill>
                <a:latin typeface="Tahoma"/>
                <a:cs typeface="Tahoma"/>
              </a:rPr>
              <a:t>classification</a:t>
            </a:r>
            <a:endParaRPr sz="1802">
              <a:latin typeface="Tahoma"/>
              <a:cs typeface="Tahoma"/>
            </a:endParaRPr>
          </a:p>
        </p:txBody>
      </p:sp>
      <p:pic>
        <p:nvPicPr>
          <p:cNvPr id="5" name="object 5"/>
          <p:cNvPicPr/>
          <p:nvPr/>
        </p:nvPicPr>
        <p:blipFill>
          <a:blip r:embed="rId2" cstate="print"/>
          <a:stretch>
            <a:fillRect/>
          </a:stretch>
        </p:blipFill>
        <p:spPr>
          <a:xfrm>
            <a:off x="2088448" y="1420135"/>
            <a:ext cx="106939" cy="106939"/>
          </a:xfrm>
          <a:prstGeom prst="rect">
            <a:avLst/>
          </a:prstGeom>
        </p:spPr>
      </p:pic>
      <p:pic>
        <p:nvPicPr>
          <p:cNvPr id="6" name="object 6"/>
          <p:cNvPicPr/>
          <p:nvPr/>
        </p:nvPicPr>
        <p:blipFill>
          <a:blip r:embed="rId3" cstate="print"/>
          <a:stretch>
            <a:fillRect/>
          </a:stretch>
        </p:blipFill>
        <p:spPr>
          <a:xfrm>
            <a:off x="2088448" y="2328193"/>
            <a:ext cx="106939" cy="106939"/>
          </a:xfrm>
          <a:prstGeom prst="rect">
            <a:avLst/>
          </a:prstGeom>
        </p:spPr>
      </p:pic>
      <p:sp>
        <p:nvSpPr>
          <p:cNvPr id="8" name="object 8"/>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9" name="object 9"/>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0900" y="281859"/>
            <a:ext cx="7696200" cy="532223"/>
          </a:xfrm>
          <a:prstGeom prst="rect">
            <a:avLst/>
          </a:prstGeom>
        </p:spPr>
        <p:txBody>
          <a:bodyPr vert="horz" wrap="square" lIns="0" tIns="28093" rIns="0" bIns="0" rtlCol="0">
            <a:spAutoFit/>
          </a:bodyPr>
          <a:lstStyle/>
          <a:p>
            <a:pPr marL="20809">
              <a:spcBef>
                <a:spcPts val="221"/>
              </a:spcBef>
            </a:pPr>
            <a:r>
              <a:rPr spc="-49" dirty="0"/>
              <a:t>Perceptron</a:t>
            </a:r>
            <a:r>
              <a:rPr spc="213" dirty="0"/>
              <a:t> </a:t>
            </a:r>
            <a:r>
              <a:rPr spc="8" dirty="0"/>
              <a:t>as</a:t>
            </a:r>
            <a:r>
              <a:rPr spc="213" dirty="0"/>
              <a:t> </a:t>
            </a:r>
            <a:r>
              <a:rPr spc="16" dirty="0"/>
              <a:t>a</a:t>
            </a:r>
            <a:r>
              <a:rPr spc="221" dirty="0"/>
              <a:t> </a:t>
            </a:r>
            <a:r>
              <a:rPr spc="-58" dirty="0"/>
              <a:t>model</a:t>
            </a:r>
            <a:r>
              <a:rPr spc="213" dirty="0"/>
              <a:t> </a:t>
            </a:r>
            <a:r>
              <a:rPr spc="8" dirty="0"/>
              <a:t>of</a:t>
            </a:r>
            <a:r>
              <a:rPr spc="213" dirty="0"/>
              <a:t> </a:t>
            </a:r>
            <a:r>
              <a:rPr spc="-24" dirty="0"/>
              <a:t>the</a:t>
            </a:r>
            <a:r>
              <a:rPr spc="221" dirty="0"/>
              <a:t> </a:t>
            </a:r>
            <a:r>
              <a:rPr spc="8" dirty="0"/>
              <a:t>brain?</a:t>
            </a:r>
          </a:p>
        </p:txBody>
      </p:sp>
      <p:pic>
        <p:nvPicPr>
          <p:cNvPr id="3" name="object 3"/>
          <p:cNvPicPr/>
          <p:nvPr/>
        </p:nvPicPr>
        <p:blipFill>
          <a:blip r:embed="rId2" cstate="print"/>
          <a:stretch>
            <a:fillRect/>
          </a:stretch>
        </p:blipFill>
        <p:spPr>
          <a:xfrm>
            <a:off x="2088448" y="1075989"/>
            <a:ext cx="106939" cy="106939"/>
          </a:xfrm>
          <a:prstGeom prst="rect">
            <a:avLst/>
          </a:prstGeom>
        </p:spPr>
      </p:pic>
      <p:sp>
        <p:nvSpPr>
          <p:cNvPr id="4" name="object 4"/>
          <p:cNvSpPr txBox="1"/>
          <p:nvPr/>
        </p:nvSpPr>
        <p:spPr>
          <a:xfrm>
            <a:off x="2288093" y="867518"/>
            <a:ext cx="5840144" cy="4306468"/>
          </a:xfrm>
          <a:prstGeom prst="rect">
            <a:avLst/>
          </a:prstGeom>
        </p:spPr>
        <p:txBody>
          <a:bodyPr vert="horz" wrap="square" lIns="0" tIns="90519" rIns="0" bIns="0" rtlCol="0">
            <a:spAutoFit/>
          </a:bodyPr>
          <a:lstStyle/>
          <a:p>
            <a:pPr marL="20809">
              <a:spcBef>
                <a:spcPts val="711"/>
              </a:spcBef>
            </a:pPr>
            <a:r>
              <a:rPr sz="1802" spc="-58" dirty="0">
                <a:solidFill>
                  <a:srgbClr val="00007F"/>
                </a:solidFill>
                <a:latin typeface="Tahoma"/>
                <a:cs typeface="Tahoma"/>
              </a:rPr>
              <a:t>Perceptron</a:t>
            </a:r>
            <a:r>
              <a:rPr sz="1802" spc="16" dirty="0">
                <a:solidFill>
                  <a:srgbClr val="00007F"/>
                </a:solidFill>
                <a:latin typeface="Tahoma"/>
                <a:cs typeface="Tahoma"/>
              </a:rPr>
              <a:t> </a:t>
            </a:r>
            <a:r>
              <a:rPr sz="1802" spc="-90" dirty="0">
                <a:solidFill>
                  <a:srgbClr val="00007F"/>
                </a:solidFill>
                <a:latin typeface="Tahoma"/>
                <a:cs typeface="Tahoma"/>
              </a:rPr>
              <a:t>developed</a:t>
            </a:r>
            <a:r>
              <a:rPr sz="1802" spc="16" dirty="0">
                <a:solidFill>
                  <a:srgbClr val="00007F"/>
                </a:solidFill>
                <a:latin typeface="Tahoma"/>
                <a:cs typeface="Tahoma"/>
              </a:rPr>
              <a:t> </a:t>
            </a:r>
            <a:r>
              <a:rPr sz="1802" spc="-41" dirty="0">
                <a:solidFill>
                  <a:srgbClr val="00007F"/>
                </a:solidFill>
                <a:latin typeface="Tahoma"/>
                <a:cs typeface="Tahoma"/>
              </a:rPr>
              <a:t>in</a:t>
            </a:r>
            <a:r>
              <a:rPr sz="1802" spc="24" dirty="0">
                <a:solidFill>
                  <a:srgbClr val="00007F"/>
                </a:solidFill>
                <a:latin typeface="Tahoma"/>
                <a:cs typeface="Tahoma"/>
              </a:rPr>
              <a:t> </a:t>
            </a:r>
            <a:r>
              <a:rPr sz="1802" spc="-66" dirty="0">
                <a:solidFill>
                  <a:srgbClr val="00007F"/>
                </a:solidFill>
                <a:latin typeface="Tahoma"/>
                <a:cs typeface="Tahoma"/>
              </a:rPr>
              <a:t>the</a:t>
            </a:r>
            <a:r>
              <a:rPr sz="1802" spc="8" dirty="0">
                <a:solidFill>
                  <a:srgbClr val="00007F"/>
                </a:solidFill>
                <a:latin typeface="Tahoma"/>
                <a:cs typeface="Tahoma"/>
              </a:rPr>
              <a:t> </a:t>
            </a:r>
            <a:r>
              <a:rPr sz="1802" spc="-98" dirty="0">
                <a:solidFill>
                  <a:srgbClr val="00007F"/>
                </a:solidFill>
                <a:latin typeface="Tahoma"/>
                <a:cs typeface="Tahoma"/>
              </a:rPr>
              <a:t>1950s</a:t>
            </a:r>
            <a:endParaRPr sz="1802">
              <a:latin typeface="Tahoma"/>
              <a:cs typeface="Tahoma"/>
            </a:endParaRPr>
          </a:p>
          <a:p>
            <a:pPr marL="20809" marR="245554">
              <a:lnSpc>
                <a:spcPct val="102600"/>
              </a:lnSpc>
              <a:spcBef>
                <a:spcPts val="491"/>
              </a:spcBef>
            </a:pPr>
            <a:r>
              <a:rPr sz="1802" spc="-16" dirty="0">
                <a:solidFill>
                  <a:srgbClr val="00007F"/>
                </a:solidFill>
                <a:latin typeface="Tahoma"/>
                <a:cs typeface="Tahoma"/>
              </a:rPr>
              <a:t>Key</a:t>
            </a:r>
            <a:r>
              <a:rPr sz="1802" spc="24" dirty="0">
                <a:solidFill>
                  <a:srgbClr val="00007F"/>
                </a:solidFill>
                <a:latin typeface="Tahoma"/>
                <a:cs typeface="Tahoma"/>
              </a:rPr>
              <a:t> </a:t>
            </a:r>
            <a:r>
              <a:rPr sz="1802" spc="-49" dirty="0">
                <a:solidFill>
                  <a:srgbClr val="00007F"/>
                </a:solidFill>
                <a:latin typeface="Tahoma"/>
                <a:cs typeface="Tahoma"/>
              </a:rPr>
              <a:t>publication:</a:t>
            </a:r>
            <a:r>
              <a:rPr sz="1802" spc="230" dirty="0">
                <a:solidFill>
                  <a:srgbClr val="00007F"/>
                </a:solidFill>
                <a:latin typeface="Tahoma"/>
                <a:cs typeface="Tahoma"/>
              </a:rPr>
              <a:t> </a:t>
            </a:r>
            <a:r>
              <a:rPr sz="1802" i="1" spc="-66" dirty="0">
                <a:solidFill>
                  <a:srgbClr val="009A55"/>
                </a:solidFill>
                <a:latin typeface="Arial"/>
                <a:cs typeface="Arial"/>
              </a:rPr>
              <a:t>The</a:t>
            </a:r>
            <a:r>
              <a:rPr sz="1802" i="1" spc="82" dirty="0">
                <a:solidFill>
                  <a:srgbClr val="009A55"/>
                </a:solidFill>
                <a:latin typeface="Arial"/>
                <a:cs typeface="Arial"/>
              </a:rPr>
              <a:t> </a:t>
            </a:r>
            <a:r>
              <a:rPr sz="1802" i="1" spc="-66" dirty="0">
                <a:solidFill>
                  <a:srgbClr val="009A55"/>
                </a:solidFill>
                <a:latin typeface="Arial"/>
                <a:cs typeface="Arial"/>
              </a:rPr>
              <a:t>perceptron:</a:t>
            </a:r>
            <a:r>
              <a:rPr sz="1802" i="1" spc="287" dirty="0">
                <a:solidFill>
                  <a:srgbClr val="009A55"/>
                </a:solidFill>
                <a:latin typeface="Arial"/>
                <a:cs typeface="Arial"/>
              </a:rPr>
              <a:t> </a:t>
            </a:r>
            <a:r>
              <a:rPr sz="1802" i="1" spc="-148" dirty="0">
                <a:solidFill>
                  <a:srgbClr val="009A55"/>
                </a:solidFill>
                <a:latin typeface="Arial"/>
                <a:cs typeface="Arial"/>
              </a:rPr>
              <a:t>a</a:t>
            </a:r>
            <a:r>
              <a:rPr sz="1802" i="1" spc="82" dirty="0">
                <a:solidFill>
                  <a:srgbClr val="009A55"/>
                </a:solidFill>
                <a:latin typeface="Arial"/>
                <a:cs typeface="Arial"/>
              </a:rPr>
              <a:t> </a:t>
            </a:r>
            <a:r>
              <a:rPr sz="1802" i="1" spc="-49" dirty="0">
                <a:solidFill>
                  <a:srgbClr val="009A55"/>
                </a:solidFill>
                <a:latin typeface="Arial"/>
                <a:cs typeface="Arial"/>
              </a:rPr>
              <a:t>probabilistic</a:t>
            </a:r>
            <a:r>
              <a:rPr sz="1802" i="1" spc="90" dirty="0">
                <a:solidFill>
                  <a:srgbClr val="009A55"/>
                </a:solidFill>
                <a:latin typeface="Arial"/>
                <a:cs typeface="Arial"/>
              </a:rPr>
              <a:t> </a:t>
            </a:r>
            <a:r>
              <a:rPr sz="1802" i="1" spc="-82" dirty="0">
                <a:solidFill>
                  <a:srgbClr val="009A55"/>
                </a:solidFill>
                <a:latin typeface="Arial"/>
                <a:cs typeface="Arial"/>
              </a:rPr>
              <a:t>model</a:t>
            </a:r>
            <a:r>
              <a:rPr sz="1802" i="1" spc="82" dirty="0">
                <a:solidFill>
                  <a:srgbClr val="009A55"/>
                </a:solidFill>
                <a:latin typeface="Arial"/>
                <a:cs typeface="Arial"/>
              </a:rPr>
              <a:t> </a:t>
            </a:r>
            <a:r>
              <a:rPr sz="1802" i="1" spc="-41" dirty="0">
                <a:solidFill>
                  <a:srgbClr val="009A55"/>
                </a:solidFill>
                <a:latin typeface="Arial"/>
                <a:cs typeface="Arial"/>
              </a:rPr>
              <a:t>for </a:t>
            </a:r>
            <a:r>
              <a:rPr sz="1802" i="1" spc="-475" dirty="0">
                <a:solidFill>
                  <a:srgbClr val="009A55"/>
                </a:solidFill>
                <a:latin typeface="Arial"/>
                <a:cs typeface="Arial"/>
              </a:rPr>
              <a:t> </a:t>
            </a:r>
            <a:r>
              <a:rPr sz="1802" i="1" spc="-41" dirty="0">
                <a:solidFill>
                  <a:srgbClr val="009A55"/>
                </a:solidFill>
                <a:latin typeface="Arial"/>
                <a:cs typeface="Arial"/>
              </a:rPr>
              <a:t>information </a:t>
            </a:r>
            <a:r>
              <a:rPr sz="1802" i="1" spc="-98" dirty="0">
                <a:solidFill>
                  <a:srgbClr val="009A55"/>
                </a:solidFill>
                <a:latin typeface="Arial"/>
                <a:cs typeface="Arial"/>
              </a:rPr>
              <a:t>storage</a:t>
            </a:r>
            <a:r>
              <a:rPr sz="1802" i="1" spc="-90" dirty="0">
                <a:solidFill>
                  <a:srgbClr val="009A55"/>
                </a:solidFill>
                <a:latin typeface="Arial"/>
                <a:cs typeface="Arial"/>
              </a:rPr>
              <a:t> </a:t>
            </a:r>
            <a:r>
              <a:rPr sz="1802" i="1" spc="-106" dirty="0">
                <a:solidFill>
                  <a:srgbClr val="009A55"/>
                </a:solidFill>
                <a:latin typeface="Arial"/>
                <a:cs typeface="Arial"/>
              </a:rPr>
              <a:t>and</a:t>
            </a:r>
            <a:r>
              <a:rPr sz="1802" i="1" spc="-98" dirty="0">
                <a:solidFill>
                  <a:srgbClr val="009A55"/>
                </a:solidFill>
                <a:latin typeface="Arial"/>
                <a:cs typeface="Arial"/>
              </a:rPr>
              <a:t> </a:t>
            </a:r>
            <a:r>
              <a:rPr sz="1802" i="1" spc="-66" dirty="0">
                <a:solidFill>
                  <a:srgbClr val="009A55"/>
                </a:solidFill>
                <a:latin typeface="Arial"/>
                <a:cs typeface="Arial"/>
              </a:rPr>
              <a:t>organization</a:t>
            </a:r>
            <a:r>
              <a:rPr sz="1802" i="1" spc="-58" dirty="0">
                <a:solidFill>
                  <a:srgbClr val="009A55"/>
                </a:solidFill>
                <a:latin typeface="Arial"/>
                <a:cs typeface="Arial"/>
              </a:rPr>
              <a:t> </a:t>
            </a:r>
            <a:r>
              <a:rPr sz="1802" i="1" spc="-33" dirty="0">
                <a:solidFill>
                  <a:srgbClr val="009A55"/>
                </a:solidFill>
                <a:latin typeface="Arial"/>
                <a:cs typeface="Arial"/>
              </a:rPr>
              <a:t>in </a:t>
            </a:r>
            <a:r>
              <a:rPr sz="1802" i="1" spc="-49" dirty="0">
                <a:solidFill>
                  <a:srgbClr val="009A55"/>
                </a:solidFill>
                <a:latin typeface="Arial"/>
                <a:cs typeface="Arial"/>
              </a:rPr>
              <a:t>the</a:t>
            </a:r>
            <a:r>
              <a:rPr sz="1802" i="1" spc="-41" dirty="0">
                <a:solidFill>
                  <a:srgbClr val="009A55"/>
                </a:solidFill>
                <a:latin typeface="Arial"/>
                <a:cs typeface="Arial"/>
              </a:rPr>
              <a:t> </a:t>
            </a:r>
            <a:r>
              <a:rPr sz="1802" i="1" spc="-66" dirty="0">
                <a:solidFill>
                  <a:srgbClr val="009A55"/>
                </a:solidFill>
                <a:latin typeface="Arial"/>
                <a:cs typeface="Arial"/>
              </a:rPr>
              <a:t>brain</a:t>
            </a:r>
            <a:r>
              <a:rPr sz="1802" spc="-66" dirty="0">
                <a:solidFill>
                  <a:srgbClr val="00007F"/>
                </a:solidFill>
                <a:latin typeface="Tahoma"/>
                <a:cs typeface="Tahoma"/>
              </a:rPr>
              <a:t>, </a:t>
            </a:r>
            <a:r>
              <a:rPr sz="1802" spc="-49" dirty="0">
                <a:solidFill>
                  <a:srgbClr val="00007F"/>
                </a:solidFill>
                <a:latin typeface="Tahoma"/>
                <a:cs typeface="Tahoma"/>
              </a:rPr>
              <a:t>Frank </a:t>
            </a:r>
            <a:r>
              <a:rPr sz="1802" spc="-41" dirty="0">
                <a:solidFill>
                  <a:srgbClr val="00007F"/>
                </a:solidFill>
                <a:latin typeface="Tahoma"/>
                <a:cs typeface="Tahoma"/>
              </a:rPr>
              <a:t> </a:t>
            </a:r>
            <a:r>
              <a:rPr sz="1802" spc="-49" dirty="0">
                <a:solidFill>
                  <a:srgbClr val="00007F"/>
                </a:solidFill>
                <a:latin typeface="Tahoma"/>
                <a:cs typeface="Tahoma"/>
              </a:rPr>
              <a:t>Rosenblatt,</a:t>
            </a:r>
            <a:r>
              <a:rPr sz="1802" spc="24" dirty="0">
                <a:solidFill>
                  <a:srgbClr val="00007F"/>
                </a:solidFill>
                <a:latin typeface="Tahoma"/>
                <a:cs typeface="Tahoma"/>
              </a:rPr>
              <a:t> </a:t>
            </a:r>
            <a:r>
              <a:rPr sz="1802" spc="-41" dirty="0">
                <a:solidFill>
                  <a:srgbClr val="00007F"/>
                </a:solidFill>
                <a:latin typeface="Tahoma"/>
                <a:cs typeface="Tahoma"/>
              </a:rPr>
              <a:t>Psychological</a:t>
            </a:r>
            <a:r>
              <a:rPr sz="1802" spc="24" dirty="0">
                <a:solidFill>
                  <a:srgbClr val="00007F"/>
                </a:solidFill>
                <a:latin typeface="Tahoma"/>
                <a:cs typeface="Tahoma"/>
              </a:rPr>
              <a:t> </a:t>
            </a:r>
            <a:r>
              <a:rPr sz="1802" spc="-74" dirty="0">
                <a:solidFill>
                  <a:srgbClr val="00007F"/>
                </a:solidFill>
                <a:latin typeface="Tahoma"/>
                <a:cs typeface="Tahoma"/>
              </a:rPr>
              <a:t>Review,</a:t>
            </a:r>
            <a:r>
              <a:rPr sz="1802" spc="33" dirty="0">
                <a:solidFill>
                  <a:srgbClr val="00007F"/>
                </a:solidFill>
                <a:latin typeface="Tahoma"/>
                <a:cs typeface="Tahoma"/>
              </a:rPr>
              <a:t> </a:t>
            </a:r>
            <a:r>
              <a:rPr sz="1802" spc="-90" dirty="0">
                <a:solidFill>
                  <a:srgbClr val="00007F"/>
                </a:solidFill>
                <a:latin typeface="Tahoma"/>
                <a:cs typeface="Tahoma"/>
              </a:rPr>
              <a:t>1958</a:t>
            </a:r>
            <a:endParaRPr sz="1802">
              <a:latin typeface="Tahoma"/>
              <a:cs typeface="Tahoma"/>
            </a:endParaRPr>
          </a:p>
          <a:p>
            <a:pPr marL="20809">
              <a:spcBef>
                <a:spcPts val="541"/>
              </a:spcBef>
            </a:pPr>
            <a:r>
              <a:rPr sz="1802" spc="-74" dirty="0">
                <a:solidFill>
                  <a:srgbClr val="00007F"/>
                </a:solidFill>
                <a:latin typeface="Tahoma"/>
                <a:cs typeface="Tahoma"/>
              </a:rPr>
              <a:t>Goal:</a:t>
            </a:r>
            <a:r>
              <a:rPr sz="1802" spc="221" dirty="0">
                <a:solidFill>
                  <a:srgbClr val="00007F"/>
                </a:solidFill>
                <a:latin typeface="Tahoma"/>
                <a:cs typeface="Tahoma"/>
              </a:rPr>
              <a:t> </a:t>
            </a:r>
            <a:r>
              <a:rPr sz="1802" spc="-33" dirty="0">
                <a:solidFill>
                  <a:srgbClr val="00007F"/>
                </a:solidFill>
                <a:latin typeface="Tahoma"/>
                <a:cs typeface="Tahoma"/>
              </a:rPr>
              <a:t>Pattern</a:t>
            </a:r>
            <a:r>
              <a:rPr sz="1802" spc="24" dirty="0">
                <a:solidFill>
                  <a:srgbClr val="00007F"/>
                </a:solidFill>
                <a:latin typeface="Tahoma"/>
                <a:cs typeface="Tahoma"/>
              </a:rPr>
              <a:t> </a:t>
            </a:r>
            <a:r>
              <a:rPr sz="1802" spc="-49" dirty="0">
                <a:solidFill>
                  <a:srgbClr val="00007F"/>
                </a:solidFill>
                <a:latin typeface="Tahoma"/>
                <a:cs typeface="Tahoma"/>
              </a:rPr>
              <a:t>classification</a:t>
            </a:r>
            <a:endParaRPr sz="1802">
              <a:latin typeface="Tahoma"/>
              <a:cs typeface="Tahoma"/>
            </a:endParaRPr>
          </a:p>
          <a:p>
            <a:pPr marL="20809" marR="8324">
              <a:lnSpc>
                <a:spcPct val="102600"/>
              </a:lnSpc>
              <a:spcBef>
                <a:spcPts val="491"/>
              </a:spcBef>
            </a:pPr>
            <a:r>
              <a:rPr sz="1802" spc="-58" dirty="0">
                <a:solidFill>
                  <a:srgbClr val="00007F"/>
                </a:solidFill>
                <a:latin typeface="Tahoma"/>
                <a:cs typeface="Tahoma"/>
              </a:rPr>
              <a:t>From</a:t>
            </a:r>
            <a:r>
              <a:rPr sz="1802" spc="41" dirty="0">
                <a:solidFill>
                  <a:srgbClr val="00007F"/>
                </a:solidFill>
                <a:latin typeface="Tahoma"/>
                <a:cs typeface="Tahoma"/>
              </a:rPr>
              <a:t> </a:t>
            </a:r>
            <a:r>
              <a:rPr sz="1802" spc="-41" dirty="0">
                <a:solidFill>
                  <a:srgbClr val="FF0000"/>
                </a:solidFill>
                <a:latin typeface="Tahoma"/>
                <a:cs typeface="Tahoma"/>
              </a:rPr>
              <a:t>Mechanization</a:t>
            </a:r>
            <a:r>
              <a:rPr sz="1802" spc="33" dirty="0">
                <a:solidFill>
                  <a:srgbClr val="FF0000"/>
                </a:solidFill>
                <a:latin typeface="Tahoma"/>
                <a:cs typeface="Tahoma"/>
              </a:rPr>
              <a:t> </a:t>
            </a:r>
            <a:r>
              <a:rPr sz="1802" spc="-58" dirty="0">
                <a:solidFill>
                  <a:srgbClr val="FF0000"/>
                </a:solidFill>
                <a:latin typeface="Tahoma"/>
                <a:cs typeface="Tahoma"/>
              </a:rPr>
              <a:t>of</a:t>
            </a:r>
            <a:r>
              <a:rPr sz="1802" spc="41" dirty="0">
                <a:solidFill>
                  <a:srgbClr val="FF0000"/>
                </a:solidFill>
                <a:latin typeface="Tahoma"/>
                <a:cs typeface="Tahoma"/>
              </a:rPr>
              <a:t> </a:t>
            </a:r>
            <a:r>
              <a:rPr sz="1802" spc="-41" dirty="0">
                <a:solidFill>
                  <a:srgbClr val="FF0000"/>
                </a:solidFill>
                <a:latin typeface="Tahoma"/>
                <a:cs typeface="Tahoma"/>
              </a:rPr>
              <a:t>Thought</a:t>
            </a:r>
            <a:r>
              <a:rPr sz="1802" spc="41" dirty="0">
                <a:solidFill>
                  <a:srgbClr val="FF0000"/>
                </a:solidFill>
                <a:latin typeface="Tahoma"/>
                <a:cs typeface="Tahoma"/>
              </a:rPr>
              <a:t> </a:t>
            </a:r>
            <a:r>
              <a:rPr sz="1802" spc="-58" dirty="0">
                <a:solidFill>
                  <a:srgbClr val="FF0000"/>
                </a:solidFill>
                <a:latin typeface="Tahoma"/>
                <a:cs typeface="Tahoma"/>
              </a:rPr>
              <a:t>Process</a:t>
            </a:r>
            <a:r>
              <a:rPr sz="1802" spc="49" dirty="0">
                <a:solidFill>
                  <a:srgbClr val="FF0000"/>
                </a:solidFill>
                <a:latin typeface="Tahoma"/>
                <a:cs typeface="Tahoma"/>
              </a:rPr>
              <a:t> </a:t>
            </a:r>
            <a:r>
              <a:rPr sz="1802" spc="-74" dirty="0">
                <a:solidFill>
                  <a:srgbClr val="FF0000"/>
                </a:solidFill>
                <a:latin typeface="Tahoma"/>
                <a:cs typeface="Tahoma"/>
              </a:rPr>
              <a:t>(1959):</a:t>
            </a:r>
            <a:r>
              <a:rPr sz="1802" spc="246" dirty="0">
                <a:solidFill>
                  <a:srgbClr val="FF0000"/>
                </a:solidFill>
                <a:latin typeface="Tahoma"/>
                <a:cs typeface="Tahoma"/>
              </a:rPr>
              <a:t> </a:t>
            </a:r>
            <a:r>
              <a:rPr sz="1802" spc="16" dirty="0">
                <a:solidFill>
                  <a:srgbClr val="00007F"/>
                </a:solidFill>
                <a:latin typeface="Tahoma"/>
                <a:cs typeface="Tahoma"/>
              </a:rPr>
              <a:t>“The</a:t>
            </a:r>
            <a:r>
              <a:rPr sz="1802" spc="33" dirty="0">
                <a:solidFill>
                  <a:srgbClr val="00007F"/>
                </a:solidFill>
                <a:latin typeface="Tahoma"/>
                <a:cs typeface="Tahoma"/>
              </a:rPr>
              <a:t> </a:t>
            </a:r>
            <a:r>
              <a:rPr sz="1802" spc="-49" dirty="0">
                <a:solidFill>
                  <a:srgbClr val="00007F"/>
                </a:solidFill>
                <a:latin typeface="Tahoma"/>
                <a:cs typeface="Tahoma"/>
              </a:rPr>
              <a:t>Navy </a:t>
            </a:r>
            <a:r>
              <a:rPr sz="1802" spc="-541" dirty="0">
                <a:solidFill>
                  <a:srgbClr val="00007F"/>
                </a:solidFill>
                <a:latin typeface="Tahoma"/>
                <a:cs typeface="Tahoma"/>
              </a:rPr>
              <a:t> </a:t>
            </a:r>
            <a:r>
              <a:rPr sz="1802" spc="-98" dirty="0">
                <a:solidFill>
                  <a:srgbClr val="00007F"/>
                </a:solidFill>
                <a:latin typeface="Tahoma"/>
                <a:cs typeface="Tahoma"/>
              </a:rPr>
              <a:t>revealed</a:t>
            </a:r>
            <a:r>
              <a:rPr sz="1802" spc="33" dirty="0">
                <a:solidFill>
                  <a:srgbClr val="00007F"/>
                </a:solidFill>
                <a:latin typeface="Tahoma"/>
                <a:cs typeface="Tahoma"/>
              </a:rPr>
              <a:t> </a:t>
            </a:r>
            <a:r>
              <a:rPr sz="1802" spc="-66" dirty="0">
                <a:solidFill>
                  <a:srgbClr val="00007F"/>
                </a:solidFill>
                <a:latin typeface="Tahoma"/>
                <a:cs typeface="Tahoma"/>
              </a:rPr>
              <a:t>the</a:t>
            </a:r>
            <a:r>
              <a:rPr sz="1802" spc="41" dirty="0">
                <a:solidFill>
                  <a:srgbClr val="00007F"/>
                </a:solidFill>
                <a:latin typeface="Tahoma"/>
                <a:cs typeface="Tahoma"/>
              </a:rPr>
              <a:t> </a:t>
            </a:r>
            <a:r>
              <a:rPr sz="1802" spc="-106" dirty="0">
                <a:solidFill>
                  <a:srgbClr val="00007F"/>
                </a:solidFill>
                <a:latin typeface="Tahoma"/>
                <a:cs typeface="Tahoma"/>
              </a:rPr>
              <a:t>embryo</a:t>
            </a:r>
            <a:r>
              <a:rPr sz="1802" spc="41" dirty="0">
                <a:solidFill>
                  <a:srgbClr val="00007F"/>
                </a:solidFill>
                <a:latin typeface="Tahoma"/>
                <a:cs typeface="Tahoma"/>
              </a:rPr>
              <a:t> </a:t>
            </a:r>
            <a:r>
              <a:rPr sz="1802" spc="-58" dirty="0">
                <a:solidFill>
                  <a:srgbClr val="00007F"/>
                </a:solidFill>
                <a:latin typeface="Tahoma"/>
                <a:cs typeface="Tahoma"/>
              </a:rPr>
              <a:t>of</a:t>
            </a:r>
            <a:r>
              <a:rPr sz="1802" spc="24" dirty="0">
                <a:solidFill>
                  <a:srgbClr val="00007F"/>
                </a:solidFill>
                <a:latin typeface="Tahoma"/>
                <a:cs typeface="Tahoma"/>
              </a:rPr>
              <a:t> </a:t>
            </a:r>
            <a:r>
              <a:rPr sz="1802" spc="-90" dirty="0">
                <a:solidFill>
                  <a:srgbClr val="00007F"/>
                </a:solidFill>
                <a:latin typeface="Tahoma"/>
                <a:cs typeface="Tahoma"/>
              </a:rPr>
              <a:t>an</a:t>
            </a:r>
            <a:r>
              <a:rPr sz="1802" spc="41" dirty="0">
                <a:solidFill>
                  <a:srgbClr val="00007F"/>
                </a:solidFill>
                <a:latin typeface="Tahoma"/>
                <a:cs typeface="Tahoma"/>
              </a:rPr>
              <a:t> </a:t>
            </a:r>
            <a:r>
              <a:rPr sz="1802" spc="-58" dirty="0">
                <a:solidFill>
                  <a:srgbClr val="00007F"/>
                </a:solidFill>
                <a:latin typeface="Tahoma"/>
                <a:cs typeface="Tahoma"/>
              </a:rPr>
              <a:t>electronic</a:t>
            </a:r>
            <a:r>
              <a:rPr sz="1802" spc="41" dirty="0">
                <a:solidFill>
                  <a:srgbClr val="00007F"/>
                </a:solidFill>
                <a:latin typeface="Tahoma"/>
                <a:cs typeface="Tahoma"/>
              </a:rPr>
              <a:t> </a:t>
            </a:r>
            <a:r>
              <a:rPr sz="1802" spc="-74" dirty="0">
                <a:solidFill>
                  <a:srgbClr val="00007F"/>
                </a:solidFill>
                <a:latin typeface="Tahoma"/>
                <a:cs typeface="Tahoma"/>
              </a:rPr>
              <a:t>computer</a:t>
            </a:r>
            <a:r>
              <a:rPr sz="1802" spc="24" dirty="0">
                <a:solidFill>
                  <a:srgbClr val="00007F"/>
                </a:solidFill>
                <a:latin typeface="Tahoma"/>
                <a:cs typeface="Tahoma"/>
              </a:rPr>
              <a:t> </a:t>
            </a:r>
            <a:r>
              <a:rPr sz="1802" spc="-58" dirty="0">
                <a:solidFill>
                  <a:srgbClr val="00007F"/>
                </a:solidFill>
                <a:latin typeface="Tahoma"/>
                <a:cs typeface="Tahoma"/>
              </a:rPr>
              <a:t>today</a:t>
            </a:r>
            <a:r>
              <a:rPr sz="1802" spc="33" dirty="0">
                <a:solidFill>
                  <a:srgbClr val="00007F"/>
                </a:solidFill>
                <a:latin typeface="Tahoma"/>
                <a:cs typeface="Tahoma"/>
              </a:rPr>
              <a:t> </a:t>
            </a:r>
            <a:r>
              <a:rPr sz="1802" spc="-24" dirty="0">
                <a:solidFill>
                  <a:srgbClr val="00007F"/>
                </a:solidFill>
                <a:latin typeface="Tahoma"/>
                <a:cs typeface="Tahoma"/>
              </a:rPr>
              <a:t>that</a:t>
            </a:r>
            <a:r>
              <a:rPr sz="1802" spc="33" dirty="0">
                <a:solidFill>
                  <a:srgbClr val="00007F"/>
                </a:solidFill>
                <a:latin typeface="Tahoma"/>
                <a:cs typeface="Tahoma"/>
              </a:rPr>
              <a:t> </a:t>
            </a:r>
            <a:r>
              <a:rPr sz="1802" spc="24" dirty="0">
                <a:solidFill>
                  <a:srgbClr val="00007F"/>
                </a:solidFill>
                <a:latin typeface="Tahoma"/>
                <a:cs typeface="Tahoma"/>
              </a:rPr>
              <a:t>it </a:t>
            </a:r>
            <a:r>
              <a:rPr sz="1802" spc="33" dirty="0">
                <a:solidFill>
                  <a:srgbClr val="00007F"/>
                </a:solidFill>
                <a:latin typeface="Tahoma"/>
                <a:cs typeface="Tahoma"/>
              </a:rPr>
              <a:t> </a:t>
            </a:r>
            <a:r>
              <a:rPr sz="1802" spc="-82" dirty="0">
                <a:solidFill>
                  <a:srgbClr val="00007F"/>
                </a:solidFill>
                <a:latin typeface="Tahoma"/>
                <a:cs typeface="Tahoma"/>
              </a:rPr>
              <a:t>expects</a:t>
            </a:r>
            <a:r>
              <a:rPr sz="1802" spc="41" dirty="0">
                <a:solidFill>
                  <a:srgbClr val="00007F"/>
                </a:solidFill>
                <a:latin typeface="Tahoma"/>
                <a:cs typeface="Tahoma"/>
              </a:rPr>
              <a:t> </a:t>
            </a:r>
            <a:r>
              <a:rPr sz="1802" spc="-24" dirty="0">
                <a:solidFill>
                  <a:srgbClr val="00007F"/>
                </a:solidFill>
                <a:latin typeface="Tahoma"/>
                <a:cs typeface="Tahoma"/>
              </a:rPr>
              <a:t>will</a:t>
            </a:r>
            <a:r>
              <a:rPr sz="1802" spc="41" dirty="0">
                <a:solidFill>
                  <a:srgbClr val="00007F"/>
                </a:solidFill>
                <a:latin typeface="Tahoma"/>
                <a:cs typeface="Tahoma"/>
              </a:rPr>
              <a:t> </a:t>
            </a:r>
            <a:r>
              <a:rPr sz="1802" spc="-90" dirty="0">
                <a:solidFill>
                  <a:srgbClr val="00007F"/>
                </a:solidFill>
                <a:latin typeface="Tahoma"/>
                <a:cs typeface="Tahoma"/>
              </a:rPr>
              <a:t>be</a:t>
            </a:r>
            <a:r>
              <a:rPr sz="1802" spc="41" dirty="0">
                <a:solidFill>
                  <a:srgbClr val="00007F"/>
                </a:solidFill>
                <a:latin typeface="Tahoma"/>
                <a:cs typeface="Tahoma"/>
              </a:rPr>
              <a:t> </a:t>
            </a:r>
            <a:r>
              <a:rPr sz="1802" spc="-82" dirty="0">
                <a:solidFill>
                  <a:srgbClr val="00007F"/>
                </a:solidFill>
                <a:latin typeface="Tahoma"/>
                <a:cs typeface="Tahoma"/>
              </a:rPr>
              <a:t>able</a:t>
            </a:r>
            <a:r>
              <a:rPr sz="1802" spc="41" dirty="0">
                <a:solidFill>
                  <a:srgbClr val="00007F"/>
                </a:solidFill>
                <a:latin typeface="Tahoma"/>
                <a:cs typeface="Tahoma"/>
              </a:rPr>
              <a:t> </a:t>
            </a:r>
            <a:r>
              <a:rPr sz="1802" spc="-24" dirty="0">
                <a:solidFill>
                  <a:srgbClr val="00007F"/>
                </a:solidFill>
                <a:latin typeface="Tahoma"/>
                <a:cs typeface="Tahoma"/>
              </a:rPr>
              <a:t>to</a:t>
            </a:r>
            <a:r>
              <a:rPr sz="1802" spc="33" dirty="0">
                <a:solidFill>
                  <a:srgbClr val="00007F"/>
                </a:solidFill>
                <a:latin typeface="Tahoma"/>
                <a:cs typeface="Tahoma"/>
              </a:rPr>
              <a:t> </a:t>
            </a:r>
            <a:r>
              <a:rPr sz="1802" spc="-66" dirty="0">
                <a:solidFill>
                  <a:srgbClr val="00007F"/>
                </a:solidFill>
                <a:latin typeface="Tahoma"/>
                <a:cs typeface="Tahoma"/>
              </a:rPr>
              <a:t>walk,</a:t>
            </a:r>
            <a:r>
              <a:rPr sz="1802" spc="41" dirty="0">
                <a:solidFill>
                  <a:srgbClr val="00007F"/>
                </a:solidFill>
                <a:latin typeface="Tahoma"/>
                <a:cs typeface="Tahoma"/>
              </a:rPr>
              <a:t> </a:t>
            </a:r>
            <a:r>
              <a:rPr sz="1802" spc="-24" dirty="0">
                <a:solidFill>
                  <a:srgbClr val="00007F"/>
                </a:solidFill>
                <a:latin typeface="Tahoma"/>
                <a:cs typeface="Tahoma"/>
              </a:rPr>
              <a:t>talk,</a:t>
            </a:r>
            <a:r>
              <a:rPr sz="1802" spc="33" dirty="0">
                <a:solidFill>
                  <a:srgbClr val="00007F"/>
                </a:solidFill>
                <a:latin typeface="Tahoma"/>
                <a:cs typeface="Tahoma"/>
              </a:rPr>
              <a:t> </a:t>
            </a:r>
            <a:r>
              <a:rPr sz="1802" spc="-123" dirty="0">
                <a:solidFill>
                  <a:srgbClr val="00007F"/>
                </a:solidFill>
                <a:latin typeface="Tahoma"/>
                <a:cs typeface="Tahoma"/>
              </a:rPr>
              <a:t>see,</a:t>
            </a:r>
            <a:r>
              <a:rPr sz="1802" spc="41" dirty="0">
                <a:solidFill>
                  <a:srgbClr val="00007F"/>
                </a:solidFill>
                <a:latin typeface="Tahoma"/>
                <a:cs typeface="Tahoma"/>
              </a:rPr>
              <a:t> </a:t>
            </a:r>
            <a:r>
              <a:rPr sz="1802" spc="-58" dirty="0">
                <a:solidFill>
                  <a:srgbClr val="00007F"/>
                </a:solidFill>
                <a:latin typeface="Tahoma"/>
                <a:cs typeface="Tahoma"/>
              </a:rPr>
              <a:t>write,</a:t>
            </a:r>
            <a:r>
              <a:rPr sz="1802" spc="33" dirty="0">
                <a:solidFill>
                  <a:srgbClr val="00007F"/>
                </a:solidFill>
                <a:latin typeface="Tahoma"/>
                <a:cs typeface="Tahoma"/>
              </a:rPr>
              <a:t> </a:t>
            </a:r>
            <a:r>
              <a:rPr sz="1802" spc="-90" dirty="0">
                <a:solidFill>
                  <a:srgbClr val="00007F"/>
                </a:solidFill>
                <a:latin typeface="Tahoma"/>
                <a:cs typeface="Tahoma"/>
              </a:rPr>
              <a:t>reproduce</a:t>
            </a:r>
            <a:r>
              <a:rPr sz="1802" spc="49" dirty="0">
                <a:solidFill>
                  <a:srgbClr val="00007F"/>
                </a:solidFill>
                <a:latin typeface="Tahoma"/>
                <a:cs typeface="Tahoma"/>
              </a:rPr>
              <a:t> </a:t>
            </a:r>
            <a:r>
              <a:rPr sz="1802" spc="-41" dirty="0">
                <a:solidFill>
                  <a:srgbClr val="00007F"/>
                </a:solidFill>
                <a:latin typeface="Tahoma"/>
                <a:cs typeface="Tahoma"/>
              </a:rPr>
              <a:t>itself </a:t>
            </a:r>
            <a:r>
              <a:rPr sz="1802" spc="-33" dirty="0">
                <a:solidFill>
                  <a:srgbClr val="00007F"/>
                </a:solidFill>
                <a:latin typeface="Tahoma"/>
                <a:cs typeface="Tahoma"/>
              </a:rPr>
              <a:t> </a:t>
            </a:r>
            <a:r>
              <a:rPr sz="1802" spc="-82" dirty="0">
                <a:solidFill>
                  <a:srgbClr val="00007F"/>
                </a:solidFill>
                <a:latin typeface="Tahoma"/>
                <a:cs typeface="Tahoma"/>
              </a:rPr>
              <a:t>and</a:t>
            </a:r>
            <a:r>
              <a:rPr sz="1802" spc="33" dirty="0">
                <a:solidFill>
                  <a:srgbClr val="00007F"/>
                </a:solidFill>
                <a:latin typeface="Tahoma"/>
                <a:cs typeface="Tahoma"/>
              </a:rPr>
              <a:t> </a:t>
            </a:r>
            <a:r>
              <a:rPr sz="1802" spc="-90" dirty="0">
                <a:solidFill>
                  <a:srgbClr val="00007F"/>
                </a:solidFill>
                <a:latin typeface="Tahoma"/>
                <a:cs typeface="Tahoma"/>
              </a:rPr>
              <a:t>be</a:t>
            </a:r>
            <a:r>
              <a:rPr sz="1802" spc="33" dirty="0">
                <a:solidFill>
                  <a:srgbClr val="00007F"/>
                </a:solidFill>
                <a:latin typeface="Tahoma"/>
                <a:cs typeface="Tahoma"/>
              </a:rPr>
              <a:t> </a:t>
            </a:r>
            <a:r>
              <a:rPr sz="1802" spc="-74" dirty="0">
                <a:solidFill>
                  <a:srgbClr val="00007F"/>
                </a:solidFill>
                <a:latin typeface="Tahoma"/>
                <a:cs typeface="Tahoma"/>
              </a:rPr>
              <a:t>conscious</a:t>
            </a:r>
            <a:r>
              <a:rPr sz="1802" spc="33" dirty="0">
                <a:solidFill>
                  <a:srgbClr val="00007F"/>
                </a:solidFill>
                <a:latin typeface="Tahoma"/>
                <a:cs typeface="Tahoma"/>
              </a:rPr>
              <a:t> </a:t>
            </a:r>
            <a:r>
              <a:rPr sz="1802" spc="-58" dirty="0">
                <a:solidFill>
                  <a:srgbClr val="00007F"/>
                </a:solidFill>
                <a:latin typeface="Tahoma"/>
                <a:cs typeface="Tahoma"/>
              </a:rPr>
              <a:t>of</a:t>
            </a:r>
            <a:r>
              <a:rPr sz="1802" spc="24" dirty="0">
                <a:solidFill>
                  <a:srgbClr val="00007F"/>
                </a:solidFill>
                <a:latin typeface="Tahoma"/>
                <a:cs typeface="Tahoma"/>
              </a:rPr>
              <a:t> </a:t>
            </a:r>
            <a:r>
              <a:rPr sz="1802" spc="-24" dirty="0">
                <a:solidFill>
                  <a:srgbClr val="00007F"/>
                </a:solidFill>
                <a:latin typeface="Tahoma"/>
                <a:cs typeface="Tahoma"/>
              </a:rPr>
              <a:t>its</a:t>
            </a:r>
            <a:r>
              <a:rPr sz="1802" spc="33" dirty="0">
                <a:solidFill>
                  <a:srgbClr val="00007F"/>
                </a:solidFill>
                <a:latin typeface="Tahoma"/>
                <a:cs typeface="Tahoma"/>
              </a:rPr>
              <a:t> </a:t>
            </a:r>
            <a:r>
              <a:rPr sz="1802" spc="-82" dirty="0">
                <a:solidFill>
                  <a:srgbClr val="00007F"/>
                </a:solidFill>
                <a:latin typeface="Tahoma"/>
                <a:cs typeface="Tahoma"/>
              </a:rPr>
              <a:t>existence.</a:t>
            </a:r>
            <a:r>
              <a:rPr sz="1802" spc="230" dirty="0">
                <a:solidFill>
                  <a:srgbClr val="00007F"/>
                </a:solidFill>
                <a:latin typeface="Tahoma"/>
                <a:cs typeface="Tahoma"/>
              </a:rPr>
              <a:t> </a:t>
            </a:r>
            <a:r>
              <a:rPr sz="1802" spc="-41" dirty="0">
                <a:solidFill>
                  <a:srgbClr val="00007F"/>
                </a:solidFill>
                <a:latin typeface="Tahoma"/>
                <a:cs typeface="Tahoma"/>
              </a:rPr>
              <a:t>Later</a:t>
            </a:r>
            <a:r>
              <a:rPr sz="1802" spc="41" dirty="0">
                <a:solidFill>
                  <a:srgbClr val="00007F"/>
                </a:solidFill>
                <a:latin typeface="Tahoma"/>
                <a:cs typeface="Tahoma"/>
              </a:rPr>
              <a:t> </a:t>
            </a:r>
            <a:r>
              <a:rPr sz="1802" spc="-74" dirty="0">
                <a:solidFill>
                  <a:srgbClr val="00007F"/>
                </a:solidFill>
                <a:latin typeface="Tahoma"/>
                <a:cs typeface="Tahoma"/>
              </a:rPr>
              <a:t>perceptrons</a:t>
            </a:r>
            <a:r>
              <a:rPr sz="1802" spc="33" dirty="0">
                <a:solidFill>
                  <a:srgbClr val="00007F"/>
                </a:solidFill>
                <a:latin typeface="Tahoma"/>
                <a:cs typeface="Tahoma"/>
              </a:rPr>
              <a:t> </a:t>
            </a:r>
            <a:r>
              <a:rPr sz="1802" spc="-24" dirty="0">
                <a:solidFill>
                  <a:srgbClr val="00007F"/>
                </a:solidFill>
                <a:latin typeface="Tahoma"/>
                <a:cs typeface="Tahoma"/>
              </a:rPr>
              <a:t>will</a:t>
            </a:r>
            <a:r>
              <a:rPr sz="1802" spc="33" dirty="0">
                <a:solidFill>
                  <a:srgbClr val="00007F"/>
                </a:solidFill>
                <a:latin typeface="Tahoma"/>
                <a:cs typeface="Tahoma"/>
              </a:rPr>
              <a:t> </a:t>
            </a:r>
            <a:r>
              <a:rPr sz="1802" spc="-90" dirty="0">
                <a:solidFill>
                  <a:srgbClr val="00007F"/>
                </a:solidFill>
                <a:latin typeface="Tahoma"/>
                <a:cs typeface="Tahoma"/>
              </a:rPr>
              <a:t>be </a:t>
            </a:r>
            <a:r>
              <a:rPr sz="1802" spc="-82" dirty="0">
                <a:solidFill>
                  <a:srgbClr val="00007F"/>
                </a:solidFill>
                <a:latin typeface="Tahoma"/>
                <a:cs typeface="Tahoma"/>
              </a:rPr>
              <a:t> able</a:t>
            </a:r>
            <a:r>
              <a:rPr sz="1802" spc="33" dirty="0">
                <a:solidFill>
                  <a:srgbClr val="00007F"/>
                </a:solidFill>
                <a:latin typeface="Tahoma"/>
                <a:cs typeface="Tahoma"/>
              </a:rPr>
              <a:t> </a:t>
            </a:r>
            <a:r>
              <a:rPr sz="1802" spc="-24" dirty="0">
                <a:solidFill>
                  <a:srgbClr val="00007F"/>
                </a:solidFill>
                <a:latin typeface="Tahoma"/>
                <a:cs typeface="Tahoma"/>
              </a:rPr>
              <a:t>to</a:t>
            </a:r>
            <a:r>
              <a:rPr sz="1802" spc="33" dirty="0">
                <a:solidFill>
                  <a:srgbClr val="00007F"/>
                </a:solidFill>
                <a:latin typeface="Tahoma"/>
                <a:cs typeface="Tahoma"/>
              </a:rPr>
              <a:t> </a:t>
            </a:r>
            <a:r>
              <a:rPr sz="1802" spc="-82" dirty="0">
                <a:solidFill>
                  <a:srgbClr val="00007F"/>
                </a:solidFill>
                <a:latin typeface="Tahoma"/>
                <a:cs typeface="Tahoma"/>
              </a:rPr>
              <a:t>recognize</a:t>
            </a:r>
            <a:r>
              <a:rPr sz="1802" spc="41" dirty="0">
                <a:solidFill>
                  <a:srgbClr val="00007F"/>
                </a:solidFill>
                <a:latin typeface="Tahoma"/>
                <a:cs typeface="Tahoma"/>
              </a:rPr>
              <a:t> </a:t>
            </a:r>
            <a:r>
              <a:rPr sz="1802" spc="-82" dirty="0">
                <a:solidFill>
                  <a:srgbClr val="00007F"/>
                </a:solidFill>
                <a:latin typeface="Tahoma"/>
                <a:cs typeface="Tahoma"/>
              </a:rPr>
              <a:t>people</a:t>
            </a:r>
            <a:r>
              <a:rPr sz="1802" spc="33" dirty="0">
                <a:solidFill>
                  <a:srgbClr val="00007F"/>
                </a:solidFill>
                <a:latin typeface="Tahoma"/>
                <a:cs typeface="Tahoma"/>
              </a:rPr>
              <a:t> </a:t>
            </a:r>
            <a:r>
              <a:rPr sz="1802" spc="-82" dirty="0">
                <a:solidFill>
                  <a:srgbClr val="00007F"/>
                </a:solidFill>
                <a:latin typeface="Tahoma"/>
                <a:cs typeface="Tahoma"/>
              </a:rPr>
              <a:t>and</a:t>
            </a:r>
            <a:r>
              <a:rPr sz="1802" spc="41" dirty="0">
                <a:solidFill>
                  <a:srgbClr val="00007F"/>
                </a:solidFill>
                <a:latin typeface="Tahoma"/>
                <a:cs typeface="Tahoma"/>
              </a:rPr>
              <a:t> </a:t>
            </a:r>
            <a:r>
              <a:rPr sz="1802" spc="-33" dirty="0">
                <a:solidFill>
                  <a:srgbClr val="00007F"/>
                </a:solidFill>
                <a:latin typeface="Tahoma"/>
                <a:cs typeface="Tahoma"/>
              </a:rPr>
              <a:t>call</a:t>
            </a:r>
            <a:r>
              <a:rPr sz="1802" spc="33" dirty="0">
                <a:solidFill>
                  <a:srgbClr val="00007F"/>
                </a:solidFill>
                <a:latin typeface="Tahoma"/>
                <a:cs typeface="Tahoma"/>
              </a:rPr>
              <a:t> </a:t>
            </a:r>
            <a:r>
              <a:rPr sz="1802" spc="-49" dirty="0">
                <a:solidFill>
                  <a:srgbClr val="00007F"/>
                </a:solidFill>
                <a:latin typeface="Tahoma"/>
                <a:cs typeface="Tahoma"/>
              </a:rPr>
              <a:t>out</a:t>
            </a:r>
            <a:r>
              <a:rPr sz="1802" spc="24" dirty="0">
                <a:solidFill>
                  <a:srgbClr val="00007F"/>
                </a:solidFill>
                <a:latin typeface="Tahoma"/>
                <a:cs typeface="Tahoma"/>
              </a:rPr>
              <a:t> </a:t>
            </a:r>
            <a:r>
              <a:rPr sz="1802" spc="-49" dirty="0">
                <a:solidFill>
                  <a:srgbClr val="00007F"/>
                </a:solidFill>
                <a:latin typeface="Tahoma"/>
                <a:cs typeface="Tahoma"/>
              </a:rPr>
              <a:t>their</a:t>
            </a:r>
            <a:r>
              <a:rPr sz="1802" spc="33" dirty="0">
                <a:solidFill>
                  <a:srgbClr val="00007F"/>
                </a:solidFill>
                <a:latin typeface="Tahoma"/>
                <a:cs typeface="Tahoma"/>
              </a:rPr>
              <a:t> </a:t>
            </a:r>
            <a:r>
              <a:rPr sz="1802" spc="-115" dirty="0">
                <a:solidFill>
                  <a:srgbClr val="00007F"/>
                </a:solidFill>
                <a:latin typeface="Tahoma"/>
                <a:cs typeface="Tahoma"/>
              </a:rPr>
              <a:t>names</a:t>
            </a:r>
            <a:r>
              <a:rPr sz="1802" spc="33" dirty="0">
                <a:solidFill>
                  <a:srgbClr val="00007F"/>
                </a:solidFill>
                <a:latin typeface="Tahoma"/>
                <a:cs typeface="Tahoma"/>
              </a:rPr>
              <a:t> </a:t>
            </a:r>
            <a:r>
              <a:rPr sz="1802" spc="-82" dirty="0">
                <a:solidFill>
                  <a:srgbClr val="00007F"/>
                </a:solidFill>
                <a:latin typeface="Tahoma"/>
                <a:cs typeface="Tahoma"/>
              </a:rPr>
              <a:t>and </a:t>
            </a:r>
            <a:r>
              <a:rPr sz="1802" spc="-74" dirty="0">
                <a:solidFill>
                  <a:srgbClr val="00007F"/>
                </a:solidFill>
                <a:latin typeface="Tahoma"/>
                <a:cs typeface="Tahoma"/>
              </a:rPr>
              <a:t> </a:t>
            </a:r>
            <a:r>
              <a:rPr sz="1802" spc="-41" dirty="0">
                <a:solidFill>
                  <a:srgbClr val="00007F"/>
                </a:solidFill>
                <a:latin typeface="Tahoma"/>
                <a:cs typeface="Tahoma"/>
              </a:rPr>
              <a:t>instantly</a:t>
            </a:r>
            <a:r>
              <a:rPr sz="1802" spc="33" dirty="0">
                <a:solidFill>
                  <a:srgbClr val="00007F"/>
                </a:solidFill>
                <a:latin typeface="Tahoma"/>
                <a:cs typeface="Tahoma"/>
              </a:rPr>
              <a:t> </a:t>
            </a:r>
            <a:r>
              <a:rPr sz="1802" spc="-58" dirty="0">
                <a:solidFill>
                  <a:srgbClr val="00007F"/>
                </a:solidFill>
                <a:latin typeface="Tahoma"/>
                <a:cs typeface="Tahoma"/>
              </a:rPr>
              <a:t>translate</a:t>
            </a:r>
            <a:r>
              <a:rPr sz="1802" spc="33" dirty="0">
                <a:solidFill>
                  <a:srgbClr val="00007F"/>
                </a:solidFill>
                <a:latin typeface="Tahoma"/>
                <a:cs typeface="Tahoma"/>
              </a:rPr>
              <a:t> </a:t>
            </a:r>
            <a:r>
              <a:rPr sz="1802" spc="-98" dirty="0">
                <a:solidFill>
                  <a:srgbClr val="00007F"/>
                </a:solidFill>
                <a:latin typeface="Tahoma"/>
                <a:cs typeface="Tahoma"/>
              </a:rPr>
              <a:t>speech</a:t>
            </a:r>
            <a:r>
              <a:rPr sz="1802" spc="33" dirty="0">
                <a:solidFill>
                  <a:srgbClr val="00007F"/>
                </a:solidFill>
                <a:latin typeface="Tahoma"/>
                <a:cs typeface="Tahoma"/>
              </a:rPr>
              <a:t> </a:t>
            </a:r>
            <a:r>
              <a:rPr sz="1802" spc="-41" dirty="0">
                <a:solidFill>
                  <a:srgbClr val="00007F"/>
                </a:solidFill>
                <a:latin typeface="Tahoma"/>
                <a:cs typeface="Tahoma"/>
              </a:rPr>
              <a:t>in</a:t>
            </a:r>
            <a:r>
              <a:rPr sz="1802" spc="33" dirty="0">
                <a:solidFill>
                  <a:srgbClr val="00007F"/>
                </a:solidFill>
                <a:latin typeface="Tahoma"/>
                <a:cs typeface="Tahoma"/>
              </a:rPr>
              <a:t> </a:t>
            </a:r>
            <a:r>
              <a:rPr sz="1802" spc="-115" dirty="0">
                <a:solidFill>
                  <a:srgbClr val="00007F"/>
                </a:solidFill>
                <a:latin typeface="Tahoma"/>
                <a:cs typeface="Tahoma"/>
              </a:rPr>
              <a:t>one</a:t>
            </a:r>
            <a:r>
              <a:rPr sz="1802" spc="24" dirty="0">
                <a:solidFill>
                  <a:srgbClr val="00007F"/>
                </a:solidFill>
                <a:latin typeface="Tahoma"/>
                <a:cs typeface="Tahoma"/>
              </a:rPr>
              <a:t> </a:t>
            </a:r>
            <a:r>
              <a:rPr sz="1802" spc="-90" dirty="0">
                <a:solidFill>
                  <a:srgbClr val="00007F"/>
                </a:solidFill>
                <a:latin typeface="Tahoma"/>
                <a:cs typeface="Tahoma"/>
              </a:rPr>
              <a:t>language</a:t>
            </a:r>
            <a:r>
              <a:rPr sz="1802" spc="33" dirty="0">
                <a:solidFill>
                  <a:srgbClr val="00007F"/>
                </a:solidFill>
                <a:latin typeface="Tahoma"/>
                <a:cs typeface="Tahoma"/>
              </a:rPr>
              <a:t> </a:t>
            </a:r>
            <a:r>
              <a:rPr sz="1802" spc="-24" dirty="0">
                <a:solidFill>
                  <a:srgbClr val="00007F"/>
                </a:solidFill>
                <a:latin typeface="Tahoma"/>
                <a:cs typeface="Tahoma"/>
              </a:rPr>
              <a:t>to</a:t>
            </a:r>
            <a:r>
              <a:rPr sz="1802" spc="24" dirty="0">
                <a:solidFill>
                  <a:srgbClr val="00007F"/>
                </a:solidFill>
                <a:latin typeface="Tahoma"/>
                <a:cs typeface="Tahoma"/>
              </a:rPr>
              <a:t> </a:t>
            </a:r>
            <a:r>
              <a:rPr sz="1802" spc="-98" dirty="0">
                <a:solidFill>
                  <a:srgbClr val="00007F"/>
                </a:solidFill>
                <a:latin typeface="Tahoma"/>
                <a:cs typeface="Tahoma"/>
              </a:rPr>
              <a:t>speech</a:t>
            </a:r>
            <a:r>
              <a:rPr sz="1802" spc="33" dirty="0">
                <a:solidFill>
                  <a:srgbClr val="00007F"/>
                </a:solidFill>
                <a:latin typeface="Tahoma"/>
                <a:cs typeface="Tahoma"/>
              </a:rPr>
              <a:t> </a:t>
            </a:r>
            <a:r>
              <a:rPr sz="1802" spc="-82" dirty="0">
                <a:solidFill>
                  <a:srgbClr val="00007F"/>
                </a:solidFill>
                <a:latin typeface="Tahoma"/>
                <a:cs typeface="Tahoma"/>
              </a:rPr>
              <a:t>and </a:t>
            </a:r>
            <a:r>
              <a:rPr sz="1802" spc="-74" dirty="0">
                <a:solidFill>
                  <a:srgbClr val="00007F"/>
                </a:solidFill>
                <a:latin typeface="Tahoma"/>
                <a:cs typeface="Tahoma"/>
              </a:rPr>
              <a:t> </a:t>
            </a:r>
            <a:r>
              <a:rPr sz="1802" spc="-41" dirty="0">
                <a:solidFill>
                  <a:srgbClr val="00007F"/>
                </a:solidFill>
                <a:latin typeface="Tahoma"/>
                <a:cs typeface="Tahoma"/>
              </a:rPr>
              <a:t>writing</a:t>
            </a:r>
            <a:r>
              <a:rPr sz="1802" spc="24" dirty="0">
                <a:solidFill>
                  <a:srgbClr val="00007F"/>
                </a:solidFill>
                <a:latin typeface="Tahoma"/>
                <a:cs typeface="Tahoma"/>
              </a:rPr>
              <a:t> </a:t>
            </a:r>
            <a:r>
              <a:rPr sz="1802" spc="-41" dirty="0">
                <a:solidFill>
                  <a:srgbClr val="00007F"/>
                </a:solidFill>
                <a:latin typeface="Tahoma"/>
                <a:cs typeface="Tahoma"/>
              </a:rPr>
              <a:t>in</a:t>
            </a:r>
            <a:r>
              <a:rPr sz="1802" spc="33" dirty="0">
                <a:solidFill>
                  <a:srgbClr val="00007F"/>
                </a:solidFill>
                <a:latin typeface="Tahoma"/>
                <a:cs typeface="Tahoma"/>
              </a:rPr>
              <a:t> </a:t>
            </a:r>
            <a:r>
              <a:rPr sz="1802" spc="-74" dirty="0">
                <a:solidFill>
                  <a:srgbClr val="00007F"/>
                </a:solidFill>
                <a:latin typeface="Tahoma"/>
                <a:cs typeface="Tahoma"/>
              </a:rPr>
              <a:t>another</a:t>
            </a:r>
            <a:r>
              <a:rPr sz="1802" spc="33" dirty="0">
                <a:solidFill>
                  <a:srgbClr val="00007F"/>
                </a:solidFill>
                <a:latin typeface="Tahoma"/>
                <a:cs typeface="Tahoma"/>
              </a:rPr>
              <a:t> </a:t>
            </a:r>
            <a:r>
              <a:rPr sz="1802" spc="-90" dirty="0">
                <a:solidFill>
                  <a:srgbClr val="00007F"/>
                </a:solidFill>
                <a:latin typeface="Tahoma"/>
                <a:cs typeface="Tahoma"/>
              </a:rPr>
              <a:t>language,</a:t>
            </a:r>
            <a:r>
              <a:rPr sz="1802" spc="33" dirty="0">
                <a:solidFill>
                  <a:srgbClr val="00007F"/>
                </a:solidFill>
                <a:latin typeface="Tahoma"/>
                <a:cs typeface="Tahoma"/>
              </a:rPr>
              <a:t> </a:t>
            </a:r>
            <a:r>
              <a:rPr sz="1802" spc="24" dirty="0">
                <a:solidFill>
                  <a:srgbClr val="00007F"/>
                </a:solidFill>
                <a:latin typeface="Tahoma"/>
                <a:cs typeface="Tahoma"/>
              </a:rPr>
              <a:t>it</a:t>
            </a:r>
            <a:r>
              <a:rPr sz="1802" spc="33" dirty="0">
                <a:solidFill>
                  <a:srgbClr val="00007F"/>
                </a:solidFill>
                <a:latin typeface="Tahoma"/>
                <a:cs typeface="Tahoma"/>
              </a:rPr>
              <a:t> </a:t>
            </a:r>
            <a:r>
              <a:rPr sz="1802" spc="-131" dirty="0">
                <a:solidFill>
                  <a:srgbClr val="00007F"/>
                </a:solidFill>
                <a:latin typeface="Tahoma"/>
                <a:cs typeface="Tahoma"/>
              </a:rPr>
              <a:t>was</a:t>
            </a:r>
            <a:r>
              <a:rPr sz="1802" spc="41" dirty="0">
                <a:solidFill>
                  <a:srgbClr val="00007F"/>
                </a:solidFill>
                <a:latin typeface="Tahoma"/>
                <a:cs typeface="Tahoma"/>
              </a:rPr>
              <a:t> </a:t>
            </a:r>
            <a:r>
              <a:rPr sz="1802" spc="-49" dirty="0">
                <a:solidFill>
                  <a:srgbClr val="00007F"/>
                </a:solidFill>
                <a:latin typeface="Tahoma"/>
                <a:cs typeface="Tahoma"/>
              </a:rPr>
              <a:t>predicted.”</a:t>
            </a:r>
            <a:endParaRPr sz="1802">
              <a:latin typeface="Tahoma"/>
              <a:cs typeface="Tahoma"/>
            </a:endParaRPr>
          </a:p>
          <a:p>
            <a:pPr marL="20809" marR="302781">
              <a:lnSpc>
                <a:spcPct val="102600"/>
              </a:lnSpc>
              <a:spcBef>
                <a:spcPts val="491"/>
              </a:spcBef>
            </a:pPr>
            <a:r>
              <a:rPr sz="1802" spc="-49" dirty="0">
                <a:solidFill>
                  <a:srgbClr val="00007F"/>
                </a:solidFill>
                <a:latin typeface="Tahoma"/>
                <a:cs typeface="Tahoma"/>
              </a:rPr>
              <a:t>Another</a:t>
            </a:r>
            <a:r>
              <a:rPr sz="1802" spc="41" dirty="0">
                <a:solidFill>
                  <a:srgbClr val="00007F"/>
                </a:solidFill>
                <a:latin typeface="Tahoma"/>
                <a:cs typeface="Tahoma"/>
              </a:rPr>
              <a:t> </a:t>
            </a:r>
            <a:r>
              <a:rPr sz="1802" spc="-58" dirty="0">
                <a:solidFill>
                  <a:srgbClr val="00007F"/>
                </a:solidFill>
                <a:latin typeface="Tahoma"/>
                <a:cs typeface="Tahoma"/>
              </a:rPr>
              <a:t>ancient</a:t>
            </a:r>
            <a:r>
              <a:rPr sz="1802" spc="49" dirty="0">
                <a:solidFill>
                  <a:srgbClr val="00007F"/>
                </a:solidFill>
                <a:latin typeface="Tahoma"/>
                <a:cs typeface="Tahoma"/>
              </a:rPr>
              <a:t> </a:t>
            </a:r>
            <a:r>
              <a:rPr sz="1802" spc="-82" dirty="0">
                <a:solidFill>
                  <a:srgbClr val="00007F"/>
                </a:solidFill>
                <a:latin typeface="Tahoma"/>
                <a:cs typeface="Tahoma"/>
              </a:rPr>
              <a:t>milestone:</a:t>
            </a:r>
            <a:r>
              <a:rPr sz="1802" spc="246" dirty="0">
                <a:solidFill>
                  <a:srgbClr val="00007F"/>
                </a:solidFill>
                <a:latin typeface="Tahoma"/>
                <a:cs typeface="Tahoma"/>
              </a:rPr>
              <a:t> </a:t>
            </a:r>
            <a:r>
              <a:rPr sz="1802" spc="-66" dirty="0">
                <a:solidFill>
                  <a:srgbClr val="00007F"/>
                </a:solidFill>
                <a:latin typeface="Tahoma"/>
                <a:cs typeface="Tahoma"/>
              </a:rPr>
              <a:t>Hebbian</a:t>
            </a:r>
            <a:r>
              <a:rPr sz="1802" spc="33" dirty="0">
                <a:solidFill>
                  <a:srgbClr val="00007F"/>
                </a:solidFill>
                <a:latin typeface="Tahoma"/>
                <a:cs typeface="Tahoma"/>
              </a:rPr>
              <a:t> </a:t>
            </a:r>
            <a:r>
              <a:rPr sz="1802" spc="-74" dirty="0">
                <a:solidFill>
                  <a:srgbClr val="00007F"/>
                </a:solidFill>
                <a:latin typeface="Tahoma"/>
                <a:cs typeface="Tahoma"/>
              </a:rPr>
              <a:t>learning</a:t>
            </a:r>
            <a:r>
              <a:rPr sz="1802" spc="49" dirty="0">
                <a:solidFill>
                  <a:srgbClr val="00007F"/>
                </a:solidFill>
                <a:latin typeface="Tahoma"/>
                <a:cs typeface="Tahoma"/>
              </a:rPr>
              <a:t> </a:t>
            </a:r>
            <a:r>
              <a:rPr sz="1802" spc="-74" dirty="0">
                <a:solidFill>
                  <a:srgbClr val="00007F"/>
                </a:solidFill>
                <a:latin typeface="Tahoma"/>
                <a:cs typeface="Tahoma"/>
              </a:rPr>
              <a:t>rule</a:t>
            </a:r>
            <a:r>
              <a:rPr sz="1802" spc="41" dirty="0">
                <a:solidFill>
                  <a:srgbClr val="00007F"/>
                </a:solidFill>
                <a:latin typeface="Tahoma"/>
                <a:cs typeface="Tahoma"/>
              </a:rPr>
              <a:t> </a:t>
            </a:r>
            <a:r>
              <a:rPr sz="1802" spc="-41" dirty="0">
                <a:solidFill>
                  <a:srgbClr val="00007F"/>
                </a:solidFill>
                <a:latin typeface="Tahoma"/>
                <a:cs typeface="Tahoma"/>
              </a:rPr>
              <a:t>(Donald </a:t>
            </a:r>
            <a:r>
              <a:rPr sz="1802" spc="-541" dirty="0">
                <a:solidFill>
                  <a:srgbClr val="00007F"/>
                </a:solidFill>
                <a:latin typeface="Tahoma"/>
                <a:cs typeface="Tahoma"/>
              </a:rPr>
              <a:t> </a:t>
            </a:r>
            <a:r>
              <a:rPr sz="1802" spc="-66" dirty="0">
                <a:solidFill>
                  <a:srgbClr val="00007F"/>
                </a:solidFill>
                <a:latin typeface="Tahoma"/>
                <a:cs typeface="Tahoma"/>
              </a:rPr>
              <a:t>Hebb,</a:t>
            </a:r>
            <a:r>
              <a:rPr sz="1802" spc="16" dirty="0">
                <a:solidFill>
                  <a:srgbClr val="00007F"/>
                </a:solidFill>
                <a:latin typeface="Tahoma"/>
                <a:cs typeface="Tahoma"/>
              </a:rPr>
              <a:t> </a:t>
            </a:r>
            <a:r>
              <a:rPr sz="1802" spc="-74" dirty="0">
                <a:solidFill>
                  <a:srgbClr val="00007F"/>
                </a:solidFill>
                <a:latin typeface="Tahoma"/>
                <a:cs typeface="Tahoma"/>
              </a:rPr>
              <a:t>1949)</a:t>
            </a:r>
            <a:endParaRPr sz="1802">
              <a:latin typeface="Tahoma"/>
              <a:cs typeface="Tahoma"/>
            </a:endParaRPr>
          </a:p>
        </p:txBody>
      </p:sp>
      <p:pic>
        <p:nvPicPr>
          <p:cNvPr id="5" name="object 5"/>
          <p:cNvPicPr/>
          <p:nvPr/>
        </p:nvPicPr>
        <p:blipFill>
          <a:blip r:embed="rId2" cstate="print"/>
          <a:stretch>
            <a:fillRect/>
          </a:stretch>
        </p:blipFill>
        <p:spPr>
          <a:xfrm>
            <a:off x="2088448" y="1420135"/>
            <a:ext cx="106939" cy="106939"/>
          </a:xfrm>
          <a:prstGeom prst="rect">
            <a:avLst/>
          </a:prstGeom>
        </p:spPr>
      </p:pic>
      <p:pic>
        <p:nvPicPr>
          <p:cNvPr id="6" name="object 6"/>
          <p:cNvPicPr/>
          <p:nvPr/>
        </p:nvPicPr>
        <p:blipFill>
          <a:blip r:embed="rId3" cstate="print"/>
          <a:stretch>
            <a:fillRect/>
          </a:stretch>
        </p:blipFill>
        <p:spPr>
          <a:xfrm>
            <a:off x="2088448" y="2328193"/>
            <a:ext cx="106939" cy="106939"/>
          </a:xfrm>
          <a:prstGeom prst="rect">
            <a:avLst/>
          </a:prstGeom>
        </p:spPr>
      </p:pic>
      <p:pic>
        <p:nvPicPr>
          <p:cNvPr id="7" name="object 7"/>
          <p:cNvPicPr/>
          <p:nvPr/>
        </p:nvPicPr>
        <p:blipFill>
          <a:blip r:embed="rId3" cstate="print"/>
          <a:stretch>
            <a:fillRect/>
          </a:stretch>
        </p:blipFill>
        <p:spPr>
          <a:xfrm>
            <a:off x="2088448" y="2672317"/>
            <a:ext cx="106939" cy="106939"/>
          </a:xfrm>
          <a:prstGeom prst="rect">
            <a:avLst/>
          </a:prstGeom>
        </p:spPr>
      </p:pic>
      <p:pic>
        <p:nvPicPr>
          <p:cNvPr id="8" name="object 8"/>
          <p:cNvPicPr/>
          <p:nvPr/>
        </p:nvPicPr>
        <p:blipFill>
          <a:blip r:embed="rId4" cstate="print"/>
          <a:stretch>
            <a:fillRect/>
          </a:stretch>
        </p:blipFill>
        <p:spPr>
          <a:xfrm>
            <a:off x="2088448" y="4708180"/>
            <a:ext cx="106939" cy="106939"/>
          </a:xfrm>
          <a:prstGeom prst="rect">
            <a:avLst/>
          </a:prstGeom>
        </p:spPr>
      </p:pic>
      <p:sp>
        <p:nvSpPr>
          <p:cNvPr id="10" name="object 10"/>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11" name="object 11"/>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7100" y="281859"/>
            <a:ext cx="7239000" cy="532223"/>
          </a:xfrm>
          <a:prstGeom prst="rect">
            <a:avLst/>
          </a:prstGeom>
        </p:spPr>
        <p:txBody>
          <a:bodyPr vert="horz" wrap="square" lIns="0" tIns="28093" rIns="0" bIns="0" rtlCol="0">
            <a:spAutoFit/>
          </a:bodyPr>
          <a:lstStyle/>
          <a:p>
            <a:pPr marL="20809">
              <a:spcBef>
                <a:spcPts val="221"/>
              </a:spcBef>
            </a:pPr>
            <a:r>
              <a:rPr spc="-49" dirty="0"/>
              <a:t>Perceptron</a:t>
            </a:r>
            <a:r>
              <a:rPr spc="213" dirty="0"/>
              <a:t> </a:t>
            </a:r>
            <a:r>
              <a:rPr spc="8" dirty="0"/>
              <a:t>as</a:t>
            </a:r>
            <a:r>
              <a:rPr spc="213" dirty="0"/>
              <a:t> </a:t>
            </a:r>
            <a:r>
              <a:rPr spc="16" dirty="0"/>
              <a:t>a</a:t>
            </a:r>
            <a:r>
              <a:rPr spc="221" dirty="0"/>
              <a:t> </a:t>
            </a:r>
            <a:r>
              <a:rPr spc="-58" dirty="0"/>
              <a:t>model</a:t>
            </a:r>
            <a:r>
              <a:rPr spc="213" dirty="0"/>
              <a:t> </a:t>
            </a:r>
            <a:r>
              <a:rPr spc="8" dirty="0"/>
              <a:t>of</a:t>
            </a:r>
            <a:r>
              <a:rPr spc="213" dirty="0"/>
              <a:t> </a:t>
            </a:r>
            <a:r>
              <a:rPr spc="-24" dirty="0"/>
              <a:t>the</a:t>
            </a:r>
            <a:r>
              <a:rPr spc="221" dirty="0"/>
              <a:t> </a:t>
            </a:r>
            <a:r>
              <a:rPr spc="8" dirty="0"/>
              <a:t>brain?</a:t>
            </a:r>
          </a:p>
        </p:txBody>
      </p:sp>
      <p:pic>
        <p:nvPicPr>
          <p:cNvPr id="3" name="object 3"/>
          <p:cNvPicPr/>
          <p:nvPr/>
        </p:nvPicPr>
        <p:blipFill>
          <a:blip r:embed="rId2" cstate="print"/>
          <a:stretch>
            <a:fillRect/>
          </a:stretch>
        </p:blipFill>
        <p:spPr>
          <a:xfrm>
            <a:off x="4243860" y="868412"/>
            <a:ext cx="1592614" cy="1960141"/>
          </a:xfrm>
          <a:prstGeom prst="rect">
            <a:avLst/>
          </a:prstGeom>
        </p:spPr>
      </p:pic>
      <p:pic>
        <p:nvPicPr>
          <p:cNvPr id="4" name="object 4"/>
          <p:cNvPicPr/>
          <p:nvPr/>
        </p:nvPicPr>
        <p:blipFill>
          <a:blip r:embed="rId3" cstate="print"/>
          <a:stretch>
            <a:fillRect/>
          </a:stretch>
        </p:blipFill>
        <p:spPr>
          <a:xfrm>
            <a:off x="2088448" y="3187182"/>
            <a:ext cx="106939" cy="106939"/>
          </a:xfrm>
          <a:prstGeom prst="rect">
            <a:avLst/>
          </a:prstGeom>
        </p:spPr>
      </p:pic>
      <p:sp>
        <p:nvSpPr>
          <p:cNvPr id="5" name="object 5"/>
          <p:cNvSpPr txBox="1"/>
          <p:nvPr/>
        </p:nvSpPr>
        <p:spPr>
          <a:xfrm>
            <a:off x="2288093" y="3050462"/>
            <a:ext cx="5957719" cy="2272881"/>
          </a:xfrm>
          <a:prstGeom prst="rect">
            <a:avLst/>
          </a:prstGeom>
        </p:spPr>
        <p:txBody>
          <a:bodyPr vert="horz" wrap="square" lIns="0" tIns="11445" rIns="0" bIns="0" rtlCol="0">
            <a:spAutoFit/>
          </a:bodyPr>
          <a:lstStyle/>
          <a:p>
            <a:pPr marL="20809" marR="123818">
              <a:lnSpc>
                <a:spcPct val="102600"/>
              </a:lnSpc>
              <a:spcBef>
                <a:spcPts val="90"/>
              </a:spcBef>
            </a:pPr>
            <a:r>
              <a:rPr sz="1802" spc="-33" dirty="0">
                <a:solidFill>
                  <a:srgbClr val="00007F"/>
                </a:solidFill>
                <a:latin typeface="Tahoma"/>
                <a:cs typeface="Tahoma"/>
              </a:rPr>
              <a:t>The</a:t>
            </a:r>
            <a:r>
              <a:rPr sz="1802" spc="33" dirty="0">
                <a:solidFill>
                  <a:srgbClr val="00007F"/>
                </a:solidFill>
                <a:latin typeface="Tahoma"/>
                <a:cs typeface="Tahoma"/>
              </a:rPr>
              <a:t> </a:t>
            </a:r>
            <a:r>
              <a:rPr sz="1802" spc="49" dirty="0">
                <a:solidFill>
                  <a:srgbClr val="00007F"/>
                </a:solidFill>
                <a:latin typeface="Tahoma"/>
                <a:cs typeface="Tahoma"/>
              </a:rPr>
              <a:t>M</a:t>
            </a:r>
            <a:r>
              <a:rPr sz="1802" spc="-24" dirty="0">
                <a:solidFill>
                  <a:srgbClr val="00007F"/>
                </a:solidFill>
                <a:latin typeface="Tahoma"/>
                <a:cs typeface="Tahoma"/>
              </a:rPr>
              <a:t>a</a:t>
            </a:r>
            <a:r>
              <a:rPr sz="1802" spc="-33" dirty="0">
                <a:solidFill>
                  <a:srgbClr val="00007F"/>
                </a:solidFill>
                <a:latin typeface="Tahoma"/>
                <a:cs typeface="Tahoma"/>
              </a:rPr>
              <a:t>rk</a:t>
            </a:r>
            <a:r>
              <a:rPr sz="1802" spc="33" dirty="0">
                <a:solidFill>
                  <a:srgbClr val="00007F"/>
                </a:solidFill>
                <a:latin typeface="Tahoma"/>
                <a:cs typeface="Tahoma"/>
              </a:rPr>
              <a:t> </a:t>
            </a:r>
            <a:r>
              <a:rPr sz="1802" spc="-180" dirty="0">
                <a:solidFill>
                  <a:srgbClr val="00007F"/>
                </a:solidFill>
                <a:latin typeface="Tahoma"/>
                <a:cs typeface="Tahoma"/>
              </a:rPr>
              <a:t>I</a:t>
            </a:r>
            <a:r>
              <a:rPr sz="1802" spc="33" dirty="0">
                <a:solidFill>
                  <a:srgbClr val="00007F"/>
                </a:solidFill>
                <a:latin typeface="Tahoma"/>
                <a:cs typeface="Tahoma"/>
              </a:rPr>
              <a:t> </a:t>
            </a:r>
            <a:r>
              <a:rPr sz="1802" spc="-33" dirty="0">
                <a:solidFill>
                  <a:srgbClr val="00007F"/>
                </a:solidFill>
                <a:latin typeface="Tahoma"/>
                <a:cs typeface="Tahoma"/>
              </a:rPr>
              <a:t>p</a:t>
            </a:r>
            <a:r>
              <a:rPr sz="1802" spc="-74" dirty="0">
                <a:solidFill>
                  <a:srgbClr val="00007F"/>
                </a:solidFill>
                <a:latin typeface="Tahoma"/>
                <a:cs typeface="Tahoma"/>
              </a:rPr>
              <a:t>erceptron</a:t>
            </a:r>
            <a:r>
              <a:rPr sz="1802" spc="33" dirty="0">
                <a:solidFill>
                  <a:srgbClr val="00007F"/>
                </a:solidFill>
                <a:latin typeface="Tahoma"/>
                <a:cs typeface="Tahoma"/>
              </a:rPr>
              <a:t> </a:t>
            </a:r>
            <a:r>
              <a:rPr sz="1802" spc="-82" dirty="0">
                <a:solidFill>
                  <a:srgbClr val="00007F"/>
                </a:solidFill>
                <a:latin typeface="Tahoma"/>
                <a:cs typeface="Tahoma"/>
              </a:rPr>
              <a:t>machine</a:t>
            </a:r>
            <a:r>
              <a:rPr sz="1802" spc="33" dirty="0">
                <a:solidFill>
                  <a:srgbClr val="00007F"/>
                </a:solidFill>
                <a:latin typeface="Tahoma"/>
                <a:cs typeface="Tahoma"/>
              </a:rPr>
              <a:t> </a:t>
            </a:r>
            <a:r>
              <a:rPr sz="1802" spc="-180" dirty="0">
                <a:solidFill>
                  <a:srgbClr val="00007F"/>
                </a:solidFill>
                <a:latin typeface="Tahoma"/>
                <a:cs typeface="Tahoma"/>
              </a:rPr>
              <a:t>w</a:t>
            </a:r>
            <a:r>
              <a:rPr sz="1802" spc="-106" dirty="0">
                <a:solidFill>
                  <a:srgbClr val="00007F"/>
                </a:solidFill>
                <a:latin typeface="Tahoma"/>
                <a:cs typeface="Tahoma"/>
              </a:rPr>
              <a:t>as</a:t>
            </a:r>
            <a:r>
              <a:rPr sz="1802" spc="33" dirty="0">
                <a:solidFill>
                  <a:srgbClr val="00007F"/>
                </a:solidFill>
                <a:latin typeface="Tahoma"/>
                <a:cs typeface="Tahoma"/>
              </a:rPr>
              <a:t> </a:t>
            </a:r>
            <a:r>
              <a:rPr sz="1802" spc="-66" dirty="0">
                <a:solidFill>
                  <a:srgbClr val="00007F"/>
                </a:solidFill>
                <a:latin typeface="Tahoma"/>
                <a:cs typeface="Tahoma"/>
              </a:rPr>
              <a:t>the</a:t>
            </a:r>
            <a:r>
              <a:rPr sz="1802" spc="24" dirty="0">
                <a:solidFill>
                  <a:srgbClr val="00007F"/>
                </a:solidFill>
                <a:latin typeface="Tahoma"/>
                <a:cs typeface="Tahoma"/>
              </a:rPr>
              <a:t> </a:t>
            </a:r>
            <a:r>
              <a:rPr sz="1802" spc="-33" dirty="0">
                <a:solidFill>
                  <a:srgbClr val="00007F"/>
                </a:solidFill>
                <a:latin typeface="Tahoma"/>
                <a:cs typeface="Tahoma"/>
              </a:rPr>
              <a:t>first</a:t>
            </a:r>
            <a:r>
              <a:rPr sz="1802" spc="33" dirty="0">
                <a:solidFill>
                  <a:srgbClr val="00007F"/>
                </a:solidFill>
                <a:latin typeface="Tahoma"/>
                <a:cs typeface="Tahoma"/>
              </a:rPr>
              <a:t> </a:t>
            </a:r>
            <a:r>
              <a:rPr sz="1802" spc="-58" dirty="0">
                <a:solidFill>
                  <a:srgbClr val="00007F"/>
                </a:solidFill>
                <a:latin typeface="Tahoma"/>
                <a:cs typeface="Tahoma"/>
              </a:rPr>
              <a:t>implementation  of</a:t>
            </a:r>
            <a:r>
              <a:rPr sz="1802" spc="16" dirty="0">
                <a:solidFill>
                  <a:srgbClr val="00007F"/>
                </a:solidFill>
                <a:latin typeface="Tahoma"/>
                <a:cs typeface="Tahoma"/>
              </a:rPr>
              <a:t> </a:t>
            </a:r>
            <a:r>
              <a:rPr sz="1802" spc="-66" dirty="0">
                <a:solidFill>
                  <a:srgbClr val="00007F"/>
                </a:solidFill>
                <a:latin typeface="Tahoma"/>
                <a:cs typeface="Tahoma"/>
              </a:rPr>
              <a:t>the</a:t>
            </a:r>
            <a:r>
              <a:rPr sz="1802" spc="33" dirty="0">
                <a:solidFill>
                  <a:srgbClr val="00007F"/>
                </a:solidFill>
                <a:latin typeface="Tahoma"/>
                <a:cs typeface="Tahoma"/>
              </a:rPr>
              <a:t> </a:t>
            </a:r>
            <a:r>
              <a:rPr sz="1802" spc="-66" dirty="0">
                <a:solidFill>
                  <a:srgbClr val="00007F"/>
                </a:solidFill>
                <a:latin typeface="Tahoma"/>
                <a:cs typeface="Tahoma"/>
              </a:rPr>
              <a:t>perceptron</a:t>
            </a:r>
            <a:r>
              <a:rPr sz="1802" spc="33" dirty="0">
                <a:solidFill>
                  <a:srgbClr val="00007F"/>
                </a:solidFill>
                <a:latin typeface="Tahoma"/>
                <a:cs typeface="Tahoma"/>
              </a:rPr>
              <a:t> </a:t>
            </a:r>
            <a:r>
              <a:rPr sz="1802" spc="-58" dirty="0">
                <a:solidFill>
                  <a:srgbClr val="00007F"/>
                </a:solidFill>
                <a:latin typeface="Tahoma"/>
                <a:cs typeface="Tahoma"/>
              </a:rPr>
              <a:t>algorithm.</a:t>
            </a:r>
            <a:endParaRPr sz="1802">
              <a:latin typeface="Tahoma"/>
              <a:cs typeface="Tahoma"/>
            </a:endParaRPr>
          </a:p>
          <a:p>
            <a:pPr marL="20809" marR="8324">
              <a:lnSpc>
                <a:spcPct val="102899"/>
              </a:lnSpc>
              <a:spcBef>
                <a:spcPts val="24"/>
              </a:spcBef>
            </a:pPr>
            <a:r>
              <a:rPr sz="1802" spc="-33" dirty="0">
                <a:solidFill>
                  <a:srgbClr val="00007F"/>
                </a:solidFill>
                <a:latin typeface="Tahoma"/>
                <a:cs typeface="Tahoma"/>
              </a:rPr>
              <a:t>The</a:t>
            </a:r>
            <a:r>
              <a:rPr sz="1802" spc="33" dirty="0">
                <a:solidFill>
                  <a:srgbClr val="00007F"/>
                </a:solidFill>
                <a:latin typeface="Tahoma"/>
                <a:cs typeface="Tahoma"/>
              </a:rPr>
              <a:t> </a:t>
            </a:r>
            <a:r>
              <a:rPr sz="1802" spc="-82" dirty="0">
                <a:solidFill>
                  <a:srgbClr val="00007F"/>
                </a:solidFill>
                <a:latin typeface="Tahoma"/>
                <a:cs typeface="Tahoma"/>
              </a:rPr>
              <a:t>machine</a:t>
            </a:r>
            <a:r>
              <a:rPr sz="1802" spc="41" dirty="0">
                <a:solidFill>
                  <a:srgbClr val="00007F"/>
                </a:solidFill>
                <a:latin typeface="Tahoma"/>
                <a:cs typeface="Tahoma"/>
              </a:rPr>
              <a:t> </a:t>
            </a:r>
            <a:r>
              <a:rPr sz="1802" spc="-131" dirty="0">
                <a:solidFill>
                  <a:srgbClr val="00007F"/>
                </a:solidFill>
                <a:latin typeface="Tahoma"/>
                <a:cs typeface="Tahoma"/>
              </a:rPr>
              <a:t>was</a:t>
            </a:r>
            <a:r>
              <a:rPr sz="1802" spc="33" dirty="0">
                <a:solidFill>
                  <a:srgbClr val="00007F"/>
                </a:solidFill>
                <a:latin typeface="Tahoma"/>
                <a:cs typeface="Tahoma"/>
              </a:rPr>
              <a:t> </a:t>
            </a:r>
            <a:r>
              <a:rPr sz="1802" spc="-82" dirty="0">
                <a:solidFill>
                  <a:srgbClr val="00007F"/>
                </a:solidFill>
                <a:latin typeface="Tahoma"/>
                <a:cs typeface="Tahoma"/>
              </a:rPr>
              <a:t>connected</a:t>
            </a:r>
            <a:r>
              <a:rPr sz="1802" spc="41" dirty="0">
                <a:solidFill>
                  <a:srgbClr val="00007F"/>
                </a:solidFill>
                <a:latin typeface="Tahoma"/>
                <a:cs typeface="Tahoma"/>
              </a:rPr>
              <a:t> </a:t>
            </a:r>
            <a:r>
              <a:rPr sz="1802" spc="-24" dirty="0">
                <a:solidFill>
                  <a:srgbClr val="00007F"/>
                </a:solidFill>
                <a:latin typeface="Tahoma"/>
                <a:cs typeface="Tahoma"/>
              </a:rPr>
              <a:t>to</a:t>
            </a:r>
            <a:r>
              <a:rPr sz="1802" spc="24" dirty="0">
                <a:solidFill>
                  <a:srgbClr val="00007F"/>
                </a:solidFill>
                <a:latin typeface="Tahoma"/>
                <a:cs typeface="Tahoma"/>
              </a:rPr>
              <a:t> </a:t>
            </a:r>
            <a:r>
              <a:rPr sz="1802" spc="-90" dirty="0">
                <a:solidFill>
                  <a:srgbClr val="00007F"/>
                </a:solidFill>
                <a:latin typeface="Tahoma"/>
                <a:cs typeface="Tahoma"/>
              </a:rPr>
              <a:t>a</a:t>
            </a:r>
            <a:r>
              <a:rPr sz="1802" spc="41" dirty="0">
                <a:solidFill>
                  <a:srgbClr val="00007F"/>
                </a:solidFill>
                <a:latin typeface="Tahoma"/>
                <a:cs typeface="Tahoma"/>
              </a:rPr>
              <a:t> </a:t>
            </a:r>
            <a:r>
              <a:rPr sz="1802" spc="-90" dirty="0">
                <a:solidFill>
                  <a:srgbClr val="00007F"/>
                </a:solidFill>
                <a:latin typeface="Tahoma"/>
                <a:cs typeface="Tahoma"/>
              </a:rPr>
              <a:t>camera</a:t>
            </a:r>
            <a:r>
              <a:rPr sz="1802" spc="33" dirty="0">
                <a:solidFill>
                  <a:srgbClr val="00007F"/>
                </a:solidFill>
                <a:latin typeface="Tahoma"/>
                <a:cs typeface="Tahoma"/>
              </a:rPr>
              <a:t> </a:t>
            </a:r>
            <a:r>
              <a:rPr sz="1802" spc="-24" dirty="0">
                <a:solidFill>
                  <a:srgbClr val="00007F"/>
                </a:solidFill>
                <a:latin typeface="Tahoma"/>
                <a:cs typeface="Tahoma"/>
              </a:rPr>
              <a:t>that</a:t>
            </a:r>
            <a:r>
              <a:rPr sz="1802" spc="33" dirty="0">
                <a:solidFill>
                  <a:srgbClr val="00007F"/>
                </a:solidFill>
                <a:latin typeface="Tahoma"/>
                <a:cs typeface="Tahoma"/>
              </a:rPr>
              <a:t> </a:t>
            </a:r>
            <a:r>
              <a:rPr sz="1802" spc="-115" dirty="0">
                <a:solidFill>
                  <a:srgbClr val="00007F"/>
                </a:solidFill>
                <a:latin typeface="Tahoma"/>
                <a:cs typeface="Tahoma"/>
              </a:rPr>
              <a:t>used</a:t>
            </a:r>
            <a:r>
              <a:rPr sz="1802" spc="33" dirty="0">
                <a:solidFill>
                  <a:srgbClr val="00007F"/>
                </a:solidFill>
                <a:latin typeface="Tahoma"/>
                <a:cs typeface="Tahoma"/>
              </a:rPr>
              <a:t> </a:t>
            </a:r>
            <a:r>
              <a:rPr sz="1802" spc="-90" dirty="0">
                <a:solidFill>
                  <a:srgbClr val="00007F"/>
                </a:solidFill>
                <a:latin typeface="Tahoma"/>
                <a:cs typeface="Tahoma"/>
              </a:rPr>
              <a:t>2020 </a:t>
            </a:r>
            <a:r>
              <a:rPr sz="1802" spc="-82" dirty="0">
                <a:solidFill>
                  <a:srgbClr val="00007F"/>
                </a:solidFill>
                <a:latin typeface="Tahoma"/>
                <a:cs typeface="Tahoma"/>
              </a:rPr>
              <a:t> </a:t>
            </a:r>
            <a:r>
              <a:rPr sz="1802" spc="-66" dirty="0">
                <a:solidFill>
                  <a:srgbClr val="00007F"/>
                </a:solidFill>
                <a:latin typeface="Tahoma"/>
                <a:cs typeface="Tahoma"/>
              </a:rPr>
              <a:t>cadmium</a:t>
            </a:r>
            <a:r>
              <a:rPr sz="1802" spc="16" dirty="0">
                <a:solidFill>
                  <a:srgbClr val="00007F"/>
                </a:solidFill>
                <a:latin typeface="Tahoma"/>
                <a:cs typeface="Tahoma"/>
              </a:rPr>
              <a:t> </a:t>
            </a:r>
            <a:r>
              <a:rPr sz="1802" spc="-66" dirty="0">
                <a:solidFill>
                  <a:srgbClr val="00007F"/>
                </a:solidFill>
                <a:latin typeface="Tahoma"/>
                <a:cs typeface="Tahoma"/>
              </a:rPr>
              <a:t>sulfide</a:t>
            </a:r>
            <a:r>
              <a:rPr sz="1802" spc="16" dirty="0">
                <a:solidFill>
                  <a:srgbClr val="00007F"/>
                </a:solidFill>
                <a:latin typeface="Tahoma"/>
                <a:cs typeface="Tahoma"/>
              </a:rPr>
              <a:t> </a:t>
            </a:r>
            <a:r>
              <a:rPr sz="1802" spc="-58" dirty="0">
                <a:solidFill>
                  <a:srgbClr val="00007F"/>
                </a:solidFill>
                <a:latin typeface="Tahoma"/>
                <a:cs typeface="Tahoma"/>
              </a:rPr>
              <a:t>photocells</a:t>
            </a:r>
            <a:r>
              <a:rPr sz="1802" spc="16" dirty="0">
                <a:solidFill>
                  <a:srgbClr val="00007F"/>
                </a:solidFill>
                <a:latin typeface="Tahoma"/>
                <a:cs typeface="Tahoma"/>
              </a:rPr>
              <a:t> </a:t>
            </a:r>
            <a:r>
              <a:rPr sz="1802" spc="-24" dirty="0">
                <a:solidFill>
                  <a:srgbClr val="00007F"/>
                </a:solidFill>
                <a:latin typeface="Tahoma"/>
                <a:cs typeface="Tahoma"/>
              </a:rPr>
              <a:t>to</a:t>
            </a:r>
            <a:r>
              <a:rPr sz="1802" spc="24" dirty="0">
                <a:solidFill>
                  <a:srgbClr val="00007F"/>
                </a:solidFill>
                <a:latin typeface="Tahoma"/>
                <a:cs typeface="Tahoma"/>
              </a:rPr>
              <a:t> </a:t>
            </a:r>
            <a:r>
              <a:rPr sz="1802" spc="-82" dirty="0">
                <a:solidFill>
                  <a:srgbClr val="00007F"/>
                </a:solidFill>
                <a:latin typeface="Tahoma"/>
                <a:cs typeface="Tahoma"/>
              </a:rPr>
              <a:t>produce</a:t>
            </a:r>
            <a:r>
              <a:rPr sz="1802" spc="16" dirty="0">
                <a:solidFill>
                  <a:srgbClr val="00007F"/>
                </a:solidFill>
                <a:latin typeface="Tahoma"/>
                <a:cs typeface="Tahoma"/>
              </a:rPr>
              <a:t> </a:t>
            </a:r>
            <a:r>
              <a:rPr sz="1802" spc="-90" dirty="0">
                <a:solidFill>
                  <a:srgbClr val="00007F"/>
                </a:solidFill>
                <a:latin typeface="Tahoma"/>
                <a:cs typeface="Tahoma"/>
              </a:rPr>
              <a:t>a</a:t>
            </a:r>
            <a:r>
              <a:rPr sz="1802" spc="16" dirty="0">
                <a:solidFill>
                  <a:srgbClr val="00007F"/>
                </a:solidFill>
                <a:latin typeface="Tahoma"/>
                <a:cs typeface="Tahoma"/>
              </a:rPr>
              <a:t> </a:t>
            </a:r>
            <a:r>
              <a:rPr sz="1802" spc="-74" dirty="0">
                <a:solidFill>
                  <a:srgbClr val="00007F"/>
                </a:solidFill>
                <a:latin typeface="Tahoma"/>
                <a:cs typeface="Tahoma"/>
              </a:rPr>
              <a:t>400-pixel</a:t>
            </a:r>
            <a:r>
              <a:rPr sz="1802" spc="24" dirty="0">
                <a:solidFill>
                  <a:srgbClr val="00007F"/>
                </a:solidFill>
                <a:latin typeface="Tahoma"/>
                <a:cs typeface="Tahoma"/>
              </a:rPr>
              <a:t> </a:t>
            </a:r>
            <a:r>
              <a:rPr sz="1802" spc="-82" dirty="0">
                <a:solidFill>
                  <a:srgbClr val="00007F"/>
                </a:solidFill>
                <a:latin typeface="Tahoma"/>
                <a:cs typeface="Tahoma"/>
              </a:rPr>
              <a:t>image.</a:t>
            </a:r>
            <a:r>
              <a:rPr sz="1802" spc="221" dirty="0">
                <a:solidFill>
                  <a:srgbClr val="00007F"/>
                </a:solidFill>
                <a:latin typeface="Tahoma"/>
                <a:cs typeface="Tahoma"/>
              </a:rPr>
              <a:t> </a:t>
            </a:r>
            <a:r>
              <a:rPr sz="1802" spc="-33" dirty="0">
                <a:solidFill>
                  <a:srgbClr val="00007F"/>
                </a:solidFill>
                <a:latin typeface="Tahoma"/>
                <a:cs typeface="Tahoma"/>
              </a:rPr>
              <a:t>The </a:t>
            </a:r>
            <a:r>
              <a:rPr sz="1802" spc="-541" dirty="0">
                <a:solidFill>
                  <a:srgbClr val="00007F"/>
                </a:solidFill>
                <a:latin typeface="Tahoma"/>
                <a:cs typeface="Tahoma"/>
              </a:rPr>
              <a:t> </a:t>
            </a:r>
            <a:r>
              <a:rPr sz="1802" spc="-66" dirty="0">
                <a:solidFill>
                  <a:srgbClr val="00007F"/>
                </a:solidFill>
                <a:latin typeface="Tahoma"/>
                <a:cs typeface="Tahoma"/>
              </a:rPr>
              <a:t>main</a:t>
            </a:r>
            <a:r>
              <a:rPr sz="1802" spc="24" dirty="0">
                <a:solidFill>
                  <a:srgbClr val="00007F"/>
                </a:solidFill>
                <a:latin typeface="Tahoma"/>
                <a:cs typeface="Tahoma"/>
              </a:rPr>
              <a:t> </a:t>
            </a:r>
            <a:r>
              <a:rPr sz="1802" spc="-58" dirty="0">
                <a:solidFill>
                  <a:srgbClr val="00007F"/>
                </a:solidFill>
                <a:latin typeface="Tahoma"/>
                <a:cs typeface="Tahoma"/>
              </a:rPr>
              <a:t>visible</a:t>
            </a:r>
            <a:r>
              <a:rPr sz="1802" spc="33" dirty="0">
                <a:solidFill>
                  <a:srgbClr val="00007F"/>
                </a:solidFill>
                <a:latin typeface="Tahoma"/>
                <a:cs typeface="Tahoma"/>
              </a:rPr>
              <a:t> </a:t>
            </a:r>
            <a:r>
              <a:rPr sz="1802" spc="-74" dirty="0">
                <a:solidFill>
                  <a:srgbClr val="00007F"/>
                </a:solidFill>
                <a:latin typeface="Tahoma"/>
                <a:cs typeface="Tahoma"/>
              </a:rPr>
              <a:t>feature</a:t>
            </a:r>
            <a:r>
              <a:rPr sz="1802" spc="33" dirty="0">
                <a:solidFill>
                  <a:srgbClr val="00007F"/>
                </a:solidFill>
                <a:latin typeface="Tahoma"/>
                <a:cs typeface="Tahoma"/>
              </a:rPr>
              <a:t> </a:t>
            </a:r>
            <a:r>
              <a:rPr sz="1802" spc="-58" dirty="0">
                <a:solidFill>
                  <a:srgbClr val="00007F"/>
                </a:solidFill>
                <a:latin typeface="Tahoma"/>
                <a:cs typeface="Tahoma"/>
              </a:rPr>
              <a:t>is</a:t>
            </a:r>
            <a:r>
              <a:rPr sz="1802" spc="33"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66" dirty="0">
                <a:solidFill>
                  <a:srgbClr val="00007F"/>
                </a:solidFill>
                <a:latin typeface="Tahoma"/>
                <a:cs typeface="Tahoma"/>
              </a:rPr>
              <a:t>patchboard</a:t>
            </a:r>
            <a:r>
              <a:rPr sz="1802" spc="33" dirty="0">
                <a:solidFill>
                  <a:srgbClr val="00007F"/>
                </a:solidFill>
                <a:latin typeface="Tahoma"/>
                <a:cs typeface="Tahoma"/>
              </a:rPr>
              <a:t> </a:t>
            </a:r>
            <a:r>
              <a:rPr sz="1802" spc="-24" dirty="0">
                <a:solidFill>
                  <a:srgbClr val="00007F"/>
                </a:solidFill>
                <a:latin typeface="Tahoma"/>
                <a:cs typeface="Tahoma"/>
              </a:rPr>
              <a:t>that</a:t>
            </a:r>
            <a:r>
              <a:rPr sz="1802" spc="16" dirty="0">
                <a:solidFill>
                  <a:srgbClr val="00007F"/>
                </a:solidFill>
                <a:latin typeface="Tahoma"/>
                <a:cs typeface="Tahoma"/>
              </a:rPr>
              <a:t> </a:t>
            </a:r>
            <a:r>
              <a:rPr sz="1802" spc="-90" dirty="0">
                <a:solidFill>
                  <a:srgbClr val="00007F"/>
                </a:solidFill>
                <a:latin typeface="Tahoma"/>
                <a:cs typeface="Tahoma"/>
              </a:rPr>
              <a:t>allowed </a:t>
            </a:r>
            <a:r>
              <a:rPr sz="1802" spc="-82" dirty="0">
                <a:solidFill>
                  <a:srgbClr val="00007F"/>
                </a:solidFill>
                <a:latin typeface="Tahoma"/>
                <a:cs typeface="Tahoma"/>
              </a:rPr>
              <a:t> </a:t>
            </a:r>
            <a:r>
              <a:rPr sz="1802" spc="-66" dirty="0">
                <a:solidFill>
                  <a:srgbClr val="00007F"/>
                </a:solidFill>
                <a:latin typeface="Tahoma"/>
                <a:cs typeface="Tahoma"/>
              </a:rPr>
              <a:t>experimentation</a:t>
            </a:r>
            <a:r>
              <a:rPr sz="1802" spc="33" dirty="0">
                <a:solidFill>
                  <a:srgbClr val="00007F"/>
                </a:solidFill>
                <a:latin typeface="Tahoma"/>
                <a:cs typeface="Tahoma"/>
              </a:rPr>
              <a:t> </a:t>
            </a:r>
            <a:r>
              <a:rPr sz="1802" spc="-41" dirty="0">
                <a:solidFill>
                  <a:srgbClr val="00007F"/>
                </a:solidFill>
                <a:latin typeface="Tahoma"/>
                <a:cs typeface="Tahoma"/>
              </a:rPr>
              <a:t>with</a:t>
            </a:r>
            <a:r>
              <a:rPr sz="1802" spc="33" dirty="0">
                <a:solidFill>
                  <a:srgbClr val="00007F"/>
                </a:solidFill>
                <a:latin typeface="Tahoma"/>
                <a:cs typeface="Tahoma"/>
              </a:rPr>
              <a:t> </a:t>
            </a:r>
            <a:r>
              <a:rPr sz="1802" spc="-66" dirty="0">
                <a:solidFill>
                  <a:srgbClr val="00007F"/>
                </a:solidFill>
                <a:latin typeface="Tahoma"/>
                <a:cs typeface="Tahoma"/>
              </a:rPr>
              <a:t>different</a:t>
            </a:r>
            <a:r>
              <a:rPr sz="1802" spc="41" dirty="0">
                <a:solidFill>
                  <a:srgbClr val="00007F"/>
                </a:solidFill>
                <a:latin typeface="Tahoma"/>
                <a:cs typeface="Tahoma"/>
              </a:rPr>
              <a:t> </a:t>
            </a:r>
            <a:r>
              <a:rPr sz="1802" spc="-58" dirty="0">
                <a:solidFill>
                  <a:srgbClr val="00007F"/>
                </a:solidFill>
                <a:latin typeface="Tahoma"/>
                <a:cs typeface="Tahoma"/>
              </a:rPr>
              <a:t>combinations</a:t>
            </a:r>
            <a:r>
              <a:rPr sz="1802" spc="41" dirty="0">
                <a:solidFill>
                  <a:srgbClr val="00007F"/>
                </a:solidFill>
                <a:latin typeface="Tahoma"/>
                <a:cs typeface="Tahoma"/>
              </a:rPr>
              <a:t> </a:t>
            </a:r>
            <a:r>
              <a:rPr sz="1802" spc="-58" dirty="0">
                <a:solidFill>
                  <a:srgbClr val="00007F"/>
                </a:solidFill>
                <a:latin typeface="Tahoma"/>
                <a:cs typeface="Tahoma"/>
              </a:rPr>
              <a:t>of</a:t>
            </a:r>
            <a:r>
              <a:rPr sz="1802" spc="33" dirty="0">
                <a:solidFill>
                  <a:srgbClr val="00007F"/>
                </a:solidFill>
                <a:latin typeface="Tahoma"/>
                <a:cs typeface="Tahoma"/>
              </a:rPr>
              <a:t> </a:t>
            </a:r>
            <a:r>
              <a:rPr sz="1802" spc="-41" dirty="0">
                <a:solidFill>
                  <a:srgbClr val="00007F"/>
                </a:solidFill>
                <a:latin typeface="Tahoma"/>
                <a:cs typeface="Tahoma"/>
              </a:rPr>
              <a:t>input</a:t>
            </a:r>
            <a:r>
              <a:rPr sz="1802" spc="41" dirty="0">
                <a:solidFill>
                  <a:srgbClr val="00007F"/>
                </a:solidFill>
                <a:latin typeface="Tahoma"/>
                <a:cs typeface="Tahoma"/>
              </a:rPr>
              <a:t> </a:t>
            </a:r>
            <a:r>
              <a:rPr sz="1802" spc="-82" dirty="0">
                <a:solidFill>
                  <a:srgbClr val="00007F"/>
                </a:solidFill>
                <a:latin typeface="Tahoma"/>
                <a:cs typeface="Tahoma"/>
              </a:rPr>
              <a:t>features. </a:t>
            </a:r>
            <a:r>
              <a:rPr sz="1802" spc="-541" dirty="0">
                <a:solidFill>
                  <a:srgbClr val="00007F"/>
                </a:solidFill>
                <a:latin typeface="Tahoma"/>
                <a:cs typeface="Tahoma"/>
              </a:rPr>
              <a:t> </a:t>
            </a:r>
            <a:r>
              <a:rPr sz="1802" spc="-41" dirty="0">
                <a:solidFill>
                  <a:srgbClr val="00007F"/>
                </a:solidFill>
                <a:latin typeface="Tahoma"/>
                <a:cs typeface="Tahoma"/>
              </a:rPr>
              <a:t>To</a:t>
            </a:r>
            <a:r>
              <a:rPr sz="1802" spc="24" dirty="0">
                <a:solidFill>
                  <a:srgbClr val="00007F"/>
                </a:solidFill>
                <a:latin typeface="Tahoma"/>
                <a:cs typeface="Tahoma"/>
              </a:rPr>
              <a:t> </a:t>
            </a:r>
            <a:r>
              <a:rPr sz="1802" spc="-66" dirty="0">
                <a:solidFill>
                  <a:srgbClr val="00007F"/>
                </a:solidFill>
                <a:latin typeface="Tahoma"/>
                <a:cs typeface="Tahoma"/>
              </a:rPr>
              <a:t>the</a:t>
            </a:r>
            <a:r>
              <a:rPr sz="1802" spc="24" dirty="0">
                <a:solidFill>
                  <a:srgbClr val="00007F"/>
                </a:solidFill>
                <a:latin typeface="Tahoma"/>
                <a:cs typeface="Tahoma"/>
              </a:rPr>
              <a:t> </a:t>
            </a:r>
            <a:r>
              <a:rPr sz="1802" spc="-41" dirty="0">
                <a:solidFill>
                  <a:srgbClr val="00007F"/>
                </a:solidFill>
                <a:latin typeface="Tahoma"/>
                <a:cs typeface="Tahoma"/>
              </a:rPr>
              <a:t>right</a:t>
            </a:r>
            <a:r>
              <a:rPr sz="1802" spc="33" dirty="0">
                <a:solidFill>
                  <a:srgbClr val="00007F"/>
                </a:solidFill>
                <a:latin typeface="Tahoma"/>
                <a:cs typeface="Tahoma"/>
              </a:rPr>
              <a:t> </a:t>
            </a:r>
            <a:r>
              <a:rPr sz="1802" spc="-58" dirty="0">
                <a:solidFill>
                  <a:srgbClr val="00007F"/>
                </a:solidFill>
                <a:latin typeface="Tahoma"/>
                <a:cs typeface="Tahoma"/>
              </a:rPr>
              <a:t>of</a:t>
            </a:r>
            <a:r>
              <a:rPr sz="1802" spc="24" dirty="0">
                <a:solidFill>
                  <a:srgbClr val="00007F"/>
                </a:solidFill>
                <a:latin typeface="Tahoma"/>
                <a:cs typeface="Tahoma"/>
              </a:rPr>
              <a:t> </a:t>
            </a:r>
            <a:r>
              <a:rPr sz="1802" spc="-24" dirty="0">
                <a:solidFill>
                  <a:srgbClr val="00007F"/>
                </a:solidFill>
                <a:latin typeface="Tahoma"/>
                <a:cs typeface="Tahoma"/>
              </a:rPr>
              <a:t>that</a:t>
            </a:r>
            <a:r>
              <a:rPr sz="1802" spc="24" dirty="0">
                <a:solidFill>
                  <a:srgbClr val="00007F"/>
                </a:solidFill>
                <a:latin typeface="Tahoma"/>
                <a:cs typeface="Tahoma"/>
              </a:rPr>
              <a:t> </a:t>
            </a:r>
            <a:r>
              <a:rPr sz="1802" spc="-115" dirty="0">
                <a:solidFill>
                  <a:srgbClr val="00007F"/>
                </a:solidFill>
                <a:latin typeface="Tahoma"/>
                <a:cs typeface="Tahoma"/>
              </a:rPr>
              <a:t>are</a:t>
            </a:r>
            <a:r>
              <a:rPr sz="1802" spc="33" dirty="0">
                <a:solidFill>
                  <a:srgbClr val="00007F"/>
                </a:solidFill>
                <a:latin typeface="Tahoma"/>
                <a:cs typeface="Tahoma"/>
              </a:rPr>
              <a:t> </a:t>
            </a:r>
            <a:r>
              <a:rPr sz="1802" spc="-98" dirty="0">
                <a:solidFill>
                  <a:srgbClr val="00007F"/>
                </a:solidFill>
                <a:latin typeface="Tahoma"/>
                <a:cs typeface="Tahoma"/>
              </a:rPr>
              <a:t>arrays</a:t>
            </a:r>
            <a:r>
              <a:rPr sz="1802" spc="24" dirty="0">
                <a:solidFill>
                  <a:srgbClr val="00007F"/>
                </a:solidFill>
                <a:latin typeface="Tahoma"/>
                <a:cs typeface="Tahoma"/>
              </a:rPr>
              <a:t> </a:t>
            </a:r>
            <a:r>
              <a:rPr sz="1802" spc="-58" dirty="0">
                <a:solidFill>
                  <a:srgbClr val="00007F"/>
                </a:solidFill>
                <a:latin typeface="Tahoma"/>
                <a:cs typeface="Tahoma"/>
              </a:rPr>
              <a:t>of</a:t>
            </a:r>
            <a:r>
              <a:rPr sz="1802" spc="33" dirty="0">
                <a:solidFill>
                  <a:srgbClr val="00007F"/>
                </a:solidFill>
                <a:latin typeface="Tahoma"/>
                <a:cs typeface="Tahoma"/>
              </a:rPr>
              <a:t> </a:t>
            </a:r>
            <a:r>
              <a:rPr sz="1802" spc="-66" dirty="0">
                <a:solidFill>
                  <a:srgbClr val="00007F"/>
                </a:solidFill>
                <a:latin typeface="Tahoma"/>
                <a:cs typeface="Tahoma"/>
              </a:rPr>
              <a:t>potentiometers</a:t>
            </a:r>
            <a:r>
              <a:rPr sz="1802" spc="41" dirty="0">
                <a:solidFill>
                  <a:srgbClr val="00007F"/>
                </a:solidFill>
                <a:latin typeface="Tahoma"/>
                <a:cs typeface="Tahoma"/>
              </a:rPr>
              <a:t> </a:t>
            </a:r>
            <a:r>
              <a:rPr sz="1802" spc="-24" dirty="0">
                <a:solidFill>
                  <a:srgbClr val="00007F"/>
                </a:solidFill>
                <a:latin typeface="Tahoma"/>
                <a:cs typeface="Tahoma"/>
              </a:rPr>
              <a:t>that </a:t>
            </a:r>
            <a:r>
              <a:rPr sz="1802" spc="-16" dirty="0">
                <a:solidFill>
                  <a:srgbClr val="00007F"/>
                </a:solidFill>
                <a:latin typeface="Tahoma"/>
                <a:cs typeface="Tahoma"/>
              </a:rPr>
              <a:t> </a:t>
            </a:r>
            <a:r>
              <a:rPr sz="1802" spc="-82" dirty="0">
                <a:solidFill>
                  <a:srgbClr val="00007F"/>
                </a:solidFill>
                <a:latin typeface="Tahoma"/>
                <a:cs typeface="Tahoma"/>
              </a:rPr>
              <a:t>implemented</a:t>
            </a:r>
            <a:r>
              <a:rPr sz="1802" spc="33" dirty="0">
                <a:solidFill>
                  <a:srgbClr val="00007F"/>
                </a:solidFill>
                <a:latin typeface="Tahoma"/>
                <a:cs typeface="Tahoma"/>
              </a:rPr>
              <a:t> </a:t>
            </a:r>
            <a:r>
              <a:rPr sz="1802" spc="-66" dirty="0">
                <a:solidFill>
                  <a:srgbClr val="00007F"/>
                </a:solidFill>
                <a:latin typeface="Tahoma"/>
                <a:cs typeface="Tahoma"/>
              </a:rPr>
              <a:t>the</a:t>
            </a:r>
            <a:r>
              <a:rPr sz="1802" spc="33" dirty="0">
                <a:solidFill>
                  <a:srgbClr val="00007F"/>
                </a:solidFill>
                <a:latin typeface="Tahoma"/>
                <a:cs typeface="Tahoma"/>
              </a:rPr>
              <a:t> </a:t>
            </a:r>
            <a:r>
              <a:rPr sz="1802" spc="-66" dirty="0">
                <a:solidFill>
                  <a:srgbClr val="00007F"/>
                </a:solidFill>
                <a:latin typeface="Tahoma"/>
                <a:cs typeface="Tahoma"/>
              </a:rPr>
              <a:t>adaptive</a:t>
            </a:r>
            <a:r>
              <a:rPr sz="1802" spc="33" dirty="0">
                <a:solidFill>
                  <a:srgbClr val="00007F"/>
                </a:solidFill>
                <a:latin typeface="Tahoma"/>
                <a:cs typeface="Tahoma"/>
              </a:rPr>
              <a:t> </a:t>
            </a:r>
            <a:r>
              <a:rPr sz="1802" spc="-90" dirty="0">
                <a:solidFill>
                  <a:srgbClr val="00007F"/>
                </a:solidFill>
                <a:latin typeface="Tahoma"/>
                <a:cs typeface="Tahoma"/>
              </a:rPr>
              <a:t>weights</a:t>
            </a:r>
            <a:endParaRPr sz="1802">
              <a:latin typeface="Tahoma"/>
              <a:cs typeface="Tahoma"/>
            </a:endParaRPr>
          </a:p>
        </p:txBody>
      </p:sp>
      <p:pic>
        <p:nvPicPr>
          <p:cNvPr id="6" name="object 6"/>
          <p:cNvPicPr/>
          <p:nvPr/>
        </p:nvPicPr>
        <p:blipFill>
          <a:blip r:embed="rId4" cstate="print"/>
          <a:stretch>
            <a:fillRect/>
          </a:stretch>
        </p:blipFill>
        <p:spPr>
          <a:xfrm>
            <a:off x="2088448" y="3754737"/>
            <a:ext cx="106939" cy="106939"/>
          </a:xfrm>
          <a:prstGeom prst="rect">
            <a:avLst/>
          </a:prstGeom>
        </p:spPr>
      </p:pic>
      <p:pic>
        <p:nvPicPr>
          <p:cNvPr id="7" name="object 7"/>
          <p:cNvPicPr/>
          <p:nvPr/>
        </p:nvPicPr>
        <p:blipFill>
          <a:blip r:embed="rId5" cstate="print"/>
          <a:stretch>
            <a:fillRect/>
          </a:stretch>
        </p:blipFill>
        <p:spPr>
          <a:xfrm>
            <a:off x="2088448" y="4886182"/>
            <a:ext cx="106939" cy="106939"/>
          </a:xfrm>
          <a:prstGeom prst="rect">
            <a:avLst/>
          </a:prstGeom>
        </p:spPr>
      </p:pic>
      <p:sp>
        <p:nvSpPr>
          <p:cNvPr id="9" name="object 9"/>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10" name="object 10"/>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4582" y="175522"/>
            <a:ext cx="5056425" cy="567289"/>
          </a:xfrm>
          <a:prstGeom prst="rect">
            <a:avLst/>
          </a:prstGeom>
        </p:spPr>
        <p:txBody>
          <a:bodyPr vert="horz" wrap="square" lIns="0" tIns="7384" rIns="0" bIns="0" rtlCol="0">
            <a:spAutoFit/>
          </a:bodyPr>
          <a:lstStyle/>
          <a:p>
            <a:pPr marL="7384">
              <a:lnSpc>
                <a:spcPct val="100000"/>
              </a:lnSpc>
              <a:spcBef>
                <a:spcPts val="58"/>
              </a:spcBef>
            </a:pPr>
            <a:r>
              <a:rPr spc="6" dirty="0"/>
              <a:t>Neural</a:t>
            </a:r>
            <a:r>
              <a:rPr spc="-6" dirty="0"/>
              <a:t> </a:t>
            </a:r>
            <a:r>
              <a:rPr spc="23" dirty="0"/>
              <a:t>Networks</a:t>
            </a:r>
            <a:endParaRPr spc="-3" dirty="0"/>
          </a:p>
        </p:txBody>
      </p:sp>
      <p:sp>
        <p:nvSpPr>
          <p:cNvPr id="3" name="object 3"/>
          <p:cNvSpPr txBox="1"/>
          <p:nvPr/>
        </p:nvSpPr>
        <p:spPr>
          <a:xfrm>
            <a:off x="3277237" y="871256"/>
            <a:ext cx="3335509" cy="222130"/>
          </a:xfrm>
          <a:prstGeom prst="rect">
            <a:avLst/>
          </a:prstGeom>
        </p:spPr>
        <p:txBody>
          <a:bodyPr vert="horz" wrap="square" lIns="0" tIns="7384" rIns="0" bIns="0" rtlCol="0">
            <a:spAutoFit/>
          </a:bodyPr>
          <a:lstStyle/>
          <a:p>
            <a:pPr marL="7384">
              <a:spcBef>
                <a:spcPts val="58"/>
              </a:spcBef>
            </a:pPr>
            <a:r>
              <a:rPr sz="1395" b="1" spc="6" dirty="0">
                <a:latin typeface="Arial"/>
                <a:cs typeface="Arial"/>
              </a:rPr>
              <a:t>McCulloch</a:t>
            </a:r>
            <a:r>
              <a:rPr sz="1395" b="1" spc="-3" dirty="0">
                <a:latin typeface="Arial"/>
                <a:cs typeface="Arial"/>
              </a:rPr>
              <a:t> </a:t>
            </a:r>
            <a:r>
              <a:rPr sz="1395" b="1" spc="-52" dirty="0">
                <a:latin typeface="Arial"/>
                <a:cs typeface="Arial"/>
              </a:rPr>
              <a:t>&amp;</a:t>
            </a:r>
            <a:r>
              <a:rPr sz="1395" b="1" spc="-3" dirty="0">
                <a:latin typeface="Arial"/>
                <a:cs typeface="Arial"/>
              </a:rPr>
              <a:t> </a:t>
            </a:r>
            <a:r>
              <a:rPr sz="1395" b="1" spc="9" dirty="0">
                <a:latin typeface="Arial"/>
                <a:cs typeface="Arial"/>
              </a:rPr>
              <a:t>Pitt's</a:t>
            </a:r>
            <a:r>
              <a:rPr sz="1395" b="1" spc="-3" dirty="0">
                <a:latin typeface="Arial"/>
                <a:cs typeface="Arial"/>
              </a:rPr>
              <a:t> </a:t>
            </a:r>
            <a:r>
              <a:rPr sz="1395" b="1" spc="-15" dirty="0">
                <a:latin typeface="Arial"/>
                <a:cs typeface="Arial"/>
              </a:rPr>
              <a:t>neuron</a:t>
            </a:r>
            <a:r>
              <a:rPr sz="1395" b="1" spc="-3" dirty="0">
                <a:latin typeface="Arial"/>
                <a:cs typeface="Arial"/>
              </a:rPr>
              <a:t> </a:t>
            </a:r>
            <a:r>
              <a:rPr sz="1395" b="1" spc="3" dirty="0">
                <a:latin typeface="Arial"/>
                <a:cs typeface="Arial"/>
              </a:rPr>
              <a:t>model</a:t>
            </a:r>
            <a:r>
              <a:rPr sz="1395" b="1" spc="-3" dirty="0">
                <a:latin typeface="Arial"/>
                <a:cs typeface="Arial"/>
              </a:rPr>
              <a:t> </a:t>
            </a:r>
            <a:r>
              <a:rPr sz="1395" b="1" spc="-17" dirty="0">
                <a:latin typeface="Arial"/>
                <a:cs typeface="Arial"/>
              </a:rPr>
              <a:t>(1943)</a:t>
            </a:r>
            <a:endParaRPr sz="1395">
              <a:latin typeface="Arial"/>
              <a:cs typeface="Arial"/>
            </a:endParaRPr>
          </a:p>
        </p:txBody>
      </p:sp>
      <p:pic>
        <p:nvPicPr>
          <p:cNvPr id="4" name="object 4"/>
          <p:cNvPicPr/>
          <p:nvPr/>
        </p:nvPicPr>
        <p:blipFill>
          <a:blip r:embed="rId2" cstate="print"/>
          <a:stretch>
            <a:fillRect/>
          </a:stretch>
        </p:blipFill>
        <p:spPr>
          <a:xfrm>
            <a:off x="1842524" y="1727750"/>
            <a:ext cx="783031" cy="984256"/>
          </a:xfrm>
          <a:prstGeom prst="rect">
            <a:avLst/>
          </a:prstGeom>
        </p:spPr>
      </p:pic>
      <p:pic>
        <p:nvPicPr>
          <p:cNvPr id="5" name="object 5"/>
          <p:cNvPicPr/>
          <p:nvPr/>
        </p:nvPicPr>
        <p:blipFill>
          <a:blip r:embed="rId3" cstate="print"/>
          <a:stretch>
            <a:fillRect/>
          </a:stretch>
        </p:blipFill>
        <p:spPr>
          <a:xfrm>
            <a:off x="3126393" y="1784179"/>
            <a:ext cx="855743" cy="871397"/>
          </a:xfrm>
          <a:prstGeom prst="rect">
            <a:avLst/>
          </a:prstGeom>
        </p:spPr>
      </p:pic>
      <p:sp>
        <p:nvSpPr>
          <p:cNvPr id="6" name="object 6"/>
          <p:cNvSpPr txBox="1"/>
          <p:nvPr/>
        </p:nvSpPr>
        <p:spPr>
          <a:xfrm>
            <a:off x="1652860" y="2761440"/>
            <a:ext cx="2759963" cy="360886"/>
          </a:xfrm>
          <a:prstGeom prst="rect">
            <a:avLst/>
          </a:prstGeom>
        </p:spPr>
        <p:txBody>
          <a:bodyPr vert="horz" wrap="square" lIns="0" tIns="7384" rIns="0" bIns="0" rtlCol="0">
            <a:spAutoFit/>
          </a:bodyPr>
          <a:lstStyle/>
          <a:p>
            <a:pPr marL="184595">
              <a:spcBef>
                <a:spcPts val="58"/>
              </a:spcBef>
              <a:tabLst>
                <a:tab pos="1660981" algn="l"/>
              </a:tabLst>
            </a:pPr>
            <a:r>
              <a:rPr sz="756" i="1" spc="-17" dirty="0">
                <a:solidFill>
                  <a:srgbClr val="333333"/>
                </a:solidFill>
                <a:latin typeface="Arial"/>
                <a:cs typeface="Arial"/>
              </a:rPr>
              <a:t>Warren</a:t>
            </a:r>
            <a:r>
              <a:rPr sz="756" i="1" spc="6" dirty="0">
                <a:solidFill>
                  <a:srgbClr val="333333"/>
                </a:solidFill>
                <a:latin typeface="Arial"/>
                <a:cs typeface="Arial"/>
              </a:rPr>
              <a:t> </a:t>
            </a:r>
            <a:r>
              <a:rPr sz="756" i="1" spc="9" dirty="0">
                <a:solidFill>
                  <a:srgbClr val="333333"/>
                </a:solidFill>
                <a:latin typeface="Arial"/>
                <a:cs typeface="Arial"/>
              </a:rPr>
              <a:t>McCulloch	</a:t>
            </a:r>
            <a:r>
              <a:rPr sz="1134" i="1" spc="-17" baseline="-4273" dirty="0">
                <a:solidFill>
                  <a:srgbClr val="333333"/>
                </a:solidFill>
                <a:latin typeface="Arial"/>
                <a:cs typeface="Arial"/>
              </a:rPr>
              <a:t>Walter</a:t>
            </a:r>
            <a:r>
              <a:rPr sz="1134" i="1" spc="-22" baseline="-4273" dirty="0">
                <a:solidFill>
                  <a:srgbClr val="333333"/>
                </a:solidFill>
                <a:latin typeface="Arial"/>
                <a:cs typeface="Arial"/>
              </a:rPr>
              <a:t> </a:t>
            </a:r>
            <a:r>
              <a:rPr sz="1134" i="1" spc="4" baseline="-4273" dirty="0">
                <a:solidFill>
                  <a:srgbClr val="333333"/>
                </a:solidFill>
                <a:latin typeface="Arial"/>
                <a:cs typeface="Arial"/>
              </a:rPr>
              <a:t>Pitts</a:t>
            </a:r>
            <a:endParaRPr sz="1134" baseline="-4273">
              <a:latin typeface="Arial"/>
              <a:cs typeface="Arial"/>
            </a:endParaRPr>
          </a:p>
          <a:p>
            <a:pPr>
              <a:spcBef>
                <a:spcPts val="6"/>
              </a:spcBef>
            </a:pPr>
            <a:endParaRPr sz="1076">
              <a:latin typeface="Arial"/>
              <a:cs typeface="Arial"/>
            </a:endParaRPr>
          </a:p>
          <a:p>
            <a:pPr marL="7384"/>
            <a:r>
              <a:rPr sz="465" spc="-3" dirty="0">
                <a:latin typeface="Arial"/>
                <a:cs typeface="Arial"/>
              </a:rPr>
              <a:t>Image</a:t>
            </a:r>
            <a:r>
              <a:rPr sz="465" spc="15" dirty="0">
                <a:latin typeface="Arial"/>
                <a:cs typeface="Arial"/>
              </a:rPr>
              <a:t> </a:t>
            </a:r>
            <a:r>
              <a:rPr sz="465" spc="-3" dirty="0">
                <a:latin typeface="Arial"/>
                <a:cs typeface="Arial"/>
              </a:rPr>
              <a:t>Source:</a:t>
            </a:r>
            <a:r>
              <a:rPr sz="465" spc="17" dirty="0">
                <a:latin typeface="Arial"/>
                <a:cs typeface="Arial"/>
              </a:rPr>
              <a:t> </a:t>
            </a:r>
            <a:r>
              <a:rPr sz="465" spc="6" dirty="0">
                <a:latin typeface="Arial"/>
                <a:cs typeface="Arial"/>
                <a:hlinkClick r:id="rId4"/>
              </a:rPr>
              <a:t>https://www</a:t>
            </a:r>
            <a:r>
              <a:rPr sz="465" spc="6" dirty="0">
                <a:latin typeface="Arial"/>
                <a:cs typeface="Arial"/>
              </a:rPr>
              <a:t>.i-pr</a:t>
            </a:r>
            <a:r>
              <a:rPr sz="465" spc="6" dirty="0">
                <a:latin typeface="Arial"/>
                <a:cs typeface="Arial"/>
                <a:hlinkClick r:id="rId4"/>
              </a:rPr>
              <a:t>ogrammer.info/babbages-bag/325-mcculloch-pitts-neural-networks.html</a:t>
            </a:r>
            <a:endParaRPr sz="465">
              <a:latin typeface="Arial"/>
              <a:cs typeface="Arial"/>
            </a:endParaRPr>
          </a:p>
        </p:txBody>
      </p:sp>
      <p:pic>
        <p:nvPicPr>
          <p:cNvPr id="7" name="object 7"/>
          <p:cNvPicPr/>
          <p:nvPr/>
        </p:nvPicPr>
        <p:blipFill>
          <a:blip r:embed="rId5" cstate="print"/>
          <a:stretch>
            <a:fillRect/>
          </a:stretch>
        </p:blipFill>
        <p:spPr>
          <a:xfrm>
            <a:off x="1750802" y="3303056"/>
            <a:ext cx="3552930" cy="1760266"/>
          </a:xfrm>
          <a:prstGeom prst="rect">
            <a:avLst/>
          </a:prstGeom>
        </p:spPr>
      </p:pic>
      <p:sp>
        <p:nvSpPr>
          <p:cNvPr id="8" name="object 8"/>
          <p:cNvSpPr txBox="1"/>
          <p:nvPr/>
        </p:nvSpPr>
        <p:spPr>
          <a:xfrm>
            <a:off x="1711929" y="1351186"/>
            <a:ext cx="6456157" cy="123770"/>
          </a:xfrm>
          <a:prstGeom prst="rect">
            <a:avLst/>
          </a:prstGeom>
        </p:spPr>
        <p:txBody>
          <a:bodyPr vert="horz" wrap="square" lIns="0" tIns="7384" rIns="0" bIns="0" rtlCol="0">
            <a:spAutoFit/>
          </a:bodyPr>
          <a:lstStyle/>
          <a:p>
            <a:pPr marL="7384">
              <a:spcBef>
                <a:spcPts val="58"/>
              </a:spcBef>
            </a:pPr>
            <a:r>
              <a:rPr sz="756" dirty="0">
                <a:solidFill>
                  <a:srgbClr val="222222"/>
                </a:solidFill>
                <a:latin typeface="Arial"/>
                <a:cs typeface="Arial"/>
              </a:rPr>
              <a:t>McCulloch,</a:t>
            </a:r>
            <a:r>
              <a:rPr sz="756" spc="-3" dirty="0">
                <a:solidFill>
                  <a:srgbClr val="222222"/>
                </a:solidFill>
                <a:latin typeface="Arial"/>
                <a:cs typeface="Arial"/>
              </a:rPr>
              <a:t> </a:t>
            </a:r>
            <a:r>
              <a:rPr sz="756" spc="-23" dirty="0">
                <a:solidFill>
                  <a:srgbClr val="222222"/>
                </a:solidFill>
                <a:latin typeface="Arial"/>
                <a:cs typeface="Arial"/>
              </a:rPr>
              <a:t>W.</a:t>
            </a:r>
            <a:r>
              <a:rPr sz="756" spc="-3" dirty="0">
                <a:solidFill>
                  <a:srgbClr val="222222"/>
                </a:solidFill>
                <a:latin typeface="Arial"/>
                <a:cs typeface="Arial"/>
              </a:rPr>
              <a:t> S., </a:t>
            </a:r>
            <a:r>
              <a:rPr sz="756" dirty="0">
                <a:solidFill>
                  <a:srgbClr val="222222"/>
                </a:solidFill>
                <a:latin typeface="Arial"/>
                <a:cs typeface="Arial"/>
              </a:rPr>
              <a:t>&amp;</a:t>
            </a:r>
            <a:r>
              <a:rPr sz="756" spc="3" dirty="0">
                <a:solidFill>
                  <a:srgbClr val="222222"/>
                </a:solidFill>
                <a:latin typeface="Arial"/>
                <a:cs typeface="Arial"/>
              </a:rPr>
              <a:t> </a:t>
            </a:r>
            <a:r>
              <a:rPr sz="756" dirty="0">
                <a:solidFill>
                  <a:srgbClr val="222222"/>
                </a:solidFill>
                <a:latin typeface="Arial"/>
                <a:cs typeface="Arial"/>
              </a:rPr>
              <a:t>Pitts,</a:t>
            </a:r>
            <a:r>
              <a:rPr sz="756" spc="-3" dirty="0">
                <a:solidFill>
                  <a:srgbClr val="222222"/>
                </a:solidFill>
                <a:latin typeface="Arial"/>
                <a:cs typeface="Arial"/>
              </a:rPr>
              <a:t> </a:t>
            </a:r>
            <a:r>
              <a:rPr sz="756" spc="-23" dirty="0">
                <a:solidFill>
                  <a:srgbClr val="222222"/>
                </a:solidFill>
                <a:latin typeface="Arial"/>
                <a:cs typeface="Arial"/>
              </a:rPr>
              <a:t>W.</a:t>
            </a:r>
            <a:r>
              <a:rPr sz="756" spc="-3" dirty="0">
                <a:solidFill>
                  <a:srgbClr val="222222"/>
                </a:solidFill>
                <a:latin typeface="Arial"/>
                <a:cs typeface="Arial"/>
              </a:rPr>
              <a:t> </a:t>
            </a:r>
            <a:r>
              <a:rPr sz="756" dirty="0">
                <a:solidFill>
                  <a:srgbClr val="222222"/>
                </a:solidFill>
                <a:latin typeface="Arial"/>
                <a:cs typeface="Arial"/>
              </a:rPr>
              <a:t>(1943).</a:t>
            </a:r>
            <a:r>
              <a:rPr sz="756" spc="-44" dirty="0">
                <a:solidFill>
                  <a:srgbClr val="222222"/>
                </a:solidFill>
                <a:latin typeface="Arial"/>
                <a:cs typeface="Arial"/>
              </a:rPr>
              <a:t> </a:t>
            </a:r>
            <a:r>
              <a:rPr sz="756" dirty="0">
                <a:solidFill>
                  <a:srgbClr val="222222"/>
                </a:solidFill>
                <a:latin typeface="Arial"/>
                <a:cs typeface="Arial"/>
              </a:rPr>
              <a:t>A</a:t>
            </a:r>
            <a:r>
              <a:rPr sz="756" spc="-44" dirty="0">
                <a:solidFill>
                  <a:srgbClr val="222222"/>
                </a:solidFill>
                <a:latin typeface="Arial"/>
                <a:cs typeface="Arial"/>
              </a:rPr>
              <a:t> </a:t>
            </a:r>
            <a:r>
              <a:rPr sz="756" dirty="0">
                <a:solidFill>
                  <a:srgbClr val="222222"/>
                </a:solidFill>
                <a:latin typeface="Arial"/>
                <a:cs typeface="Arial"/>
              </a:rPr>
              <a:t>logical</a:t>
            </a:r>
            <a:r>
              <a:rPr sz="756" spc="3" dirty="0">
                <a:solidFill>
                  <a:srgbClr val="222222"/>
                </a:solidFill>
                <a:latin typeface="Arial"/>
                <a:cs typeface="Arial"/>
              </a:rPr>
              <a:t> </a:t>
            </a:r>
            <a:r>
              <a:rPr sz="756" dirty="0">
                <a:solidFill>
                  <a:srgbClr val="222222"/>
                </a:solidFill>
                <a:latin typeface="Arial"/>
                <a:cs typeface="Arial"/>
              </a:rPr>
              <a:t>calculus of</a:t>
            </a:r>
            <a:r>
              <a:rPr sz="756" spc="-3" dirty="0">
                <a:solidFill>
                  <a:srgbClr val="222222"/>
                </a:solidFill>
                <a:latin typeface="Arial"/>
                <a:cs typeface="Arial"/>
              </a:rPr>
              <a:t> </a:t>
            </a:r>
            <a:r>
              <a:rPr sz="756" dirty="0">
                <a:solidFill>
                  <a:srgbClr val="222222"/>
                </a:solidFill>
                <a:latin typeface="Arial"/>
                <a:cs typeface="Arial"/>
              </a:rPr>
              <a:t>the</a:t>
            </a:r>
            <a:r>
              <a:rPr sz="756" spc="3" dirty="0">
                <a:solidFill>
                  <a:srgbClr val="222222"/>
                </a:solidFill>
                <a:latin typeface="Arial"/>
                <a:cs typeface="Arial"/>
              </a:rPr>
              <a:t> </a:t>
            </a:r>
            <a:r>
              <a:rPr sz="756" dirty="0">
                <a:solidFill>
                  <a:srgbClr val="222222"/>
                </a:solidFill>
                <a:latin typeface="Arial"/>
                <a:cs typeface="Arial"/>
              </a:rPr>
              <a:t>ideas immanent</a:t>
            </a:r>
            <a:r>
              <a:rPr sz="756" spc="-3" dirty="0">
                <a:solidFill>
                  <a:srgbClr val="222222"/>
                </a:solidFill>
                <a:latin typeface="Arial"/>
                <a:cs typeface="Arial"/>
              </a:rPr>
              <a:t> </a:t>
            </a:r>
            <a:r>
              <a:rPr sz="756" dirty="0">
                <a:solidFill>
                  <a:srgbClr val="222222"/>
                </a:solidFill>
                <a:latin typeface="Arial"/>
                <a:cs typeface="Arial"/>
              </a:rPr>
              <a:t>in nervous</a:t>
            </a:r>
            <a:r>
              <a:rPr sz="756" spc="3" dirty="0">
                <a:solidFill>
                  <a:srgbClr val="222222"/>
                </a:solidFill>
                <a:latin typeface="Arial"/>
                <a:cs typeface="Arial"/>
              </a:rPr>
              <a:t> </a:t>
            </a:r>
            <a:r>
              <a:rPr sz="756" spc="-9" dirty="0">
                <a:solidFill>
                  <a:srgbClr val="222222"/>
                </a:solidFill>
                <a:latin typeface="Arial"/>
                <a:cs typeface="Arial"/>
              </a:rPr>
              <a:t>activity.</a:t>
            </a:r>
            <a:r>
              <a:rPr sz="756" spc="-3" dirty="0">
                <a:solidFill>
                  <a:srgbClr val="222222"/>
                </a:solidFill>
                <a:latin typeface="Arial"/>
                <a:cs typeface="Arial"/>
              </a:rPr>
              <a:t> </a:t>
            </a:r>
            <a:r>
              <a:rPr sz="756" i="1" spc="-3" dirty="0">
                <a:solidFill>
                  <a:srgbClr val="222222"/>
                </a:solidFill>
                <a:latin typeface="Arial"/>
                <a:cs typeface="Arial"/>
              </a:rPr>
              <a:t>The</a:t>
            </a:r>
            <a:r>
              <a:rPr sz="756" i="1" dirty="0">
                <a:solidFill>
                  <a:srgbClr val="222222"/>
                </a:solidFill>
                <a:latin typeface="Arial"/>
                <a:cs typeface="Arial"/>
              </a:rPr>
              <a:t> bulletin of mathematical </a:t>
            </a:r>
            <a:r>
              <a:rPr sz="756" i="1" spc="-3" dirty="0">
                <a:solidFill>
                  <a:srgbClr val="222222"/>
                </a:solidFill>
                <a:latin typeface="Arial"/>
                <a:cs typeface="Arial"/>
              </a:rPr>
              <a:t>biophysics</a:t>
            </a:r>
            <a:r>
              <a:rPr sz="756" spc="-3" dirty="0">
                <a:solidFill>
                  <a:srgbClr val="222222"/>
                </a:solidFill>
                <a:latin typeface="Arial"/>
                <a:cs typeface="Arial"/>
              </a:rPr>
              <a:t>,</a:t>
            </a:r>
            <a:r>
              <a:rPr sz="756" dirty="0">
                <a:solidFill>
                  <a:srgbClr val="222222"/>
                </a:solidFill>
                <a:latin typeface="Arial"/>
                <a:cs typeface="Arial"/>
              </a:rPr>
              <a:t> </a:t>
            </a:r>
            <a:r>
              <a:rPr sz="756" i="1" dirty="0">
                <a:solidFill>
                  <a:srgbClr val="222222"/>
                </a:solidFill>
                <a:latin typeface="Arial"/>
                <a:cs typeface="Arial"/>
              </a:rPr>
              <a:t>5</a:t>
            </a:r>
            <a:r>
              <a:rPr sz="756" dirty="0">
                <a:solidFill>
                  <a:srgbClr val="222222"/>
                </a:solidFill>
                <a:latin typeface="Arial"/>
                <a:cs typeface="Arial"/>
              </a:rPr>
              <a:t>(4),</a:t>
            </a:r>
            <a:r>
              <a:rPr sz="756" spc="-3" dirty="0">
                <a:solidFill>
                  <a:srgbClr val="222222"/>
                </a:solidFill>
                <a:latin typeface="Arial"/>
                <a:cs typeface="Arial"/>
              </a:rPr>
              <a:t> </a:t>
            </a:r>
            <a:r>
              <a:rPr sz="756" spc="-9" dirty="0">
                <a:solidFill>
                  <a:srgbClr val="222222"/>
                </a:solidFill>
                <a:latin typeface="Arial"/>
                <a:cs typeface="Arial"/>
              </a:rPr>
              <a:t>115-133.</a:t>
            </a:r>
            <a:endParaRPr sz="756">
              <a:latin typeface="Arial"/>
              <a:cs typeface="Arial"/>
            </a:endParaRPr>
          </a:p>
        </p:txBody>
      </p:sp>
      <p:pic>
        <p:nvPicPr>
          <p:cNvPr id="9" name="object 9"/>
          <p:cNvPicPr/>
          <p:nvPr/>
        </p:nvPicPr>
        <p:blipFill>
          <a:blip r:embed="rId6" cstate="print"/>
          <a:stretch>
            <a:fillRect/>
          </a:stretch>
        </p:blipFill>
        <p:spPr>
          <a:xfrm>
            <a:off x="6603116" y="1804186"/>
            <a:ext cx="1640975" cy="1053100"/>
          </a:xfrm>
          <a:prstGeom prst="rect">
            <a:avLst/>
          </a:prstGeom>
        </p:spPr>
      </p:pic>
      <p:pic>
        <p:nvPicPr>
          <p:cNvPr id="10" name="object 10"/>
          <p:cNvPicPr/>
          <p:nvPr/>
        </p:nvPicPr>
        <p:blipFill>
          <a:blip r:embed="rId7" cstate="print"/>
          <a:stretch>
            <a:fillRect/>
          </a:stretch>
        </p:blipFill>
        <p:spPr>
          <a:xfrm>
            <a:off x="4577864" y="1808688"/>
            <a:ext cx="1735128" cy="903713"/>
          </a:xfrm>
          <a:prstGeom prst="rect">
            <a:avLst/>
          </a:prstGeom>
        </p:spPr>
      </p:pic>
      <p:sp>
        <p:nvSpPr>
          <p:cNvPr id="11" name="object 11"/>
          <p:cNvSpPr txBox="1"/>
          <p:nvPr/>
        </p:nvSpPr>
        <p:spPr>
          <a:xfrm>
            <a:off x="5647350" y="3374273"/>
            <a:ext cx="2374911" cy="859660"/>
          </a:xfrm>
          <a:prstGeom prst="rect">
            <a:avLst/>
          </a:prstGeom>
        </p:spPr>
        <p:txBody>
          <a:bodyPr vert="horz" wrap="square" lIns="0" tIns="5907" rIns="0" bIns="0" rtlCol="0">
            <a:spAutoFit/>
          </a:bodyPr>
          <a:lstStyle/>
          <a:p>
            <a:pPr marL="7384" marR="2954">
              <a:lnSpc>
                <a:spcPct val="100699"/>
              </a:lnSpc>
              <a:spcBef>
                <a:spcPts val="47"/>
              </a:spcBef>
            </a:pPr>
            <a:r>
              <a:rPr sz="1395" spc="9" dirty="0">
                <a:latin typeface="Arial"/>
                <a:cs typeface="Arial"/>
              </a:rPr>
              <a:t>Mathematical</a:t>
            </a:r>
            <a:r>
              <a:rPr sz="1395" dirty="0">
                <a:latin typeface="Arial"/>
                <a:cs typeface="Arial"/>
              </a:rPr>
              <a:t> </a:t>
            </a:r>
            <a:r>
              <a:rPr sz="1395" spc="9" dirty="0">
                <a:latin typeface="Arial"/>
                <a:cs typeface="Arial"/>
              </a:rPr>
              <a:t>formulation</a:t>
            </a:r>
            <a:r>
              <a:rPr sz="1395" dirty="0">
                <a:latin typeface="Arial"/>
                <a:cs typeface="Arial"/>
              </a:rPr>
              <a:t> </a:t>
            </a:r>
            <a:r>
              <a:rPr sz="1395" spc="23" dirty="0">
                <a:latin typeface="Arial"/>
                <a:cs typeface="Arial"/>
              </a:rPr>
              <a:t>of</a:t>
            </a:r>
            <a:r>
              <a:rPr sz="1395" spc="3" dirty="0">
                <a:latin typeface="Arial"/>
                <a:cs typeface="Arial"/>
              </a:rPr>
              <a:t> </a:t>
            </a:r>
            <a:r>
              <a:rPr sz="1395" spc="-29" dirty="0">
                <a:latin typeface="Arial"/>
                <a:cs typeface="Arial"/>
              </a:rPr>
              <a:t>a </a:t>
            </a:r>
            <a:r>
              <a:rPr sz="1395" spc="-384" dirty="0">
                <a:latin typeface="Arial"/>
                <a:cs typeface="Arial"/>
              </a:rPr>
              <a:t> </a:t>
            </a:r>
            <a:r>
              <a:rPr sz="1395" spc="15" dirty="0">
                <a:latin typeface="Arial"/>
                <a:cs typeface="Arial"/>
              </a:rPr>
              <a:t>biological</a:t>
            </a:r>
            <a:r>
              <a:rPr sz="1395" spc="-3" dirty="0">
                <a:latin typeface="Arial"/>
                <a:cs typeface="Arial"/>
              </a:rPr>
              <a:t> </a:t>
            </a:r>
            <a:r>
              <a:rPr sz="1395" spc="-6" dirty="0">
                <a:latin typeface="Arial"/>
                <a:cs typeface="Arial"/>
              </a:rPr>
              <a:t>neuron,</a:t>
            </a:r>
            <a:endParaRPr sz="1395">
              <a:latin typeface="Arial"/>
              <a:cs typeface="Arial"/>
            </a:endParaRPr>
          </a:p>
          <a:p>
            <a:pPr marL="7384" marR="225944">
              <a:lnSpc>
                <a:spcPct val="100699"/>
              </a:lnSpc>
            </a:pPr>
            <a:r>
              <a:rPr sz="1395" spc="23" dirty="0">
                <a:latin typeface="Arial"/>
                <a:cs typeface="Arial"/>
              </a:rPr>
              <a:t>could </a:t>
            </a:r>
            <a:r>
              <a:rPr sz="1395" spc="-3" dirty="0">
                <a:latin typeface="Arial"/>
                <a:cs typeface="Arial"/>
              </a:rPr>
              <a:t>solve </a:t>
            </a:r>
            <a:r>
              <a:rPr sz="1395" spc="-15" dirty="0">
                <a:latin typeface="Arial"/>
                <a:cs typeface="Arial"/>
              </a:rPr>
              <a:t>AND, </a:t>
            </a:r>
            <a:r>
              <a:rPr sz="1395" spc="-26" dirty="0">
                <a:latin typeface="Arial"/>
                <a:cs typeface="Arial"/>
              </a:rPr>
              <a:t>OR, NOT </a:t>
            </a:r>
            <a:r>
              <a:rPr sz="1395" spc="-384" dirty="0">
                <a:latin typeface="Arial"/>
                <a:cs typeface="Arial"/>
              </a:rPr>
              <a:t> </a:t>
            </a:r>
            <a:r>
              <a:rPr sz="1395" spc="12" dirty="0">
                <a:latin typeface="Arial"/>
                <a:cs typeface="Arial"/>
              </a:rPr>
              <a:t>problems</a:t>
            </a:r>
            <a:endParaRPr sz="1395">
              <a:latin typeface="Arial"/>
              <a:cs typeface="Arial"/>
            </a:endParaRPr>
          </a:p>
        </p:txBody>
      </p:sp>
      <p:sp>
        <p:nvSpPr>
          <p:cNvPr id="15" name="object 15"/>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2</a:t>
            </a:fld>
            <a:endParaRPr spc="-3"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3300" y="281860"/>
            <a:ext cx="6083161" cy="532223"/>
          </a:xfrm>
          <a:prstGeom prst="rect">
            <a:avLst/>
          </a:prstGeom>
        </p:spPr>
        <p:txBody>
          <a:bodyPr vert="horz" wrap="square" lIns="0" tIns="28093" rIns="0" bIns="0" rtlCol="0">
            <a:spAutoFit/>
          </a:bodyPr>
          <a:lstStyle/>
          <a:p>
            <a:pPr marL="20809">
              <a:spcBef>
                <a:spcPts val="221"/>
              </a:spcBef>
            </a:pPr>
            <a:r>
              <a:rPr spc="-24" dirty="0"/>
              <a:t>Adaptive</a:t>
            </a:r>
            <a:r>
              <a:rPr spc="205" dirty="0"/>
              <a:t> </a:t>
            </a:r>
            <a:r>
              <a:rPr spc="-49" dirty="0"/>
              <a:t>Neuron:</a:t>
            </a:r>
            <a:r>
              <a:rPr spc="483" dirty="0"/>
              <a:t> </a:t>
            </a:r>
            <a:r>
              <a:rPr spc="-49" dirty="0"/>
              <a:t>Perceptron</a:t>
            </a:r>
          </a:p>
        </p:txBody>
      </p:sp>
      <p:pic>
        <p:nvPicPr>
          <p:cNvPr id="3" name="object 3"/>
          <p:cNvPicPr/>
          <p:nvPr/>
        </p:nvPicPr>
        <p:blipFill>
          <a:blip r:embed="rId2" cstate="print"/>
          <a:stretch>
            <a:fillRect/>
          </a:stretch>
        </p:blipFill>
        <p:spPr>
          <a:xfrm>
            <a:off x="4317086" y="894642"/>
            <a:ext cx="1508435" cy="2420086"/>
          </a:xfrm>
          <a:prstGeom prst="rect">
            <a:avLst/>
          </a:prstGeom>
        </p:spPr>
      </p:pic>
      <p:pic>
        <p:nvPicPr>
          <p:cNvPr id="4" name="object 4"/>
          <p:cNvPicPr/>
          <p:nvPr/>
        </p:nvPicPr>
        <p:blipFill>
          <a:blip r:embed="rId3" cstate="print"/>
          <a:stretch>
            <a:fillRect/>
          </a:stretch>
        </p:blipFill>
        <p:spPr>
          <a:xfrm>
            <a:off x="2088448" y="3731097"/>
            <a:ext cx="106939" cy="106939"/>
          </a:xfrm>
          <a:prstGeom prst="rect">
            <a:avLst/>
          </a:prstGeom>
        </p:spPr>
      </p:pic>
      <p:sp>
        <p:nvSpPr>
          <p:cNvPr id="5" name="object 5"/>
          <p:cNvSpPr txBox="1"/>
          <p:nvPr/>
        </p:nvSpPr>
        <p:spPr>
          <a:xfrm>
            <a:off x="2288093" y="3594357"/>
            <a:ext cx="5849510" cy="558951"/>
          </a:xfrm>
          <a:prstGeom prst="rect">
            <a:avLst/>
          </a:prstGeom>
        </p:spPr>
        <p:txBody>
          <a:bodyPr vert="horz" wrap="square" lIns="0" tIns="11445" rIns="0" bIns="0" rtlCol="0">
            <a:spAutoFit/>
          </a:bodyPr>
          <a:lstStyle/>
          <a:p>
            <a:pPr marL="20809" marR="8324">
              <a:lnSpc>
                <a:spcPct val="102600"/>
              </a:lnSpc>
              <a:spcBef>
                <a:spcPts val="90"/>
              </a:spcBef>
            </a:pPr>
            <a:r>
              <a:rPr sz="1802" spc="106" dirty="0">
                <a:solidFill>
                  <a:srgbClr val="00007F"/>
                </a:solidFill>
                <a:latin typeface="Tahoma"/>
                <a:cs typeface="Tahoma"/>
              </a:rPr>
              <a:t>A</a:t>
            </a:r>
            <a:r>
              <a:rPr sz="1802" spc="33" dirty="0">
                <a:solidFill>
                  <a:srgbClr val="00007F"/>
                </a:solidFill>
                <a:latin typeface="Tahoma"/>
                <a:cs typeface="Tahoma"/>
              </a:rPr>
              <a:t> </a:t>
            </a:r>
            <a:r>
              <a:rPr sz="1802" spc="-66" dirty="0">
                <a:solidFill>
                  <a:srgbClr val="00007F"/>
                </a:solidFill>
                <a:latin typeface="Tahoma"/>
                <a:cs typeface="Tahoma"/>
              </a:rPr>
              <a:t>perceptron</a:t>
            </a:r>
            <a:r>
              <a:rPr sz="1802" spc="41" dirty="0">
                <a:solidFill>
                  <a:srgbClr val="00007F"/>
                </a:solidFill>
                <a:latin typeface="Tahoma"/>
                <a:cs typeface="Tahoma"/>
              </a:rPr>
              <a:t> </a:t>
            </a:r>
            <a:r>
              <a:rPr sz="1802" spc="-98" dirty="0">
                <a:solidFill>
                  <a:srgbClr val="00007F"/>
                </a:solidFill>
                <a:latin typeface="Tahoma"/>
                <a:cs typeface="Tahoma"/>
              </a:rPr>
              <a:t>represents</a:t>
            </a:r>
            <a:r>
              <a:rPr sz="1802" spc="41"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74" dirty="0">
                <a:solidFill>
                  <a:srgbClr val="00007F"/>
                </a:solidFill>
                <a:latin typeface="Tahoma"/>
                <a:cs typeface="Tahoma"/>
              </a:rPr>
              <a:t>decision</a:t>
            </a:r>
            <a:r>
              <a:rPr sz="1802" spc="41" dirty="0">
                <a:solidFill>
                  <a:srgbClr val="00007F"/>
                </a:solidFill>
                <a:latin typeface="Tahoma"/>
                <a:cs typeface="Tahoma"/>
              </a:rPr>
              <a:t> </a:t>
            </a:r>
            <a:r>
              <a:rPr sz="1802" spc="-82" dirty="0">
                <a:solidFill>
                  <a:srgbClr val="00007F"/>
                </a:solidFill>
                <a:latin typeface="Tahoma"/>
                <a:cs typeface="Tahoma"/>
              </a:rPr>
              <a:t>surface</a:t>
            </a:r>
            <a:r>
              <a:rPr sz="1802" spc="33" dirty="0">
                <a:solidFill>
                  <a:srgbClr val="00007F"/>
                </a:solidFill>
                <a:latin typeface="Tahoma"/>
                <a:cs typeface="Tahoma"/>
              </a:rPr>
              <a:t> </a:t>
            </a:r>
            <a:r>
              <a:rPr sz="1802" spc="-41" dirty="0">
                <a:solidFill>
                  <a:srgbClr val="00007F"/>
                </a:solidFill>
                <a:latin typeface="Tahoma"/>
                <a:cs typeface="Tahoma"/>
              </a:rPr>
              <a:t>in</a:t>
            </a:r>
            <a:r>
              <a:rPr sz="1802" spc="41" dirty="0">
                <a:solidFill>
                  <a:srgbClr val="00007F"/>
                </a:solidFill>
                <a:latin typeface="Tahoma"/>
                <a:cs typeface="Tahoma"/>
              </a:rPr>
              <a:t> </a:t>
            </a:r>
            <a:r>
              <a:rPr sz="1802" spc="-90" dirty="0">
                <a:solidFill>
                  <a:srgbClr val="00007F"/>
                </a:solidFill>
                <a:latin typeface="Tahoma"/>
                <a:cs typeface="Tahoma"/>
              </a:rPr>
              <a:t>a</a:t>
            </a:r>
            <a:r>
              <a:rPr sz="1802" spc="24" dirty="0">
                <a:solidFill>
                  <a:srgbClr val="00007F"/>
                </a:solidFill>
                <a:latin typeface="Tahoma"/>
                <a:cs typeface="Tahoma"/>
              </a:rPr>
              <a:t> </a:t>
            </a:r>
            <a:r>
              <a:rPr sz="1802" i="1" spc="-230" dirty="0">
                <a:latin typeface="Bookman Old Style"/>
                <a:cs typeface="Bookman Old Style"/>
              </a:rPr>
              <a:t>d</a:t>
            </a:r>
            <a:r>
              <a:rPr sz="1802" i="1" spc="58" dirty="0">
                <a:latin typeface="Bookman Old Style"/>
                <a:cs typeface="Bookman Old Style"/>
              </a:rPr>
              <a:t> </a:t>
            </a:r>
            <a:r>
              <a:rPr sz="1802" spc="-74" dirty="0">
                <a:solidFill>
                  <a:srgbClr val="00007F"/>
                </a:solidFill>
                <a:latin typeface="Tahoma"/>
                <a:cs typeface="Tahoma"/>
              </a:rPr>
              <a:t>dimensional </a:t>
            </a:r>
            <a:r>
              <a:rPr sz="1802" spc="-541" dirty="0">
                <a:solidFill>
                  <a:srgbClr val="00007F"/>
                </a:solidFill>
                <a:latin typeface="Tahoma"/>
                <a:cs typeface="Tahoma"/>
              </a:rPr>
              <a:t> </a:t>
            </a:r>
            <a:r>
              <a:rPr sz="1802" spc="-98" dirty="0">
                <a:solidFill>
                  <a:srgbClr val="00007F"/>
                </a:solidFill>
                <a:latin typeface="Tahoma"/>
                <a:cs typeface="Tahoma"/>
              </a:rPr>
              <a:t>space</a:t>
            </a:r>
            <a:r>
              <a:rPr sz="1802" spc="16" dirty="0">
                <a:solidFill>
                  <a:srgbClr val="00007F"/>
                </a:solidFill>
                <a:latin typeface="Tahoma"/>
                <a:cs typeface="Tahoma"/>
              </a:rPr>
              <a:t> </a:t>
            </a:r>
            <a:r>
              <a:rPr sz="1802" spc="-106" dirty="0">
                <a:solidFill>
                  <a:srgbClr val="00007F"/>
                </a:solidFill>
                <a:latin typeface="Tahoma"/>
                <a:cs typeface="Tahoma"/>
              </a:rPr>
              <a:t>as</a:t>
            </a:r>
            <a:r>
              <a:rPr sz="1802" spc="33"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82" dirty="0">
                <a:solidFill>
                  <a:srgbClr val="00007F"/>
                </a:solidFill>
                <a:latin typeface="Tahoma"/>
                <a:cs typeface="Tahoma"/>
              </a:rPr>
              <a:t>hyperplane</a:t>
            </a:r>
            <a:endParaRPr sz="1802">
              <a:latin typeface="Tahoma"/>
              <a:cs typeface="Tahoma"/>
            </a:endParaRPr>
          </a:p>
        </p:txBody>
      </p:sp>
      <p:sp>
        <p:nvSpPr>
          <p:cNvPr id="6" name="object 6"/>
          <p:cNvSpPr/>
          <p:nvPr/>
        </p:nvSpPr>
        <p:spPr>
          <a:xfrm>
            <a:off x="1265003" y="5462353"/>
            <a:ext cx="7550675" cy="200810"/>
          </a:xfrm>
          <a:custGeom>
            <a:avLst/>
            <a:gdLst/>
            <a:ahLst/>
            <a:cxnLst/>
            <a:rect l="l" t="t" r="r" b="b"/>
            <a:pathLst>
              <a:path w="4608195" h="122554">
                <a:moveTo>
                  <a:pt x="4608004" y="0"/>
                </a:moveTo>
                <a:lnTo>
                  <a:pt x="0" y="0"/>
                </a:lnTo>
                <a:lnTo>
                  <a:pt x="0" y="122313"/>
                </a:lnTo>
                <a:lnTo>
                  <a:pt x="4608004" y="122313"/>
                </a:lnTo>
                <a:lnTo>
                  <a:pt x="4608004" y="0"/>
                </a:lnTo>
                <a:close/>
              </a:path>
            </a:pathLst>
          </a:custGeom>
          <a:solidFill>
            <a:srgbClr val="191959"/>
          </a:solidFill>
        </p:spPr>
        <p:txBody>
          <a:bodyPr wrap="square" lIns="0" tIns="0" rIns="0" bIns="0" rtlCol="0"/>
          <a:lstStyle/>
          <a:p>
            <a:endParaRPr sz="2949"/>
          </a:p>
        </p:txBody>
      </p:sp>
      <p:sp>
        <p:nvSpPr>
          <p:cNvPr id="7" name="object 7"/>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8" name="object 8"/>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36951" y="281860"/>
            <a:ext cx="5849510" cy="532223"/>
          </a:xfrm>
          <a:prstGeom prst="rect">
            <a:avLst/>
          </a:prstGeom>
        </p:spPr>
        <p:txBody>
          <a:bodyPr vert="horz" wrap="square" lIns="0" tIns="28093" rIns="0" bIns="0" rtlCol="0">
            <a:spAutoFit/>
          </a:bodyPr>
          <a:lstStyle/>
          <a:p>
            <a:pPr marL="20809">
              <a:spcBef>
                <a:spcPts val="221"/>
              </a:spcBef>
            </a:pPr>
            <a:r>
              <a:rPr spc="-24" dirty="0"/>
              <a:t>Adaptive</a:t>
            </a:r>
            <a:r>
              <a:rPr spc="205" dirty="0"/>
              <a:t> </a:t>
            </a:r>
            <a:r>
              <a:rPr spc="-49" dirty="0"/>
              <a:t>Neuron:</a:t>
            </a:r>
            <a:r>
              <a:rPr spc="483" dirty="0"/>
              <a:t> </a:t>
            </a:r>
            <a:r>
              <a:rPr spc="-49" dirty="0"/>
              <a:t>Perceptron</a:t>
            </a:r>
          </a:p>
        </p:txBody>
      </p:sp>
      <p:pic>
        <p:nvPicPr>
          <p:cNvPr id="3" name="object 3"/>
          <p:cNvPicPr/>
          <p:nvPr/>
        </p:nvPicPr>
        <p:blipFill>
          <a:blip r:embed="rId2" cstate="print"/>
          <a:stretch>
            <a:fillRect/>
          </a:stretch>
        </p:blipFill>
        <p:spPr>
          <a:xfrm>
            <a:off x="4317086" y="894642"/>
            <a:ext cx="1508435" cy="2420086"/>
          </a:xfrm>
          <a:prstGeom prst="rect">
            <a:avLst/>
          </a:prstGeom>
        </p:spPr>
      </p:pic>
      <p:pic>
        <p:nvPicPr>
          <p:cNvPr id="4" name="object 4"/>
          <p:cNvPicPr/>
          <p:nvPr/>
        </p:nvPicPr>
        <p:blipFill>
          <a:blip r:embed="rId3" cstate="print"/>
          <a:stretch>
            <a:fillRect/>
          </a:stretch>
        </p:blipFill>
        <p:spPr>
          <a:xfrm>
            <a:off x="2088448" y="3731097"/>
            <a:ext cx="106939" cy="106939"/>
          </a:xfrm>
          <a:prstGeom prst="rect">
            <a:avLst/>
          </a:prstGeom>
        </p:spPr>
      </p:pic>
      <p:sp>
        <p:nvSpPr>
          <p:cNvPr id="5" name="object 5"/>
          <p:cNvSpPr txBox="1"/>
          <p:nvPr/>
        </p:nvSpPr>
        <p:spPr>
          <a:xfrm>
            <a:off x="2288093" y="3594357"/>
            <a:ext cx="5849510" cy="1148278"/>
          </a:xfrm>
          <a:prstGeom prst="rect">
            <a:avLst/>
          </a:prstGeom>
        </p:spPr>
        <p:txBody>
          <a:bodyPr vert="horz" wrap="square" lIns="0" tIns="11445" rIns="0" bIns="0" rtlCol="0">
            <a:spAutoFit/>
          </a:bodyPr>
          <a:lstStyle/>
          <a:p>
            <a:pPr marL="20809" marR="8324">
              <a:lnSpc>
                <a:spcPct val="102600"/>
              </a:lnSpc>
              <a:spcBef>
                <a:spcPts val="90"/>
              </a:spcBef>
            </a:pPr>
            <a:r>
              <a:rPr sz="1802" spc="106" dirty="0">
                <a:solidFill>
                  <a:srgbClr val="00007F"/>
                </a:solidFill>
                <a:latin typeface="Tahoma"/>
                <a:cs typeface="Tahoma"/>
              </a:rPr>
              <a:t>A</a:t>
            </a:r>
            <a:r>
              <a:rPr sz="1802" spc="33" dirty="0">
                <a:solidFill>
                  <a:srgbClr val="00007F"/>
                </a:solidFill>
                <a:latin typeface="Tahoma"/>
                <a:cs typeface="Tahoma"/>
              </a:rPr>
              <a:t> </a:t>
            </a:r>
            <a:r>
              <a:rPr sz="1802" spc="-66" dirty="0">
                <a:solidFill>
                  <a:srgbClr val="00007F"/>
                </a:solidFill>
                <a:latin typeface="Tahoma"/>
                <a:cs typeface="Tahoma"/>
              </a:rPr>
              <a:t>perceptron</a:t>
            </a:r>
            <a:r>
              <a:rPr sz="1802" spc="41" dirty="0">
                <a:solidFill>
                  <a:srgbClr val="00007F"/>
                </a:solidFill>
                <a:latin typeface="Tahoma"/>
                <a:cs typeface="Tahoma"/>
              </a:rPr>
              <a:t> </a:t>
            </a:r>
            <a:r>
              <a:rPr sz="1802" spc="-98" dirty="0">
                <a:solidFill>
                  <a:srgbClr val="00007F"/>
                </a:solidFill>
                <a:latin typeface="Tahoma"/>
                <a:cs typeface="Tahoma"/>
              </a:rPr>
              <a:t>represents</a:t>
            </a:r>
            <a:r>
              <a:rPr sz="1802" spc="41"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74" dirty="0">
                <a:solidFill>
                  <a:srgbClr val="00007F"/>
                </a:solidFill>
                <a:latin typeface="Tahoma"/>
                <a:cs typeface="Tahoma"/>
              </a:rPr>
              <a:t>decision</a:t>
            </a:r>
            <a:r>
              <a:rPr sz="1802" spc="41" dirty="0">
                <a:solidFill>
                  <a:srgbClr val="00007F"/>
                </a:solidFill>
                <a:latin typeface="Tahoma"/>
                <a:cs typeface="Tahoma"/>
              </a:rPr>
              <a:t> </a:t>
            </a:r>
            <a:r>
              <a:rPr sz="1802" spc="-82" dirty="0">
                <a:solidFill>
                  <a:srgbClr val="00007F"/>
                </a:solidFill>
                <a:latin typeface="Tahoma"/>
                <a:cs typeface="Tahoma"/>
              </a:rPr>
              <a:t>surface</a:t>
            </a:r>
            <a:r>
              <a:rPr sz="1802" spc="33" dirty="0">
                <a:solidFill>
                  <a:srgbClr val="00007F"/>
                </a:solidFill>
                <a:latin typeface="Tahoma"/>
                <a:cs typeface="Tahoma"/>
              </a:rPr>
              <a:t> </a:t>
            </a:r>
            <a:r>
              <a:rPr sz="1802" spc="-41" dirty="0">
                <a:solidFill>
                  <a:srgbClr val="00007F"/>
                </a:solidFill>
                <a:latin typeface="Tahoma"/>
                <a:cs typeface="Tahoma"/>
              </a:rPr>
              <a:t>in</a:t>
            </a:r>
            <a:r>
              <a:rPr sz="1802" spc="41" dirty="0">
                <a:solidFill>
                  <a:srgbClr val="00007F"/>
                </a:solidFill>
                <a:latin typeface="Tahoma"/>
                <a:cs typeface="Tahoma"/>
              </a:rPr>
              <a:t> </a:t>
            </a:r>
            <a:r>
              <a:rPr sz="1802" spc="-90" dirty="0">
                <a:solidFill>
                  <a:srgbClr val="00007F"/>
                </a:solidFill>
                <a:latin typeface="Tahoma"/>
                <a:cs typeface="Tahoma"/>
              </a:rPr>
              <a:t>a</a:t>
            </a:r>
            <a:r>
              <a:rPr sz="1802" spc="24" dirty="0">
                <a:solidFill>
                  <a:srgbClr val="00007F"/>
                </a:solidFill>
                <a:latin typeface="Tahoma"/>
                <a:cs typeface="Tahoma"/>
              </a:rPr>
              <a:t> </a:t>
            </a:r>
            <a:r>
              <a:rPr sz="1802" i="1" spc="-230" dirty="0">
                <a:latin typeface="Bookman Old Style"/>
                <a:cs typeface="Bookman Old Style"/>
              </a:rPr>
              <a:t>d</a:t>
            </a:r>
            <a:r>
              <a:rPr sz="1802" i="1" spc="58" dirty="0">
                <a:latin typeface="Bookman Old Style"/>
                <a:cs typeface="Bookman Old Style"/>
              </a:rPr>
              <a:t> </a:t>
            </a:r>
            <a:r>
              <a:rPr sz="1802" spc="-74" dirty="0">
                <a:solidFill>
                  <a:srgbClr val="00007F"/>
                </a:solidFill>
                <a:latin typeface="Tahoma"/>
                <a:cs typeface="Tahoma"/>
              </a:rPr>
              <a:t>dimensional </a:t>
            </a:r>
            <a:r>
              <a:rPr sz="1802" spc="-541" dirty="0">
                <a:solidFill>
                  <a:srgbClr val="00007F"/>
                </a:solidFill>
                <a:latin typeface="Tahoma"/>
                <a:cs typeface="Tahoma"/>
              </a:rPr>
              <a:t> </a:t>
            </a:r>
            <a:r>
              <a:rPr sz="1802" spc="-98" dirty="0">
                <a:solidFill>
                  <a:srgbClr val="00007F"/>
                </a:solidFill>
                <a:latin typeface="Tahoma"/>
                <a:cs typeface="Tahoma"/>
              </a:rPr>
              <a:t>space</a:t>
            </a:r>
            <a:r>
              <a:rPr sz="1802" spc="16" dirty="0">
                <a:solidFill>
                  <a:srgbClr val="00007F"/>
                </a:solidFill>
                <a:latin typeface="Tahoma"/>
                <a:cs typeface="Tahoma"/>
              </a:rPr>
              <a:t> </a:t>
            </a:r>
            <a:r>
              <a:rPr sz="1802" spc="-106" dirty="0">
                <a:solidFill>
                  <a:srgbClr val="00007F"/>
                </a:solidFill>
                <a:latin typeface="Tahoma"/>
                <a:cs typeface="Tahoma"/>
              </a:rPr>
              <a:t>as</a:t>
            </a:r>
            <a:r>
              <a:rPr sz="1802" spc="33"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82" dirty="0">
                <a:solidFill>
                  <a:srgbClr val="00007F"/>
                </a:solidFill>
                <a:latin typeface="Tahoma"/>
                <a:cs typeface="Tahoma"/>
              </a:rPr>
              <a:t>hyperplane</a:t>
            </a:r>
            <a:endParaRPr sz="1802">
              <a:latin typeface="Tahoma"/>
              <a:cs typeface="Tahoma"/>
            </a:endParaRPr>
          </a:p>
          <a:p>
            <a:pPr marL="20809" marR="665911">
              <a:lnSpc>
                <a:spcPct val="102600"/>
              </a:lnSpc>
              <a:spcBef>
                <a:spcPts val="115"/>
              </a:spcBef>
            </a:pPr>
            <a:r>
              <a:rPr sz="1802" spc="-66" dirty="0">
                <a:solidFill>
                  <a:srgbClr val="00007F"/>
                </a:solidFill>
                <a:latin typeface="Tahoma"/>
                <a:cs typeface="Tahoma"/>
              </a:rPr>
              <a:t>Works</a:t>
            </a:r>
            <a:r>
              <a:rPr sz="1802" spc="24" dirty="0">
                <a:solidFill>
                  <a:srgbClr val="00007F"/>
                </a:solidFill>
                <a:latin typeface="Tahoma"/>
                <a:cs typeface="Tahoma"/>
              </a:rPr>
              <a:t> </a:t>
            </a:r>
            <a:r>
              <a:rPr sz="1802" spc="-58" dirty="0">
                <a:solidFill>
                  <a:srgbClr val="00007F"/>
                </a:solidFill>
                <a:latin typeface="Tahoma"/>
                <a:cs typeface="Tahoma"/>
              </a:rPr>
              <a:t>only</a:t>
            </a:r>
            <a:r>
              <a:rPr sz="1802" spc="24" dirty="0">
                <a:solidFill>
                  <a:srgbClr val="00007F"/>
                </a:solidFill>
                <a:latin typeface="Tahoma"/>
                <a:cs typeface="Tahoma"/>
              </a:rPr>
              <a:t> </a:t>
            </a:r>
            <a:r>
              <a:rPr sz="1802" spc="-74" dirty="0">
                <a:solidFill>
                  <a:srgbClr val="00007F"/>
                </a:solidFill>
                <a:latin typeface="Tahoma"/>
                <a:cs typeface="Tahoma"/>
              </a:rPr>
              <a:t>for</a:t>
            </a:r>
            <a:r>
              <a:rPr sz="1802" spc="33" dirty="0">
                <a:solidFill>
                  <a:srgbClr val="00007F"/>
                </a:solidFill>
                <a:latin typeface="Tahoma"/>
                <a:cs typeface="Tahoma"/>
              </a:rPr>
              <a:t> </a:t>
            </a:r>
            <a:r>
              <a:rPr sz="1802" spc="-82" dirty="0">
                <a:solidFill>
                  <a:srgbClr val="00007F"/>
                </a:solidFill>
                <a:latin typeface="Tahoma"/>
                <a:cs typeface="Tahoma"/>
              </a:rPr>
              <a:t>those</a:t>
            </a:r>
            <a:r>
              <a:rPr sz="1802" spc="24" dirty="0">
                <a:solidFill>
                  <a:srgbClr val="00007F"/>
                </a:solidFill>
                <a:latin typeface="Tahoma"/>
                <a:cs typeface="Tahoma"/>
              </a:rPr>
              <a:t> </a:t>
            </a:r>
            <a:r>
              <a:rPr sz="1802" spc="-90" dirty="0">
                <a:solidFill>
                  <a:srgbClr val="00007F"/>
                </a:solidFill>
                <a:latin typeface="Tahoma"/>
                <a:cs typeface="Tahoma"/>
              </a:rPr>
              <a:t>sets</a:t>
            </a:r>
            <a:r>
              <a:rPr sz="1802" spc="24" dirty="0">
                <a:solidFill>
                  <a:srgbClr val="00007F"/>
                </a:solidFill>
                <a:latin typeface="Tahoma"/>
                <a:cs typeface="Tahoma"/>
              </a:rPr>
              <a:t> </a:t>
            </a:r>
            <a:r>
              <a:rPr sz="1802" spc="-58" dirty="0">
                <a:solidFill>
                  <a:srgbClr val="00007F"/>
                </a:solidFill>
                <a:latin typeface="Tahoma"/>
                <a:cs typeface="Tahoma"/>
              </a:rPr>
              <a:t>of</a:t>
            </a:r>
            <a:r>
              <a:rPr sz="1802" spc="33" dirty="0">
                <a:solidFill>
                  <a:srgbClr val="00007F"/>
                </a:solidFill>
                <a:latin typeface="Tahoma"/>
                <a:cs typeface="Tahoma"/>
              </a:rPr>
              <a:t> </a:t>
            </a:r>
            <a:r>
              <a:rPr sz="1802" spc="-98" dirty="0">
                <a:solidFill>
                  <a:srgbClr val="00007F"/>
                </a:solidFill>
                <a:latin typeface="Tahoma"/>
                <a:cs typeface="Tahoma"/>
              </a:rPr>
              <a:t>examples</a:t>
            </a:r>
            <a:r>
              <a:rPr sz="1802" spc="33" dirty="0">
                <a:solidFill>
                  <a:srgbClr val="00007F"/>
                </a:solidFill>
                <a:latin typeface="Tahoma"/>
                <a:cs typeface="Tahoma"/>
              </a:rPr>
              <a:t> </a:t>
            </a:r>
            <a:r>
              <a:rPr sz="1802" spc="-24" dirty="0">
                <a:solidFill>
                  <a:srgbClr val="00007F"/>
                </a:solidFill>
                <a:latin typeface="Tahoma"/>
                <a:cs typeface="Tahoma"/>
              </a:rPr>
              <a:t>that</a:t>
            </a:r>
            <a:r>
              <a:rPr sz="1802" spc="24" dirty="0">
                <a:solidFill>
                  <a:srgbClr val="00007F"/>
                </a:solidFill>
                <a:latin typeface="Tahoma"/>
                <a:cs typeface="Tahoma"/>
              </a:rPr>
              <a:t> </a:t>
            </a:r>
            <a:r>
              <a:rPr sz="1802" spc="-115" dirty="0">
                <a:solidFill>
                  <a:srgbClr val="00007F"/>
                </a:solidFill>
                <a:latin typeface="Tahoma"/>
                <a:cs typeface="Tahoma"/>
              </a:rPr>
              <a:t>are</a:t>
            </a:r>
            <a:r>
              <a:rPr sz="1802" spc="33" dirty="0">
                <a:solidFill>
                  <a:srgbClr val="00007F"/>
                </a:solidFill>
                <a:latin typeface="Tahoma"/>
                <a:cs typeface="Tahoma"/>
              </a:rPr>
              <a:t> </a:t>
            </a:r>
            <a:r>
              <a:rPr sz="1802" i="1" spc="-66" dirty="0">
                <a:solidFill>
                  <a:srgbClr val="00007F"/>
                </a:solidFill>
                <a:latin typeface="Arial"/>
                <a:cs typeface="Arial"/>
              </a:rPr>
              <a:t>linearly </a:t>
            </a:r>
            <a:r>
              <a:rPr sz="1802" i="1" spc="-475" dirty="0">
                <a:solidFill>
                  <a:srgbClr val="00007F"/>
                </a:solidFill>
                <a:latin typeface="Arial"/>
                <a:cs typeface="Arial"/>
              </a:rPr>
              <a:t> </a:t>
            </a:r>
            <a:r>
              <a:rPr sz="1802" i="1" spc="-123" dirty="0">
                <a:solidFill>
                  <a:srgbClr val="00007F"/>
                </a:solidFill>
                <a:latin typeface="Arial"/>
                <a:cs typeface="Arial"/>
              </a:rPr>
              <a:t>separable</a:t>
            </a:r>
            <a:endParaRPr sz="1802">
              <a:latin typeface="Arial"/>
              <a:cs typeface="Arial"/>
            </a:endParaRPr>
          </a:p>
        </p:txBody>
      </p:sp>
      <p:pic>
        <p:nvPicPr>
          <p:cNvPr id="6" name="object 6"/>
          <p:cNvPicPr/>
          <p:nvPr/>
        </p:nvPicPr>
        <p:blipFill>
          <a:blip r:embed="rId4" cstate="print"/>
          <a:stretch>
            <a:fillRect/>
          </a:stretch>
        </p:blipFill>
        <p:spPr>
          <a:xfrm>
            <a:off x="2088448" y="4309930"/>
            <a:ext cx="106939" cy="106939"/>
          </a:xfrm>
          <a:prstGeom prst="rect">
            <a:avLst/>
          </a:prstGeom>
        </p:spPr>
      </p:pic>
      <p:sp>
        <p:nvSpPr>
          <p:cNvPr id="8" name="object 8"/>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9" name="object 9"/>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55700" y="281860"/>
            <a:ext cx="5930761" cy="532223"/>
          </a:xfrm>
          <a:prstGeom prst="rect">
            <a:avLst/>
          </a:prstGeom>
        </p:spPr>
        <p:txBody>
          <a:bodyPr vert="horz" wrap="square" lIns="0" tIns="28093" rIns="0" bIns="0" rtlCol="0">
            <a:spAutoFit/>
          </a:bodyPr>
          <a:lstStyle/>
          <a:p>
            <a:pPr marL="20809">
              <a:spcBef>
                <a:spcPts val="221"/>
              </a:spcBef>
            </a:pPr>
            <a:r>
              <a:rPr spc="-24" dirty="0"/>
              <a:t>Adaptive</a:t>
            </a:r>
            <a:r>
              <a:rPr spc="205" dirty="0"/>
              <a:t> </a:t>
            </a:r>
            <a:r>
              <a:rPr spc="-49" dirty="0"/>
              <a:t>Neuron:</a:t>
            </a:r>
            <a:r>
              <a:rPr spc="483" dirty="0"/>
              <a:t> </a:t>
            </a:r>
            <a:r>
              <a:rPr spc="-49" dirty="0"/>
              <a:t>Perceptron</a:t>
            </a:r>
          </a:p>
        </p:txBody>
      </p:sp>
      <p:pic>
        <p:nvPicPr>
          <p:cNvPr id="3" name="object 3"/>
          <p:cNvPicPr/>
          <p:nvPr/>
        </p:nvPicPr>
        <p:blipFill>
          <a:blip r:embed="rId2" cstate="print"/>
          <a:stretch>
            <a:fillRect/>
          </a:stretch>
        </p:blipFill>
        <p:spPr>
          <a:xfrm>
            <a:off x="4317086" y="894642"/>
            <a:ext cx="1508435" cy="2420086"/>
          </a:xfrm>
          <a:prstGeom prst="rect">
            <a:avLst/>
          </a:prstGeom>
        </p:spPr>
      </p:pic>
      <p:pic>
        <p:nvPicPr>
          <p:cNvPr id="4" name="object 4"/>
          <p:cNvPicPr/>
          <p:nvPr/>
        </p:nvPicPr>
        <p:blipFill>
          <a:blip r:embed="rId3" cstate="print"/>
          <a:stretch>
            <a:fillRect/>
          </a:stretch>
        </p:blipFill>
        <p:spPr>
          <a:xfrm>
            <a:off x="2088448" y="3731097"/>
            <a:ext cx="106939" cy="106939"/>
          </a:xfrm>
          <a:prstGeom prst="rect">
            <a:avLst/>
          </a:prstGeom>
        </p:spPr>
      </p:pic>
      <p:sp>
        <p:nvSpPr>
          <p:cNvPr id="5" name="object 5"/>
          <p:cNvSpPr txBox="1"/>
          <p:nvPr/>
        </p:nvSpPr>
        <p:spPr>
          <a:xfrm>
            <a:off x="2288093" y="3594356"/>
            <a:ext cx="5849510" cy="1727219"/>
          </a:xfrm>
          <a:prstGeom prst="rect">
            <a:avLst/>
          </a:prstGeom>
        </p:spPr>
        <p:txBody>
          <a:bodyPr vert="horz" wrap="square" lIns="0" tIns="11445" rIns="0" bIns="0" rtlCol="0">
            <a:spAutoFit/>
          </a:bodyPr>
          <a:lstStyle/>
          <a:p>
            <a:pPr marL="20809" marR="8324">
              <a:lnSpc>
                <a:spcPct val="102600"/>
              </a:lnSpc>
              <a:spcBef>
                <a:spcPts val="90"/>
              </a:spcBef>
            </a:pPr>
            <a:r>
              <a:rPr sz="1802" spc="106" dirty="0">
                <a:solidFill>
                  <a:srgbClr val="00007F"/>
                </a:solidFill>
                <a:latin typeface="Tahoma"/>
                <a:cs typeface="Tahoma"/>
              </a:rPr>
              <a:t>A</a:t>
            </a:r>
            <a:r>
              <a:rPr sz="1802" spc="33" dirty="0">
                <a:solidFill>
                  <a:srgbClr val="00007F"/>
                </a:solidFill>
                <a:latin typeface="Tahoma"/>
                <a:cs typeface="Tahoma"/>
              </a:rPr>
              <a:t> </a:t>
            </a:r>
            <a:r>
              <a:rPr sz="1802" spc="-66" dirty="0">
                <a:solidFill>
                  <a:srgbClr val="00007F"/>
                </a:solidFill>
                <a:latin typeface="Tahoma"/>
                <a:cs typeface="Tahoma"/>
              </a:rPr>
              <a:t>perceptron</a:t>
            </a:r>
            <a:r>
              <a:rPr sz="1802" spc="41" dirty="0">
                <a:solidFill>
                  <a:srgbClr val="00007F"/>
                </a:solidFill>
                <a:latin typeface="Tahoma"/>
                <a:cs typeface="Tahoma"/>
              </a:rPr>
              <a:t> </a:t>
            </a:r>
            <a:r>
              <a:rPr sz="1802" spc="-98" dirty="0">
                <a:solidFill>
                  <a:srgbClr val="00007F"/>
                </a:solidFill>
                <a:latin typeface="Tahoma"/>
                <a:cs typeface="Tahoma"/>
              </a:rPr>
              <a:t>represents</a:t>
            </a:r>
            <a:r>
              <a:rPr sz="1802" spc="41"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74" dirty="0">
                <a:solidFill>
                  <a:srgbClr val="00007F"/>
                </a:solidFill>
                <a:latin typeface="Tahoma"/>
                <a:cs typeface="Tahoma"/>
              </a:rPr>
              <a:t>decision</a:t>
            </a:r>
            <a:r>
              <a:rPr sz="1802" spc="41" dirty="0">
                <a:solidFill>
                  <a:srgbClr val="00007F"/>
                </a:solidFill>
                <a:latin typeface="Tahoma"/>
                <a:cs typeface="Tahoma"/>
              </a:rPr>
              <a:t> </a:t>
            </a:r>
            <a:r>
              <a:rPr sz="1802" spc="-82" dirty="0">
                <a:solidFill>
                  <a:srgbClr val="00007F"/>
                </a:solidFill>
                <a:latin typeface="Tahoma"/>
                <a:cs typeface="Tahoma"/>
              </a:rPr>
              <a:t>surface</a:t>
            </a:r>
            <a:r>
              <a:rPr sz="1802" spc="33" dirty="0">
                <a:solidFill>
                  <a:srgbClr val="00007F"/>
                </a:solidFill>
                <a:latin typeface="Tahoma"/>
                <a:cs typeface="Tahoma"/>
              </a:rPr>
              <a:t> </a:t>
            </a:r>
            <a:r>
              <a:rPr sz="1802" spc="-41" dirty="0">
                <a:solidFill>
                  <a:srgbClr val="00007F"/>
                </a:solidFill>
                <a:latin typeface="Tahoma"/>
                <a:cs typeface="Tahoma"/>
              </a:rPr>
              <a:t>in</a:t>
            </a:r>
            <a:r>
              <a:rPr sz="1802" spc="41" dirty="0">
                <a:solidFill>
                  <a:srgbClr val="00007F"/>
                </a:solidFill>
                <a:latin typeface="Tahoma"/>
                <a:cs typeface="Tahoma"/>
              </a:rPr>
              <a:t> </a:t>
            </a:r>
            <a:r>
              <a:rPr sz="1802" spc="-90" dirty="0">
                <a:solidFill>
                  <a:srgbClr val="00007F"/>
                </a:solidFill>
                <a:latin typeface="Tahoma"/>
                <a:cs typeface="Tahoma"/>
              </a:rPr>
              <a:t>a</a:t>
            </a:r>
            <a:r>
              <a:rPr sz="1802" spc="24" dirty="0">
                <a:solidFill>
                  <a:srgbClr val="00007F"/>
                </a:solidFill>
                <a:latin typeface="Tahoma"/>
                <a:cs typeface="Tahoma"/>
              </a:rPr>
              <a:t> </a:t>
            </a:r>
            <a:r>
              <a:rPr sz="1802" i="1" spc="-230" dirty="0">
                <a:latin typeface="Bookman Old Style"/>
                <a:cs typeface="Bookman Old Style"/>
              </a:rPr>
              <a:t>d</a:t>
            </a:r>
            <a:r>
              <a:rPr sz="1802" i="1" spc="58" dirty="0">
                <a:latin typeface="Bookman Old Style"/>
                <a:cs typeface="Bookman Old Style"/>
              </a:rPr>
              <a:t> </a:t>
            </a:r>
            <a:r>
              <a:rPr sz="1802" spc="-74" dirty="0">
                <a:solidFill>
                  <a:srgbClr val="00007F"/>
                </a:solidFill>
                <a:latin typeface="Tahoma"/>
                <a:cs typeface="Tahoma"/>
              </a:rPr>
              <a:t>dimensional </a:t>
            </a:r>
            <a:r>
              <a:rPr sz="1802" spc="-541" dirty="0">
                <a:solidFill>
                  <a:srgbClr val="00007F"/>
                </a:solidFill>
                <a:latin typeface="Tahoma"/>
                <a:cs typeface="Tahoma"/>
              </a:rPr>
              <a:t> </a:t>
            </a:r>
            <a:r>
              <a:rPr sz="1802" spc="-98" dirty="0">
                <a:solidFill>
                  <a:srgbClr val="00007F"/>
                </a:solidFill>
                <a:latin typeface="Tahoma"/>
                <a:cs typeface="Tahoma"/>
              </a:rPr>
              <a:t>space</a:t>
            </a:r>
            <a:r>
              <a:rPr sz="1802" spc="16" dirty="0">
                <a:solidFill>
                  <a:srgbClr val="00007F"/>
                </a:solidFill>
                <a:latin typeface="Tahoma"/>
                <a:cs typeface="Tahoma"/>
              </a:rPr>
              <a:t> </a:t>
            </a:r>
            <a:r>
              <a:rPr sz="1802" spc="-106" dirty="0">
                <a:solidFill>
                  <a:srgbClr val="00007F"/>
                </a:solidFill>
                <a:latin typeface="Tahoma"/>
                <a:cs typeface="Tahoma"/>
              </a:rPr>
              <a:t>as</a:t>
            </a:r>
            <a:r>
              <a:rPr sz="1802" spc="33"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82" dirty="0">
                <a:solidFill>
                  <a:srgbClr val="00007F"/>
                </a:solidFill>
                <a:latin typeface="Tahoma"/>
                <a:cs typeface="Tahoma"/>
              </a:rPr>
              <a:t>hyperplane</a:t>
            </a:r>
            <a:endParaRPr sz="1802">
              <a:latin typeface="Tahoma"/>
              <a:cs typeface="Tahoma"/>
            </a:endParaRPr>
          </a:p>
          <a:p>
            <a:pPr marL="20809" marR="665911">
              <a:lnSpc>
                <a:spcPct val="102600"/>
              </a:lnSpc>
              <a:spcBef>
                <a:spcPts val="115"/>
              </a:spcBef>
            </a:pPr>
            <a:r>
              <a:rPr sz="1802" spc="-66" dirty="0">
                <a:solidFill>
                  <a:srgbClr val="00007F"/>
                </a:solidFill>
                <a:latin typeface="Tahoma"/>
                <a:cs typeface="Tahoma"/>
              </a:rPr>
              <a:t>Works</a:t>
            </a:r>
            <a:r>
              <a:rPr sz="1802" spc="24" dirty="0">
                <a:solidFill>
                  <a:srgbClr val="00007F"/>
                </a:solidFill>
                <a:latin typeface="Tahoma"/>
                <a:cs typeface="Tahoma"/>
              </a:rPr>
              <a:t> </a:t>
            </a:r>
            <a:r>
              <a:rPr sz="1802" spc="-58" dirty="0">
                <a:solidFill>
                  <a:srgbClr val="00007F"/>
                </a:solidFill>
                <a:latin typeface="Tahoma"/>
                <a:cs typeface="Tahoma"/>
              </a:rPr>
              <a:t>only</a:t>
            </a:r>
            <a:r>
              <a:rPr sz="1802" spc="24" dirty="0">
                <a:solidFill>
                  <a:srgbClr val="00007F"/>
                </a:solidFill>
                <a:latin typeface="Tahoma"/>
                <a:cs typeface="Tahoma"/>
              </a:rPr>
              <a:t> </a:t>
            </a:r>
            <a:r>
              <a:rPr sz="1802" spc="-74" dirty="0">
                <a:solidFill>
                  <a:srgbClr val="00007F"/>
                </a:solidFill>
                <a:latin typeface="Tahoma"/>
                <a:cs typeface="Tahoma"/>
              </a:rPr>
              <a:t>for</a:t>
            </a:r>
            <a:r>
              <a:rPr sz="1802" spc="33" dirty="0">
                <a:solidFill>
                  <a:srgbClr val="00007F"/>
                </a:solidFill>
                <a:latin typeface="Tahoma"/>
                <a:cs typeface="Tahoma"/>
              </a:rPr>
              <a:t> </a:t>
            </a:r>
            <a:r>
              <a:rPr sz="1802" spc="-82" dirty="0">
                <a:solidFill>
                  <a:srgbClr val="00007F"/>
                </a:solidFill>
                <a:latin typeface="Tahoma"/>
                <a:cs typeface="Tahoma"/>
              </a:rPr>
              <a:t>those</a:t>
            </a:r>
            <a:r>
              <a:rPr sz="1802" spc="24" dirty="0">
                <a:solidFill>
                  <a:srgbClr val="00007F"/>
                </a:solidFill>
                <a:latin typeface="Tahoma"/>
                <a:cs typeface="Tahoma"/>
              </a:rPr>
              <a:t> </a:t>
            </a:r>
            <a:r>
              <a:rPr sz="1802" spc="-90" dirty="0">
                <a:solidFill>
                  <a:srgbClr val="00007F"/>
                </a:solidFill>
                <a:latin typeface="Tahoma"/>
                <a:cs typeface="Tahoma"/>
              </a:rPr>
              <a:t>sets</a:t>
            </a:r>
            <a:r>
              <a:rPr sz="1802" spc="24" dirty="0">
                <a:solidFill>
                  <a:srgbClr val="00007F"/>
                </a:solidFill>
                <a:latin typeface="Tahoma"/>
                <a:cs typeface="Tahoma"/>
              </a:rPr>
              <a:t> </a:t>
            </a:r>
            <a:r>
              <a:rPr sz="1802" spc="-58" dirty="0">
                <a:solidFill>
                  <a:srgbClr val="00007F"/>
                </a:solidFill>
                <a:latin typeface="Tahoma"/>
                <a:cs typeface="Tahoma"/>
              </a:rPr>
              <a:t>of</a:t>
            </a:r>
            <a:r>
              <a:rPr sz="1802" spc="33" dirty="0">
                <a:solidFill>
                  <a:srgbClr val="00007F"/>
                </a:solidFill>
                <a:latin typeface="Tahoma"/>
                <a:cs typeface="Tahoma"/>
              </a:rPr>
              <a:t> </a:t>
            </a:r>
            <a:r>
              <a:rPr sz="1802" spc="-98" dirty="0">
                <a:solidFill>
                  <a:srgbClr val="00007F"/>
                </a:solidFill>
                <a:latin typeface="Tahoma"/>
                <a:cs typeface="Tahoma"/>
              </a:rPr>
              <a:t>examples</a:t>
            </a:r>
            <a:r>
              <a:rPr sz="1802" spc="33" dirty="0">
                <a:solidFill>
                  <a:srgbClr val="00007F"/>
                </a:solidFill>
                <a:latin typeface="Tahoma"/>
                <a:cs typeface="Tahoma"/>
              </a:rPr>
              <a:t> </a:t>
            </a:r>
            <a:r>
              <a:rPr sz="1802" spc="-24" dirty="0">
                <a:solidFill>
                  <a:srgbClr val="00007F"/>
                </a:solidFill>
                <a:latin typeface="Tahoma"/>
                <a:cs typeface="Tahoma"/>
              </a:rPr>
              <a:t>that</a:t>
            </a:r>
            <a:r>
              <a:rPr sz="1802" spc="24" dirty="0">
                <a:solidFill>
                  <a:srgbClr val="00007F"/>
                </a:solidFill>
                <a:latin typeface="Tahoma"/>
                <a:cs typeface="Tahoma"/>
              </a:rPr>
              <a:t> </a:t>
            </a:r>
            <a:r>
              <a:rPr sz="1802" spc="-115" dirty="0">
                <a:solidFill>
                  <a:srgbClr val="00007F"/>
                </a:solidFill>
                <a:latin typeface="Tahoma"/>
                <a:cs typeface="Tahoma"/>
              </a:rPr>
              <a:t>are</a:t>
            </a:r>
            <a:r>
              <a:rPr sz="1802" spc="33" dirty="0">
                <a:solidFill>
                  <a:srgbClr val="00007F"/>
                </a:solidFill>
                <a:latin typeface="Tahoma"/>
                <a:cs typeface="Tahoma"/>
              </a:rPr>
              <a:t> </a:t>
            </a:r>
            <a:r>
              <a:rPr sz="1802" i="1" spc="-66" dirty="0">
                <a:solidFill>
                  <a:srgbClr val="00007F"/>
                </a:solidFill>
                <a:latin typeface="Arial"/>
                <a:cs typeface="Arial"/>
              </a:rPr>
              <a:t>linearly </a:t>
            </a:r>
            <a:r>
              <a:rPr sz="1802" i="1" spc="-475" dirty="0">
                <a:solidFill>
                  <a:srgbClr val="00007F"/>
                </a:solidFill>
                <a:latin typeface="Arial"/>
                <a:cs typeface="Arial"/>
              </a:rPr>
              <a:t> </a:t>
            </a:r>
            <a:r>
              <a:rPr sz="1802" i="1" spc="-123" dirty="0">
                <a:solidFill>
                  <a:srgbClr val="00007F"/>
                </a:solidFill>
                <a:latin typeface="Arial"/>
                <a:cs typeface="Arial"/>
              </a:rPr>
              <a:t>separable</a:t>
            </a:r>
            <a:endParaRPr sz="1802">
              <a:latin typeface="Arial"/>
              <a:cs typeface="Arial"/>
            </a:endParaRPr>
          </a:p>
          <a:p>
            <a:pPr marL="20809" marR="58267">
              <a:lnSpc>
                <a:spcPct val="102699"/>
              </a:lnSpc>
              <a:spcBef>
                <a:spcPts val="123"/>
              </a:spcBef>
            </a:pPr>
            <a:r>
              <a:rPr sz="1802" spc="-24" dirty="0">
                <a:solidFill>
                  <a:srgbClr val="00007F"/>
                </a:solidFill>
                <a:latin typeface="Tahoma"/>
                <a:cs typeface="Tahoma"/>
              </a:rPr>
              <a:t>Many</a:t>
            </a:r>
            <a:r>
              <a:rPr sz="1802" spc="16" dirty="0">
                <a:solidFill>
                  <a:srgbClr val="00007F"/>
                </a:solidFill>
                <a:latin typeface="Tahoma"/>
                <a:cs typeface="Tahoma"/>
              </a:rPr>
              <a:t> </a:t>
            </a:r>
            <a:r>
              <a:rPr sz="1802" spc="-66" dirty="0">
                <a:solidFill>
                  <a:srgbClr val="00007F"/>
                </a:solidFill>
                <a:latin typeface="Tahoma"/>
                <a:cs typeface="Tahoma"/>
              </a:rPr>
              <a:t>boolean</a:t>
            </a:r>
            <a:r>
              <a:rPr sz="1802" spc="24" dirty="0">
                <a:solidFill>
                  <a:srgbClr val="00007F"/>
                </a:solidFill>
                <a:latin typeface="Tahoma"/>
                <a:cs typeface="Tahoma"/>
              </a:rPr>
              <a:t> </a:t>
            </a:r>
            <a:r>
              <a:rPr sz="1802" spc="-58" dirty="0">
                <a:solidFill>
                  <a:srgbClr val="00007F"/>
                </a:solidFill>
                <a:latin typeface="Tahoma"/>
                <a:cs typeface="Tahoma"/>
              </a:rPr>
              <a:t>functions</a:t>
            </a:r>
            <a:r>
              <a:rPr sz="1802" spc="24" dirty="0">
                <a:solidFill>
                  <a:srgbClr val="00007F"/>
                </a:solidFill>
                <a:latin typeface="Tahoma"/>
                <a:cs typeface="Tahoma"/>
              </a:rPr>
              <a:t> </a:t>
            </a:r>
            <a:r>
              <a:rPr sz="1802" spc="-74" dirty="0">
                <a:solidFill>
                  <a:srgbClr val="00007F"/>
                </a:solidFill>
                <a:latin typeface="Tahoma"/>
                <a:cs typeface="Tahoma"/>
              </a:rPr>
              <a:t>can</a:t>
            </a:r>
            <a:r>
              <a:rPr sz="1802" spc="33" dirty="0">
                <a:solidFill>
                  <a:srgbClr val="00007F"/>
                </a:solidFill>
                <a:latin typeface="Tahoma"/>
                <a:cs typeface="Tahoma"/>
              </a:rPr>
              <a:t> </a:t>
            </a:r>
            <a:r>
              <a:rPr sz="1802" spc="-90" dirty="0">
                <a:solidFill>
                  <a:srgbClr val="00007F"/>
                </a:solidFill>
                <a:latin typeface="Tahoma"/>
                <a:cs typeface="Tahoma"/>
              </a:rPr>
              <a:t>be</a:t>
            </a:r>
            <a:r>
              <a:rPr sz="1802" spc="33" dirty="0">
                <a:solidFill>
                  <a:srgbClr val="00007F"/>
                </a:solidFill>
                <a:latin typeface="Tahoma"/>
                <a:cs typeface="Tahoma"/>
              </a:rPr>
              <a:t> </a:t>
            </a:r>
            <a:r>
              <a:rPr sz="1802" spc="-98" dirty="0">
                <a:solidFill>
                  <a:srgbClr val="00007F"/>
                </a:solidFill>
                <a:latin typeface="Tahoma"/>
                <a:cs typeface="Tahoma"/>
              </a:rPr>
              <a:t>represented</a:t>
            </a:r>
            <a:r>
              <a:rPr sz="1802" spc="24" dirty="0">
                <a:solidFill>
                  <a:srgbClr val="00007F"/>
                </a:solidFill>
                <a:latin typeface="Tahoma"/>
                <a:cs typeface="Tahoma"/>
              </a:rPr>
              <a:t> </a:t>
            </a:r>
            <a:r>
              <a:rPr sz="1802" spc="-98" dirty="0">
                <a:solidFill>
                  <a:srgbClr val="00007F"/>
                </a:solidFill>
                <a:latin typeface="Tahoma"/>
                <a:cs typeface="Tahoma"/>
              </a:rPr>
              <a:t>by</a:t>
            </a:r>
            <a:r>
              <a:rPr sz="1802" spc="24"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74" dirty="0">
                <a:solidFill>
                  <a:srgbClr val="00007F"/>
                </a:solidFill>
                <a:latin typeface="Tahoma"/>
                <a:cs typeface="Tahoma"/>
              </a:rPr>
              <a:t>perceptron: </a:t>
            </a:r>
            <a:r>
              <a:rPr sz="1802" spc="-541" dirty="0">
                <a:solidFill>
                  <a:srgbClr val="00007F"/>
                </a:solidFill>
                <a:latin typeface="Tahoma"/>
                <a:cs typeface="Tahoma"/>
              </a:rPr>
              <a:t> </a:t>
            </a:r>
            <a:r>
              <a:rPr sz="1802" spc="41" dirty="0">
                <a:solidFill>
                  <a:srgbClr val="00007F"/>
                </a:solidFill>
                <a:latin typeface="Tahoma"/>
                <a:cs typeface="Tahoma"/>
              </a:rPr>
              <a:t>AND,</a:t>
            </a:r>
            <a:r>
              <a:rPr sz="1802" spc="24" dirty="0">
                <a:solidFill>
                  <a:srgbClr val="00007F"/>
                </a:solidFill>
                <a:latin typeface="Tahoma"/>
                <a:cs typeface="Tahoma"/>
              </a:rPr>
              <a:t> </a:t>
            </a:r>
            <a:r>
              <a:rPr sz="1802" dirty="0">
                <a:solidFill>
                  <a:srgbClr val="00007F"/>
                </a:solidFill>
                <a:latin typeface="Tahoma"/>
                <a:cs typeface="Tahoma"/>
              </a:rPr>
              <a:t>OR,</a:t>
            </a:r>
            <a:r>
              <a:rPr sz="1802" spc="33" dirty="0">
                <a:solidFill>
                  <a:srgbClr val="00007F"/>
                </a:solidFill>
                <a:latin typeface="Tahoma"/>
                <a:cs typeface="Tahoma"/>
              </a:rPr>
              <a:t> </a:t>
            </a:r>
            <a:r>
              <a:rPr sz="1802" spc="41" dirty="0">
                <a:solidFill>
                  <a:srgbClr val="00007F"/>
                </a:solidFill>
                <a:latin typeface="Tahoma"/>
                <a:cs typeface="Tahoma"/>
              </a:rPr>
              <a:t>NAND,NOR</a:t>
            </a:r>
            <a:endParaRPr sz="1802">
              <a:latin typeface="Tahoma"/>
              <a:cs typeface="Tahoma"/>
            </a:endParaRPr>
          </a:p>
        </p:txBody>
      </p:sp>
      <p:pic>
        <p:nvPicPr>
          <p:cNvPr id="6" name="object 6"/>
          <p:cNvPicPr/>
          <p:nvPr/>
        </p:nvPicPr>
        <p:blipFill>
          <a:blip r:embed="rId4" cstate="print"/>
          <a:stretch>
            <a:fillRect/>
          </a:stretch>
        </p:blipFill>
        <p:spPr>
          <a:xfrm>
            <a:off x="2088448" y="4309930"/>
            <a:ext cx="106939" cy="106939"/>
          </a:xfrm>
          <a:prstGeom prst="rect">
            <a:avLst/>
          </a:prstGeom>
        </p:spPr>
      </p:pic>
      <p:pic>
        <p:nvPicPr>
          <p:cNvPr id="7" name="object 7"/>
          <p:cNvPicPr/>
          <p:nvPr/>
        </p:nvPicPr>
        <p:blipFill>
          <a:blip r:embed="rId5" cstate="print"/>
          <a:stretch>
            <a:fillRect/>
          </a:stretch>
        </p:blipFill>
        <p:spPr>
          <a:xfrm>
            <a:off x="2088448" y="4888763"/>
            <a:ext cx="106939" cy="106939"/>
          </a:xfrm>
          <a:prstGeom prst="rect">
            <a:avLst/>
          </a:prstGeom>
        </p:spPr>
      </p:pic>
      <p:sp>
        <p:nvSpPr>
          <p:cNvPr id="9" name="object 9"/>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10" name="object 10"/>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08765" y="281858"/>
            <a:ext cx="1463937" cy="381413"/>
          </a:xfrm>
          <a:prstGeom prst="rect">
            <a:avLst/>
          </a:prstGeom>
        </p:spPr>
        <p:txBody>
          <a:bodyPr vert="horz" wrap="square" lIns="0" tIns="28093" rIns="0" bIns="0" rtlCol="0">
            <a:spAutoFit/>
          </a:bodyPr>
          <a:lstStyle/>
          <a:p>
            <a:pPr marL="20809">
              <a:spcBef>
                <a:spcPts val="221"/>
              </a:spcBef>
            </a:pPr>
            <a:r>
              <a:rPr sz="2294" b="1" dirty="0">
                <a:latin typeface="Gill Sans MT"/>
                <a:cs typeface="Gill Sans MT"/>
              </a:rPr>
              <a:t>Problems?</a:t>
            </a:r>
            <a:endParaRPr sz="2294">
              <a:latin typeface="Gill Sans MT"/>
              <a:cs typeface="Gill Sans MT"/>
            </a:endParaRPr>
          </a:p>
        </p:txBody>
      </p:sp>
      <p:pic>
        <p:nvPicPr>
          <p:cNvPr id="3" name="object 3"/>
          <p:cNvPicPr/>
          <p:nvPr/>
        </p:nvPicPr>
        <p:blipFill>
          <a:blip r:embed="rId2" cstate="print"/>
          <a:stretch>
            <a:fillRect/>
          </a:stretch>
        </p:blipFill>
        <p:spPr>
          <a:xfrm>
            <a:off x="2088448" y="1082585"/>
            <a:ext cx="106939" cy="106939"/>
          </a:xfrm>
          <a:prstGeom prst="rect">
            <a:avLst/>
          </a:prstGeom>
        </p:spPr>
      </p:pic>
      <p:sp>
        <p:nvSpPr>
          <p:cNvPr id="4" name="object 4"/>
          <p:cNvSpPr txBox="1">
            <a:spLocks noGrp="1"/>
          </p:cNvSpPr>
          <p:nvPr>
            <p:ph type="title"/>
          </p:nvPr>
        </p:nvSpPr>
        <p:spPr>
          <a:xfrm>
            <a:off x="2288094" y="945844"/>
            <a:ext cx="5519682" cy="268532"/>
          </a:xfrm>
          <a:prstGeom prst="rect">
            <a:avLst/>
          </a:prstGeom>
        </p:spPr>
        <p:txBody>
          <a:bodyPr vert="horz" wrap="square" lIns="0" tIns="18729" rIns="0" bIns="0" rtlCol="0">
            <a:spAutoFit/>
          </a:bodyPr>
          <a:lstStyle/>
          <a:p>
            <a:pPr marL="20809">
              <a:spcBef>
                <a:spcPts val="148"/>
              </a:spcBef>
            </a:pPr>
            <a:r>
              <a:rPr sz="1802" spc="-106" dirty="0">
                <a:solidFill>
                  <a:srgbClr val="00007F"/>
                </a:solidFill>
                <a:latin typeface="Tahoma"/>
                <a:cs typeface="Tahoma"/>
              </a:rPr>
              <a:t>If</a:t>
            </a:r>
            <a:r>
              <a:rPr sz="1802" spc="33" dirty="0">
                <a:solidFill>
                  <a:srgbClr val="00007F"/>
                </a:solidFill>
                <a:latin typeface="Tahoma"/>
                <a:cs typeface="Tahoma"/>
              </a:rPr>
              <a:t> </a:t>
            </a:r>
            <a:r>
              <a:rPr sz="1802" spc="-82" dirty="0">
                <a:solidFill>
                  <a:srgbClr val="00007F"/>
                </a:solidFill>
                <a:latin typeface="Tahoma"/>
                <a:cs typeface="Tahoma"/>
              </a:rPr>
              <a:t>features</a:t>
            </a:r>
            <a:r>
              <a:rPr sz="1802" spc="33" dirty="0">
                <a:solidFill>
                  <a:srgbClr val="00007F"/>
                </a:solidFill>
                <a:latin typeface="Tahoma"/>
                <a:cs typeface="Tahoma"/>
              </a:rPr>
              <a:t> </a:t>
            </a:r>
            <a:r>
              <a:rPr sz="1802" spc="-115" dirty="0">
                <a:solidFill>
                  <a:srgbClr val="00007F"/>
                </a:solidFill>
                <a:latin typeface="Tahoma"/>
                <a:cs typeface="Tahoma"/>
              </a:rPr>
              <a:t>are</a:t>
            </a:r>
            <a:r>
              <a:rPr sz="1802" spc="33" dirty="0">
                <a:solidFill>
                  <a:srgbClr val="00007F"/>
                </a:solidFill>
                <a:latin typeface="Tahoma"/>
                <a:cs typeface="Tahoma"/>
              </a:rPr>
              <a:t> </a:t>
            </a:r>
            <a:r>
              <a:rPr sz="1802" spc="-74" dirty="0">
                <a:solidFill>
                  <a:srgbClr val="00007F"/>
                </a:solidFill>
                <a:latin typeface="Tahoma"/>
                <a:cs typeface="Tahoma"/>
              </a:rPr>
              <a:t>complex</a:t>
            </a:r>
            <a:r>
              <a:rPr sz="1802" spc="33" dirty="0">
                <a:solidFill>
                  <a:srgbClr val="00007F"/>
                </a:solidFill>
                <a:latin typeface="Tahoma"/>
                <a:cs typeface="Tahoma"/>
              </a:rPr>
              <a:t> </a:t>
            </a:r>
            <a:r>
              <a:rPr sz="1802" spc="-98" dirty="0">
                <a:solidFill>
                  <a:srgbClr val="00007F"/>
                </a:solidFill>
                <a:latin typeface="Tahoma"/>
                <a:cs typeface="Tahoma"/>
              </a:rPr>
              <a:t>enough,</a:t>
            </a:r>
            <a:r>
              <a:rPr sz="1802" spc="33" dirty="0">
                <a:solidFill>
                  <a:srgbClr val="00007F"/>
                </a:solidFill>
                <a:latin typeface="Tahoma"/>
                <a:cs typeface="Tahoma"/>
              </a:rPr>
              <a:t> </a:t>
            </a:r>
            <a:r>
              <a:rPr sz="1802" spc="-58" dirty="0">
                <a:solidFill>
                  <a:srgbClr val="00007F"/>
                </a:solidFill>
                <a:latin typeface="Tahoma"/>
                <a:cs typeface="Tahoma"/>
              </a:rPr>
              <a:t>anything</a:t>
            </a:r>
            <a:r>
              <a:rPr sz="1802" spc="41" dirty="0">
                <a:solidFill>
                  <a:srgbClr val="00007F"/>
                </a:solidFill>
                <a:latin typeface="Tahoma"/>
                <a:cs typeface="Tahoma"/>
              </a:rPr>
              <a:t> </a:t>
            </a:r>
            <a:r>
              <a:rPr sz="1802" spc="-74" dirty="0">
                <a:solidFill>
                  <a:srgbClr val="00007F"/>
                </a:solidFill>
                <a:latin typeface="Tahoma"/>
                <a:cs typeface="Tahoma"/>
              </a:rPr>
              <a:t>can</a:t>
            </a:r>
            <a:r>
              <a:rPr sz="1802" spc="33" dirty="0">
                <a:solidFill>
                  <a:srgbClr val="00007F"/>
                </a:solidFill>
                <a:latin typeface="Tahoma"/>
                <a:cs typeface="Tahoma"/>
              </a:rPr>
              <a:t> </a:t>
            </a:r>
            <a:r>
              <a:rPr sz="1802" spc="-90" dirty="0">
                <a:solidFill>
                  <a:srgbClr val="00007F"/>
                </a:solidFill>
                <a:latin typeface="Tahoma"/>
                <a:cs typeface="Tahoma"/>
              </a:rPr>
              <a:t>be</a:t>
            </a:r>
            <a:r>
              <a:rPr sz="1802" spc="33" dirty="0">
                <a:solidFill>
                  <a:srgbClr val="00007F"/>
                </a:solidFill>
                <a:latin typeface="Tahoma"/>
                <a:cs typeface="Tahoma"/>
              </a:rPr>
              <a:t> </a:t>
            </a:r>
            <a:r>
              <a:rPr sz="1802" spc="-66" dirty="0">
                <a:solidFill>
                  <a:srgbClr val="00007F"/>
                </a:solidFill>
                <a:latin typeface="Tahoma"/>
                <a:cs typeface="Tahoma"/>
              </a:rPr>
              <a:t>classified</a:t>
            </a:r>
            <a:endParaRPr sz="1802">
              <a:latin typeface="Tahoma"/>
              <a:cs typeface="Tahoma"/>
            </a:endParaRPr>
          </a:p>
        </p:txBody>
      </p:sp>
      <p:sp>
        <p:nvSpPr>
          <p:cNvPr id="6" name="object 6"/>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7" name="object 7"/>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08765" y="281858"/>
            <a:ext cx="1463937" cy="381413"/>
          </a:xfrm>
          <a:prstGeom prst="rect">
            <a:avLst/>
          </a:prstGeom>
        </p:spPr>
        <p:txBody>
          <a:bodyPr vert="horz" wrap="square" lIns="0" tIns="28093" rIns="0" bIns="0" rtlCol="0">
            <a:spAutoFit/>
          </a:bodyPr>
          <a:lstStyle/>
          <a:p>
            <a:pPr marL="20809">
              <a:spcBef>
                <a:spcPts val="221"/>
              </a:spcBef>
            </a:pPr>
            <a:r>
              <a:rPr sz="2294" b="1" dirty="0">
                <a:latin typeface="Gill Sans MT"/>
                <a:cs typeface="Gill Sans MT"/>
              </a:rPr>
              <a:t>Problems?</a:t>
            </a:r>
            <a:endParaRPr sz="2294">
              <a:latin typeface="Gill Sans MT"/>
              <a:cs typeface="Gill Sans MT"/>
            </a:endParaRPr>
          </a:p>
        </p:txBody>
      </p:sp>
      <p:pic>
        <p:nvPicPr>
          <p:cNvPr id="3" name="object 3"/>
          <p:cNvPicPr/>
          <p:nvPr/>
        </p:nvPicPr>
        <p:blipFill>
          <a:blip r:embed="rId2" cstate="print"/>
          <a:stretch>
            <a:fillRect/>
          </a:stretch>
        </p:blipFill>
        <p:spPr>
          <a:xfrm>
            <a:off x="2088448" y="1082585"/>
            <a:ext cx="106939" cy="106939"/>
          </a:xfrm>
          <a:prstGeom prst="rect">
            <a:avLst/>
          </a:prstGeom>
        </p:spPr>
      </p:pic>
      <p:sp>
        <p:nvSpPr>
          <p:cNvPr id="4" name="object 4"/>
          <p:cNvSpPr txBox="1"/>
          <p:nvPr/>
        </p:nvSpPr>
        <p:spPr>
          <a:xfrm>
            <a:off x="2288094" y="874113"/>
            <a:ext cx="5519682" cy="980236"/>
          </a:xfrm>
          <a:prstGeom prst="rect">
            <a:avLst/>
          </a:prstGeom>
        </p:spPr>
        <p:txBody>
          <a:bodyPr vert="horz" wrap="square" lIns="0" tIns="90519" rIns="0" bIns="0" rtlCol="0">
            <a:spAutoFit/>
          </a:bodyPr>
          <a:lstStyle/>
          <a:p>
            <a:pPr marL="20809">
              <a:spcBef>
                <a:spcPts val="711"/>
              </a:spcBef>
            </a:pPr>
            <a:r>
              <a:rPr sz="1802" spc="-106" dirty="0">
                <a:solidFill>
                  <a:srgbClr val="00007F"/>
                </a:solidFill>
                <a:latin typeface="Tahoma"/>
                <a:cs typeface="Tahoma"/>
              </a:rPr>
              <a:t>If</a:t>
            </a:r>
            <a:r>
              <a:rPr sz="1802" spc="33" dirty="0">
                <a:solidFill>
                  <a:srgbClr val="00007F"/>
                </a:solidFill>
                <a:latin typeface="Tahoma"/>
                <a:cs typeface="Tahoma"/>
              </a:rPr>
              <a:t> </a:t>
            </a:r>
            <a:r>
              <a:rPr sz="1802" spc="-82" dirty="0">
                <a:solidFill>
                  <a:srgbClr val="00007F"/>
                </a:solidFill>
                <a:latin typeface="Tahoma"/>
                <a:cs typeface="Tahoma"/>
              </a:rPr>
              <a:t>features</a:t>
            </a:r>
            <a:r>
              <a:rPr sz="1802" spc="33" dirty="0">
                <a:solidFill>
                  <a:srgbClr val="00007F"/>
                </a:solidFill>
                <a:latin typeface="Tahoma"/>
                <a:cs typeface="Tahoma"/>
              </a:rPr>
              <a:t> </a:t>
            </a:r>
            <a:r>
              <a:rPr sz="1802" spc="-115" dirty="0">
                <a:solidFill>
                  <a:srgbClr val="00007F"/>
                </a:solidFill>
                <a:latin typeface="Tahoma"/>
                <a:cs typeface="Tahoma"/>
              </a:rPr>
              <a:t>are</a:t>
            </a:r>
            <a:r>
              <a:rPr sz="1802" spc="33" dirty="0">
                <a:solidFill>
                  <a:srgbClr val="00007F"/>
                </a:solidFill>
                <a:latin typeface="Tahoma"/>
                <a:cs typeface="Tahoma"/>
              </a:rPr>
              <a:t> </a:t>
            </a:r>
            <a:r>
              <a:rPr sz="1802" spc="-74" dirty="0">
                <a:solidFill>
                  <a:srgbClr val="00007F"/>
                </a:solidFill>
                <a:latin typeface="Tahoma"/>
                <a:cs typeface="Tahoma"/>
              </a:rPr>
              <a:t>complex</a:t>
            </a:r>
            <a:r>
              <a:rPr sz="1802" spc="33" dirty="0">
                <a:solidFill>
                  <a:srgbClr val="00007F"/>
                </a:solidFill>
                <a:latin typeface="Tahoma"/>
                <a:cs typeface="Tahoma"/>
              </a:rPr>
              <a:t> </a:t>
            </a:r>
            <a:r>
              <a:rPr sz="1802" spc="-98" dirty="0">
                <a:solidFill>
                  <a:srgbClr val="00007F"/>
                </a:solidFill>
                <a:latin typeface="Tahoma"/>
                <a:cs typeface="Tahoma"/>
              </a:rPr>
              <a:t>enough,</a:t>
            </a:r>
            <a:r>
              <a:rPr sz="1802" spc="33" dirty="0">
                <a:solidFill>
                  <a:srgbClr val="00007F"/>
                </a:solidFill>
                <a:latin typeface="Tahoma"/>
                <a:cs typeface="Tahoma"/>
              </a:rPr>
              <a:t> </a:t>
            </a:r>
            <a:r>
              <a:rPr sz="1802" spc="-58" dirty="0">
                <a:solidFill>
                  <a:srgbClr val="00007F"/>
                </a:solidFill>
                <a:latin typeface="Tahoma"/>
                <a:cs typeface="Tahoma"/>
              </a:rPr>
              <a:t>anything</a:t>
            </a:r>
            <a:r>
              <a:rPr sz="1802" spc="41" dirty="0">
                <a:solidFill>
                  <a:srgbClr val="00007F"/>
                </a:solidFill>
                <a:latin typeface="Tahoma"/>
                <a:cs typeface="Tahoma"/>
              </a:rPr>
              <a:t> </a:t>
            </a:r>
            <a:r>
              <a:rPr sz="1802" spc="-74" dirty="0">
                <a:solidFill>
                  <a:srgbClr val="00007F"/>
                </a:solidFill>
                <a:latin typeface="Tahoma"/>
                <a:cs typeface="Tahoma"/>
              </a:rPr>
              <a:t>can</a:t>
            </a:r>
            <a:r>
              <a:rPr sz="1802" spc="33" dirty="0">
                <a:solidFill>
                  <a:srgbClr val="00007F"/>
                </a:solidFill>
                <a:latin typeface="Tahoma"/>
                <a:cs typeface="Tahoma"/>
              </a:rPr>
              <a:t> </a:t>
            </a:r>
            <a:r>
              <a:rPr sz="1802" spc="-90" dirty="0">
                <a:solidFill>
                  <a:srgbClr val="00007F"/>
                </a:solidFill>
                <a:latin typeface="Tahoma"/>
                <a:cs typeface="Tahoma"/>
              </a:rPr>
              <a:t>be</a:t>
            </a:r>
            <a:r>
              <a:rPr sz="1802" spc="33" dirty="0">
                <a:solidFill>
                  <a:srgbClr val="00007F"/>
                </a:solidFill>
                <a:latin typeface="Tahoma"/>
                <a:cs typeface="Tahoma"/>
              </a:rPr>
              <a:t> </a:t>
            </a:r>
            <a:r>
              <a:rPr sz="1802" spc="-66" dirty="0">
                <a:solidFill>
                  <a:srgbClr val="00007F"/>
                </a:solidFill>
                <a:latin typeface="Tahoma"/>
                <a:cs typeface="Tahoma"/>
              </a:rPr>
              <a:t>classified</a:t>
            </a:r>
            <a:endParaRPr sz="1802">
              <a:latin typeface="Tahoma"/>
              <a:cs typeface="Tahoma"/>
            </a:endParaRPr>
          </a:p>
          <a:p>
            <a:pPr marL="20809" marR="33296">
              <a:lnSpc>
                <a:spcPct val="102699"/>
              </a:lnSpc>
              <a:spcBef>
                <a:spcPts val="483"/>
              </a:spcBef>
            </a:pPr>
            <a:r>
              <a:rPr sz="1802" spc="-33" dirty="0">
                <a:solidFill>
                  <a:srgbClr val="00007F"/>
                </a:solidFill>
                <a:latin typeface="Tahoma"/>
                <a:cs typeface="Tahoma"/>
              </a:rPr>
              <a:t>Thus</a:t>
            </a:r>
            <a:r>
              <a:rPr sz="1802" spc="24" dirty="0">
                <a:solidFill>
                  <a:srgbClr val="00007F"/>
                </a:solidFill>
                <a:latin typeface="Tahoma"/>
                <a:cs typeface="Tahoma"/>
              </a:rPr>
              <a:t> </a:t>
            </a:r>
            <a:r>
              <a:rPr sz="1802" spc="-82" dirty="0">
                <a:solidFill>
                  <a:srgbClr val="00007F"/>
                </a:solidFill>
                <a:latin typeface="Tahoma"/>
                <a:cs typeface="Tahoma"/>
              </a:rPr>
              <a:t>features</a:t>
            </a:r>
            <a:r>
              <a:rPr sz="1802" spc="33" dirty="0">
                <a:solidFill>
                  <a:srgbClr val="00007F"/>
                </a:solidFill>
                <a:latin typeface="Tahoma"/>
                <a:cs typeface="Tahoma"/>
              </a:rPr>
              <a:t> </a:t>
            </a:r>
            <a:r>
              <a:rPr sz="1802" spc="-115" dirty="0">
                <a:solidFill>
                  <a:srgbClr val="00007F"/>
                </a:solidFill>
                <a:latin typeface="Tahoma"/>
                <a:cs typeface="Tahoma"/>
              </a:rPr>
              <a:t>are</a:t>
            </a:r>
            <a:r>
              <a:rPr sz="1802" spc="33" dirty="0">
                <a:solidFill>
                  <a:srgbClr val="00007F"/>
                </a:solidFill>
                <a:latin typeface="Tahoma"/>
                <a:cs typeface="Tahoma"/>
              </a:rPr>
              <a:t> </a:t>
            </a:r>
            <a:r>
              <a:rPr sz="1802" spc="-58" dirty="0">
                <a:solidFill>
                  <a:srgbClr val="00007F"/>
                </a:solidFill>
                <a:latin typeface="Tahoma"/>
                <a:cs typeface="Tahoma"/>
              </a:rPr>
              <a:t>really</a:t>
            </a:r>
            <a:r>
              <a:rPr sz="1802" spc="33" dirty="0">
                <a:solidFill>
                  <a:srgbClr val="00007F"/>
                </a:solidFill>
                <a:latin typeface="Tahoma"/>
                <a:cs typeface="Tahoma"/>
              </a:rPr>
              <a:t> </a:t>
            </a:r>
            <a:r>
              <a:rPr sz="1802" spc="-82" dirty="0">
                <a:solidFill>
                  <a:srgbClr val="00007F"/>
                </a:solidFill>
                <a:latin typeface="Tahoma"/>
                <a:cs typeface="Tahoma"/>
              </a:rPr>
              <a:t>hand</a:t>
            </a:r>
            <a:r>
              <a:rPr sz="1802" spc="33" dirty="0">
                <a:solidFill>
                  <a:srgbClr val="00007F"/>
                </a:solidFill>
                <a:latin typeface="Tahoma"/>
                <a:cs typeface="Tahoma"/>
              </a:rPr>
              <a:t> </a:t>
            </a:r>
            <a:r>
              <a:rPr sz="1802" spc="-74" dirty="0">
                <a:solidFill>
                  <a:srgbClr val="00007F"/>
                </a:solidFill>
                <a:latin typeface="Tahoma"/>
                <a:cs typeface="Tahoma"/>
              </a:rPr>
              <a:t>coded.</a:t>
            </a:r>
            <a:r>
              <a:rPr sz="1802" spc="230" dirty="0">
                <a:solidFill>
                  <a:srgbClr val="00007F"/>
                </a:solidFill>
                <a:latin typeface="Tahoma"/>
                <a:cs typeface="Tahoma"/>
              </a:rPr>
              <a:t> </a:t>
            </a:r>
            <a:r>
              <a:rPr sz="1802" spc="24" dirty="0">
                <a:solidFill>
                  <a:srgbClr val="00007F"/>
                </a:solidFill>
                <a:latin typeface="Tahoma"/>
                <a:cs typeface="Tahoma"/>
              </a:rPr>
              <a:t>But</a:t>
            </a:r>
            <a:r>
              <a:rPr sz="1802" spc="33" dirty="0">
                <a:solidFill>
                  <a:srgbClr val="00007F"/>
                </a:solidFill>
                <a:latin typeface="Tahoma"/>
                <a:cs typeface="Tahoma"/>
              </a:rPr>
              <a:t> </a:t>
            </a:r>
            <a:r>
              <a:rPr sz="1802" spc="24" dirty="0">
                <a:solidFill>
                  <a:srgbClr val="00007F"/>
                </a:solidFill>
                <a:latin typeface="Tahoma"/>
                <a:cs typeface="Tahoma"/>
              </a:rPr>
              <a:t>it</a:t>
            </a:r>
            <a:r>
              <a:rPr sz="1802" spc="33" dirty="0">
                <a:solidFill>
                  <a:srgbClr val="00007F"/>
                </a:solidFill>
                <a:latin typeface="Tahoma"/>
                <a:cs typeface="Tahoma"/>
              </a:rPr>
              <a:t> </a:t>
            </a:r>
            <a:r>
              <a:rPr sz="1802" spc="-106" dirty="0">
                <a:solidFill>
                  <a:srgbClr val="00007F"/>
                </a:solidFill>
                <a:latin typeface="Tahoma"/>
                <a:cs typeface="Tahoma"/>
              </a:rPr>
              <a:t>comes</a:t>
            </a:r>
            <a:r>
              <a:rPr sz="1802" spc="24" dirty="0">
                <a:solidFill>
                  <a:srgbClr val="00007F"/>
                </a:solidFill>
                <a:latin typeface="Tahoma"/>
                <a:cs typeface="Tahoma"/>
              </a:rPr>
              <a:t> </a:t>
            </a:r>
            <a:r>
              <a:rPr sz="1802" spc="-41" dirty="0">
                <a:solidFill>
                  <a:srgbClr val="00007F"/>
                </a:solidFill>
                <a:latin typeface="Tahoma"/>
                <a:cs typeface="Tahoma"/>
              </a:rPr>
              <a:t>with</a:t>
            </a:r>
            <a:r>
              <a:rPr sz="1802" spc="16" dirty="0">
                <a:solidFill>
                  <a:srgbClr val="00007F"/>
                </a:solidFill>
                <a:latin typeface="Tahoma"/>
                <a:cs typeface="Tahoma"/>
              </a:rPr>
              <a:t> </a:t>
            </a:r>
            <a:r>
              <a:rPr sz="1802" spc="-90" dirty="0">
                <a:solidFill>
                  <a:srgbClr val="00007F"/>
                </a:solidFill>
                <a:latin typeface="Tahoma"/>
                <a:cs typeface="Tahoma"/>
              </a:rPr>
              <a:t>a </a:t>
            </a:r>
            <a:r>
              <a:rPr sz="1802" spc="-533" dirty="0">
                <a:solidFill>
                  <a:srgbClr val="00007F"/>
                </a:solidFill>
                <a:latin typeface="Tahoma"/>
                <a:cs typeface="Tahoma"/>
              </a:rPr>
              <a:t> </a:t>
            </a:r>
            <a:r>
              <a:rPr sz="1802" spc="-82" dirty="0">
                <a:solidFill>
                  <a:srgbClr val="00007F"/>
                </a:solidFill>
                <a:latin typeface="Tahoma"/>
                <a:cs typeface="Tahoma"/>
              </a:rPr>
              <a:t>clever</a:t>
            </a:r>
            <a:r>
              <a:rPr sz="1802" spc="33" dirty="0">
                <a:solidFill>
                  <a:srgbClr val="00007F"/>
                </a:solidFill>
                <a:latin typeface="Tahoma"/>
                <a:cs typeface="Tahoma"/>
              </a:rPr>
              <a:t> </a:t>
            </a:r>
            <a:r>
              <a:rPr sz="1802" spc="-58" dirty="0">
                <a:solidFill>
                  <a:srgbClr val="00007F"/>
                </a:solidFill>
                <a:latin typeface="Tahoma"/>
                <a:cs typeface="Tahoma"/>
              </a:rPr>
              <a:t>algorithm</a:t>
            </a:r>
            <a:r>
              <a:rPr sz="1802" spc="24" dirty="0">
                <a:solidFill>
                  <a:srgbClr val="00007F"/>
                </a:solidFill>
                <a:latin typeface="Tahoma"/>
                <a:cs typeface="Tahoma"/>
              </a:rPr>
              <a:t> </a:t>
            </a:r>
            <a:r>
              <a:rPr sz="1802" spc="-74" dirty="0">
                <a:solidFill>
                  <a:srgbClr val="00007F"/>
                </a:solidFill>
                <a:latin typeface="Tahoma"/>
                <a:cs typeface="Tahoma"/>
              </a:rPr>
              <a:t>for</a:t>
            </a:r>
            <a:r>
              <a:rPr sz="1802" spc="33" dirty="0">
                <a:solidFill>
                  <a:srgbClr val="00007F"/>
                </a:solidFill>
                <a:latin typeface="Tahoma"/>
                <a:cs typeface="Tahoma"/>
              </a:rPr>
              <a:t> </a:t>
            </a:r>
            <a:r>
              <a:rPr sz="1802" spc="-82" dirty="0">
                <a:solidFill>
                  <a:srgbClr val="00007F"/>
                </a:solidFill>
                <a:latin typeface="Tahoma"/>
                <a:cs typeface="Tahoma"/>
              </a:rPr>
              <a:t>weight</a:t>
            </a:r>
            <a:r>
              <a:rPr sz="1802" spc="33" dirty="0">
                <a:solidFill>
                  <a:srgbClr val="00007F"/>
                </a:solidFill>
                <a:latin typeface="Tahoma"/>
                <a:cs typeface="Tahoma"/>
              </a:rPr>
              <a:t> </a:t>
            </a:r>
            <a:r>
              <a:rPr sz="1802" spc="-74" dirty="0">
                <a:solidFill>
                  <a:srgbClr val="00007F"/>
                </a:solidFill>
                <a:latin typeface="Tahoma"/>
                <a:cs typeface="Tahoma"/>
              </a:rPr>
              <a:t>updates</a:t>
            </a:r>
            <a:endParaRPr sz="1802">
              <a:latin typeface="Tahoma"/>
              <a:cs typeface="Tahoma"/>
            </a:endParaRPr>
          </a:p>
        </p:txBody>
      </p:sp>
      <p:pic>
        <p:nvPicPr>
          <p:cNvPr id="5" name="object 5"/>
          <p:cNvPicPr/>
          <p:nvPr/>
        </p:nvPicPr>
        <p:blipFill>
          <a:blip r:embed="rId2" cstate="print"/>
          <a:stretch>
            <a:fillRect/>
          </a:stretch>
        </p:blipFill>
        <p:spPr>
          <a:xfrm>
            <a:off x="2088448" y="1426731"/>
            <a:ext cx="106939" cy="106939"/>
          </a:xfrm>
          <a:prstGeom prst="rect">
            <a:avLst/>
          </a:prstGeom>
        </p:spPr>
      </p:pic>
      <p:sp>
        <p:nvSpPr>
          <p:cNvPr id="7" name="object 7"/>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8" name="object 8"/>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2901" y="281859"/>
            <a:ext cx="4159802" cy="532223"/>
          </a:xfrm>
          <a:prstGeom prst="rect">
            <a:avLst/>
          </a:prstGeom>
        </p:spPr>
        <p:txBody>
          <a:bodyPr vert="horz" wrap="square" lIns="0" tIns="28093" rIns="0" bIns="0" rtlCol="0">
            <a:spAutoFit/>
          </a:bodyPr>
          <a:lstStyle/>
          <a:p>
            <a:pPr marL="20809">
              <a:spcBef>
                <a:spcPts val="221"/>
              </a:spcBef>
            </a:pPr>
            <a:r>
              <a:rPr dirty="0"/>
              <a:t>Problems?</a:t>
            </a:r>
          </a:p>
        </p:txBody>
      </p:sp>
      <p:pic>
        <p:nvPicPr>
          <p:cNvPr id="3" name="object 3"/>
          <p:cNvPicPr/>
          <p:nvPr/>
        </p:nvPicPr>
        <p:blipFill>
          <a:blip r:embed="rId2" cstate="print"/>
          <a:stretch>
            <a:fillRect/>
          </a:stretch>
        </p:blipFill>
        <p:spPr>
          <a:xfrm>
            <a:off x="2088448" y="1082585"/>
            <a:ext cx="106939" cy="106939"/>
          </a:xfrm>
          <a:prstGeom prst="rect">
            <a:avLst/>
          </a:prstGeom>
        </p:spPr>
      </p:pic>
      <p:sp>
        <p:nvSpPr>
          <p:cNvPr id="4" name="object 4"/>
          <p:cNvSpPr txBox="1"/>
          <p:nvPr/>
        </p:nvSpPr>
        <p:spPr>
          <a:xfrm>
            <a:off x="2288093" y="874114"/>
            <a:ext cx="5880725" cy="2186977"/>
          </a:xfrm>
          <a:prstGeom prst="rect">
            <a:avLst/>
          </a:prstGeom>
        </p:spPr>
        <p:txBody>
          <a:bodyPr vert="horz" wrap="square" lIns="0" tIns="90519" rIns="0" bIns="0" rtlCol="0">
            <a:spAutoFit/>
          </a:bodyPr>
          <a:lstStyle/>
          <a:p>
            <a:pPr marL="20809" algn="just">
              <a:spcBef>
                <a:spcPts val="711"/>
              </a:spcBef>
            </a:pPr>
            <a:r>
              <a:rPr sz="1802" spc="-106" dirty="0">
                <a:solidFill>
                  <a:srgbClr val="00007F"/>
                </a:solidFill>
                <a:latin typeface="Tahoma"/>
                <a:cs typeface="Tahoma"/>
              </a:rPr>
              <a:t>If</a:t>
            </a:r>
            <a:r>
              <a:rPr sz="1802" spc="33" dirty="0">
                <a:solidFill>
                  <a:srgbClr val="00007F"/>
                </a:solidFill>
                <a:latin typeface="Tahoma"/>
                <a:cs typeface="Tahoma"/>
              </a:rPr>
              <a:t> </a:t>
            </a:r>
            <a:r>
              <a:rPr sz="1802" spc="-82" dirty="0">
                <a:solidFill>
                  <a:srgbClr val="00007F"/>
                </a:solidFill>
                <a:latin typeface="Tahoma"/>
                <a:cs typeface="Tahoma"/>
              </a:rPr>
              <a:t>features</a:t>
            </a:r>
            <a:r>
              <a:rPr sz="1802" spc="33" dirty="0">
                <a:solidFill>
                  <a:srgbClr val="00007F"/>
                </a:solidFill>
                <a:latin typeface="Tahoma"/>
                <a:cs typeface="Tahoma"/>
              </a:rPr>
              <a:t> </a:t>
            </a:r>
            <a:r>
              <a:rPr sz="1802" spc="-115" dirty="0">
                <a:solidFill>
                  <a:srgbClr val="00007F"/>
                </a:solidFill>
                <a:latin typeface="Tahoma"/>
                <a:cs typeface="Tahoma"/>
              </a:rPr>
              <a:t>are</a:t>
            </a:r>
            <a:r>
              <a:rPr sz="1802" spc="33" dirty="0">
                <a:solidFill>
                  <a:srgbClr val="00007F"/>
                </a:solidFill>
                <a:latin typeface="Tahoma"/>
                <a:cs typeface="Tahoma"/>
              </a:rPr>
              <a:t> </a:t>
            </a:r>
            <a:r>
              <a:rPr sz="1802" spc="-74" dirty="0">
                <a:solidFill>
                  <a:srgbClr val="00007F"/>
                </a:solidFill>
                <a:latin typeface="Tahoma"/>
                <a:cs typeface="Tahoma"/>
              </a:rPr>
              <a:t>complex</a:t>
            </a:r>
            <a:r>
              <a:rPr sz="1802" spc="33" dirty="0">
                <a:solidFill>
                  <a:srgbClr val="00007F"/>
                </a:solidFill>
                <a:latin typeface="Tahoma"/>
                <a:cs typeface="Tahoma"/>
              </a:rPr>
              <a:t> </a:t>
            </a:r>
            <a:r>
              <a:rPr sz="1802" spc="-98" dirty="0">
                <a:solidFill>
                  <a:srgbClr val="00007F"/>
                </a:solidFill>
                <a:latin typeface="Tahoma"/>
                <a:cs typeface="Tahoma"/>
              </a:rPr>
              <a:t>enough,</a:t>
            </a:r>
            <a:r>
              <a:rPr sz="1802" spc="33" dirty="0">
                <a:solidFill>
                  <a:srgbClr val="00007F"/>
                </a:solidFill>
                <a:latin typeface="Tahoma"/>
                <a:cs typeface="Tahoma"/>
              </a:rPr>
              <a:t> </a:t>
            </a:r>
            <a:r>
              <a:rPr sz="1802" spc="-58" dirty="0">
                <a:solidFill>
                  <a:srgbClr val="00007F"/>
                </a:solidFill>
                <a:latin typeface="Tahoma"/>
                <a:cs typeface="Tahoma"/>
              </a:rPr>
              <a:t>anything</a:t>
            </a:r>
            <a:r>
              <a:rPr sz="1802" spc="41" dirty="0">
                <a:solidFill>
                  <a:srgbClr val="00007F"/>
                </a:solidFill>
                <a:latin typeface="Tahoma"/>
                <a:cs typeface="Tahoma"/>
              </a:rPr>
              <a:t> </a:t>
            </a:r>
            <a:r>
              <a:rPr sz="1802" spc="-74" dirty="0">
                <a:solidFill>
                  <a:srgbClr val="00007F"/>
                </a:solidFill>
                <a:latin typeface="Tahoma"/>
                <a:cs typeface="Tahoma"/>
              </a:rPr>
              <a:t>can</a:t>
            </a:r>
            <a:r>
              <a:rPr sz="1802" spc="33" dirty="0">
                <a:solidFill>
                  <a:srgbClr val="00007F"/>
                </a:solidFill>
                <a:latin typeface="Tahoma"/>
                <a:cs typeface="Tahoma"/>
              </a:rPr>
              <a:t> </a:t>
            </a:r>
            <a:r>
              <a:rPr sz="1802" spc="-90" dirty="0">
                <a:solidFill>
                  <a:srgbClr val="00007F"/>
                </a:solidFill>
                <a:latin typeface="Tahoma"/>
                <a:cs typeface="Tahoma"/>
              </a:rPr>
              <a:t>be</a:t>
            </a:r>
            <a:r>
              <a:rPr sz="1802" spc="33" dirty="0">
                <a:solidFill>
                  <a:srgbClr val="00007F"/>
                </a:solidFill>
                <a:latin typeface="Tahoma"/>
                <a:cs typeface="Tahoma"/>
              </a:rPr>
              <a:t> </a:t>
            </a:r>
            <a:r>
              <a:rPr sz="1802" spc="-66" dirty="0">
                <a:solidFill>
                  <a:srgbClr val="00007F"/>
                </a:solidFill>
                <a:latin typeface="Tahoma"/>
                <a:cs typeface="Tahoma"/>
              </a:rPr>
              <a:t>classified</a:t>
            </a:r>
            <a:endParaRPr sz="1802">
              <a:latin typeface="Tahoma"/>
              <a:cs typeface="Tahoma"/>
            </a:endParaRPr>
          </a:p>
          <a:p>
            <a:pPr marL="20809" marR="394344" algn="just">
              <a:lnSpc>
                <a:spcPct val="102699"/>
              </a:lnSpc>
              <a:spcBef>
                <a:spcPts val="483"/>
              </a:spcBef>
            </a:pPr>
            <a:r>
              <a:rPr sz="1802" spc="-33" dirty="0">
                <a:solidFill>
                  <a:srgbClr val="00007F"/>
                </a:solidFill>
                <a:latin typeface="Tahoma"/>
                <a:cs typeface="Tahoma"/>
              </a:rPr>
              <a:t>Thus </a:t>
            </a:r>
            <a:r>
              <a:rPr sz="1802" spc="-82" dirty="0">
                <a:solidFill>
                  <a:srgbClr val="00007F"/>
                </a:solidFill>
                <a:latin typeface="Tahoma"/>
                <a:cs typeface="Tahoma"/>
              </a:rPr>
              <a:t>features </a:t>
            </a:r>
            <a:r>
              <a:rPr sz="1802" spc="-115" dirty="0">
                <a:solidFill>
                  <a:srgbClr val="00007F"/>
                </a:solidFill>
                <a:latin typeface="Tahoma"/>
                <a:cs typeface="Tahoma"/>
              </a:rPr>
              <a:t>are </a:t>
            </a:r>
            <a:r>
              <a:rPr sz="1802" spc="-58" dirty="0">
                <a:solidFill>
                  <a:srgbClr val="00007F"/>
                </a:solidFill>
                <a:latin typeface="Tahoma"/>
                <a:cs typeface="Tahoma"/>
              </a:rPr>
              <a:t>really </a:t>
            </a:r>
            <a:r>
              <a:rPr sz="1802" spc="-82" dirty="0">
                <a:solidFill>
                  <a:srgbClr val="00007F"/>
                </a:solidFill>
                <a:latin typeface="Tahoma"/>
                <a:cs typeface="Tahoma"/>
              </a:rPr>
              <a:t>hand </a:t>
            </a:r>
            <a:r>
              <a:rPr sz="1802" spc="-74" dirty="0">
                <a:solidFill>
                  <a:srgbClr val="00007F"/>
                </a:solidFill>
                <a:latin typeface="Tahoma"/>
                <a:cs typeface="Tahoma"/>
              </a:rPr>
              <a:t>coded. </a:t>
            </a:r>
            <a:r>
              <a:rPr sz="1802" spc="24" dirty="0">
                <a:solidFill>
                  <a:srgbClr val="00007F"/>
                </a:solidFill>
                <a:latin typeface="Tahoma"/>
                <a:cs typeface="Tahoma"/>
              </a:rPr>
              <a:t>But it </a:t>
            </a:r>
            <a:r>
              <a:rPr sz="1802" spc="-106" dirty="0">
                <a:solidFill>
                  <a:srgbClr val="00007F"/>
                </a:solidFill>
                <a:latin typeface="Tahoma"/>
                <a:cs typeface="Tahoma"/>
              </a:rPr>
              <a:t>comes </a:t>
            </a:r>
            <a:r>
              <a:rPr sz="1802" spc="-41" dirty="0">
                <a:solidFill>
                  <a:srgbClr val="00007F"/>
                </a:solidFill>
                <a:latin typeface="Tahoma"/>
                <a:cs typeface="Tahoma"/>
              </a:rPr>
              <a:t>with </a:t>
            </a:r>
            <a:r>
              <a:rPr sz="1802" spc="-90" dirty="0">
                <a:solidFill>
                  <a:srgbClr val="00007F"/>
                </a:solidFill>
                <a:latin typeface="Tahoma"/>
                <a:cs typeface="Tahoma"/>
              </a:rPr>
              <a:t>a </a:t>
            </a:r>
            <a:r>
              <a:rPr sz="1802" spc="-82" dirty="0">
                <a:solidFill>
                  <a:srgbClr val="00007F"/>
                </a:solidFill>
                <a:latin typeface="Tahoma"/>
                <a:cs typeface="Tahoma"/>
              </a:rPr>
              <a:t> clever</a:t>
            </a:r>
            <a:r>
              <a:rPr sz="1802" spc="33" dirty="0">
                <a:solidFill>
                  <a:srgbClr val="00007F"/>
                </a:solidFill>
                <a:latin typeface="Tahoma"/>
                <a:cs typeface="Tahoma"/>
              </a:rPr>
              <a:t> </a:t>
            </a:r>
            <a:r>
              <a:rPr sz="1802" spc="-58" dirty="0">
                <a:solidFill>
                  <a:srgbClr val="00007F"/>
                </a:solidFill>
                <a:latin typeface="Tahoma"/>
                <a:cs typeface="Tahoma"/>
              </a:rPr>
              <a:t>algorithm</a:t>
            </a:r>
            <a:r>
              <a:rPr sz="1802" spc="24" dirty="0">
                <a:solidFill>
                  <a:srgbClr val="00007F"/>
                </a:solidFill>
                <a:latin typeface="Tahoma"/>
                <a:cs typeface="Tahoma"/>
              </a:rPr>
              <a:t> </a:t>
            </a:r>
            <a:r>
              <a:rPr sz="1802" spc="-74" dirty="0">
                <a:solidFill>
                  <a:srgbClr val="00007F"/>
                </a:solidFill>
                <a:latin typeface="Tahoma"/>
                <a:cs typeface="Tahoma"/>
              </a:rPr>
              <a:t>for</a:t>
            </a:r>
            <a:r>
              <a:rPr sz="1802" spc="33" dirty="0">
                <a:solidFill>
                  <a:srgbClr val="00007F"/>
                </a:solidFill>
                <a:latin typeface="Tahoma"/>
                <a:cs typeface="Tahoma"/>
              </a:rPr>
              <a:t> </a:t>
            </a:r>
            <a:r>
              <a:rPr sz="1802" spc="-82" dirty="0">
                <a:solidFill>
                  <a:srgbClr val="00007F"/>
                </a:solidFill>
                <a:latin typeface="Tahoma"/>
                <a:cs typeface="Tahoma"/>
              </a:rPr>
              <a:t>weight</a:t>
            </a:r>
            <a:r>
              <a:rPr sz="1802" spc="33" dirty="0">
                <a:solidFill>
                  <a:srgbClr val="00007F"/>
                </a:solidFill>
                <a:latin typeface="Tahoma"/>
                <a:cs typeface="Tahoma"/>
              </a:rPr>
              <a:t> </a:t>
            </a:r>
            <a:r>
              <a:rPr sz="1802" spc="-74" dirty="0">
                <a:solidFill>
                  <a:srgbClr val="00007F"/>
                </a:solidFill>
                <a:latin typeface="Tahoma"/>
                <a:cs typeface="Tahoma"/>
              </a:rPr>
              <a:t>updates</a:t>
            </a:r>
            <a:endParaRPr sz="1802">
              <a:latin typeface="Tahoma"/>
              <a:cs typeface="Tahoma"/>
            </a:endParaRPr>
          </a:p>
          <a:p>
            <a:pPr marL="20809" marR="8324" algn="just">
              <a:lnSpc>
                <a:spcPct val="102600"/>
              </a:lnSpc>
              <a:spcBef>
                <a:spcPts val="491"/>
              </a:spcBef>
            </a:pPr>
            <a:r>
              <a:rPr sz="1802" spc="-106" dirty="0">
                <a:solidFill>
                  <a:srgbClr val="00007F"/>
                </a:solidFill>
                <a:latin typeface="Tahoma"/>
                <a:cs typeface="Tahoma"/>
              </a:rPr>
              <a:t>If</a:t>
            </a:r>
            <a:r>
              <a:rPr sz="1802" spc="-98" dirty="0">
                <a:solidFill>
                  <a:srgbClr val="00007F"/>
                </a:solidFill>
                <a:latin typeface="Tahoma"/>
                <a:cs typeface="Tahoma"/>
              </a:rPr>
              <a:t> </a:t>
            </a:r>
            <a:r>
              <a:rPr sz="1802" spc="-82" dirty="0">
                <a:solidFill>
                  <a:srgbClr val="00007F"/>
                </a:solidFill>
                <a:latin typeface="Tahoma"/>
                <a:cs typeface="Tahoma"/>
              </a:rPr>
              <a:t>features </a:t>
            </a:r>
            <a:r>
              <a:rPr sz="1802" spc="-115" dirty="0">
                <a:solidFill>
                  <a:srgbClr val="00007F"/>
                </a:solidFill>
                <a:latin typeface="Tahoma"/>
                <a:cs typeface="Tahoma"/>
              </a:rPr>
              <a:t>are</a:t>
            </a:r>
            <a:r>
              <a:rPr sz="1802" spc="-106" dirty="0">
                <a:solidFill>
                  <a:srgbClr val="00007F"/>
                </a:solidFill>
                <a:latin typeface="Tahoma"/>
                <a:cs typeface="Tahoma"/>
              </a:rPr>
              <a:t> </a:t>
            </a:r>
            <a:r>
              <a:rPr sz="1802" spc="-58" dirty="0">
                <a:solidFill>
                  <a:srgbClr val="00007F"/>
                </a:solidFill>
                <a:latin typeface="Tahoma"/>
                <a:cs typeface="Tahoma"/>
              </a:rPr>
              <a:t>restricted, </a:t>
            </a:r>
            <a:r>
              <a:rPr sz="1802" spc="-74" dirty="0">
                <a:solidFill>
                  <a:srgbClr val="00007F"/>
                </a:solidFill>
                <a:latin typeface="Tahoma"/>
                <a:cs typeface="Tahoma"/>
              </a:rPr>
              <a:t>then </a:t>
            </a:r>
            <a:r>
              <a:rPr sz="1802" spc="-115" dirty="0">
                <a:solidFill>
                  <a:srgbClr val="00007F"/>
                </a:solidFill>
                <a:latin typeface="Tahoma"/>
                <a:cs typeface="Tahoma"/>
              </a:rPr>
              <a:t>some</a:t>
            </a:r>
            <a:r>
              <a:rPr sz="1802" spc="328" dirty="0">
                <a:solidFill>
                  <a:srgbClr val="00007F"/>
                </a:solidFill>
                <a:latin typeface="Tahoma"/>
                <a:cs typeface="Tahoma"/>
              </a:rPr>
              <a:t> </a:t>
            </a:r>
            <a:r>
              <a:rPr sz="1802" spc="-58" dirty="0">
                <a:solidFill>
                  <a:srgbClr val="00007F"/>
                </a:solidFill>
                <a:latin typeface="Tahoma"/>
                <a:cs typeface="Tahoma"/>
              </a:rPr>
              <a:t>interesting </a:t>
            </a:r>
            <a:r>
              <a:rPr sz="1802" spc="-66" dirty="0">
                <a:solidFill>
                  <a:srgbClr val="00007F"/>
                </a:solidFill>
                <a:latin typeface="Tahoma"/>
                <a:cs typeface="Tahoma"/>
              </a:rPr>
              <a:t>tasks </a:t>
            </a:r>
            <a:r>
              <a:rPr sz="1802" spc="-58" dirty="0">
                <a:solidFill>
                  <a:srgbClr val="00007F"/>
                </a:solidFill>
                <a:latin typeface="Tahoma"/>
                <a:cs typeface="Tahoma"/>
              </a:rPr>
              <a:t>cannot </a:t>
            </a:r>
            <a:r>
              <a:rPr sz="1802" spc="-49" dirty="0">
                <a:solidFill>
                  <a:srgbClr val="00007F"/>
                </a:solidFill>
                <a:latin typeface="Tahoma"/>
                <a:cs typeface="Tahoma"/>
              </a:rPr>
              <a:t> </a:t>
            </a:r>
            <a:r>
              <a:rPr sz="1802" spc="-90" dirty="0">
                <a:solidFill>
                  <a:srgbClr val="00007F"/>
                </a:solidFill>
                <a:latin typeface="Tahoma"/>
                <a:cs typeface="Tahoma"/>
              </a:rPr>
              <a:t>be learned </a:t>
            </a:r>
            <a:r>
              <a:rPr sz="1802" spc="-82" dirty="0">
                <a:solidFill>
                  <a:srgbClr val="00007F"/>
                </a:solidFill>
                <a:latin typeface="Tahoma"/>
                <a:cs typeface="Tahoma"/>
              </a:rPr>
              <a:t>and </a:t>
            </a:r>
            <a:r>
              <a:rPr sz="1802" spc="-66" dirty="0">
                <a:solidFill>
                  <a:srgbClr val="00007F"/>
                </a:solidFill>
                <a:latin typeface="Tahoma"/>
                <a:cs typeface="Tahoma"/>
              </a:rPr>
              <a:t>thus </a:t>
            </a:r>
            <a:r>
              <a:rPr sz="1802" spc="-74" dirty="0">
                <a:solidFill>
                  <a:srgbClr val="00007F"/>
                </a:solidFill>
                <a:latin typeface="Tahoma"/>
                <a:cs typeface="Tahoma"/>
              </a:rPr>
              <a:t>perceptrons </a:t>
            </a:r>
            <a:r>
              <a:rPr sz="1802" spc="-115" dirty="0">
                <a:solidFill>
                  <a:srgbClr val="00007F"/>
                </a:solidFill>
                <a:latin typeface="Tahoma"/>
                <a:cs typeface="Tahoma"/>
              </a:rPr>
              <a:t>are </a:t>
            </a:r>
            <a:r>
              <a:rPr sz="1802" spc="-66" dirty="0">
                <a:solidFill>
                  <a:srgbClr val="00007F"/>
                </a:solidFill>
                <a:latin typeface="Tahoma"/>
                <a:cs typeface="Tahoma"/>
              </a:rPr>
              <a:t>fundamentally </a:t>
            </a:r>
            <a:r>
              <a:rPr sz="1802" spc="-41" dirty="0">
                <a:solidFill>
                  <a:srgbClr val="00007F"/>
                </a:solidFill>
                <a:latin typeface="Tahoma"/>
                <a:cs typeface="Tahoma"/>
              </a:rPr>
              <a:t>limited in </a:t>
            </a:r>
            <a:r>
              <a:rPr sz="1802" spc="-33" dirty="0">
                <a:solidFill>
                  <a:srgbClr val="00007F"/>
                </a:solidFill>
                <a:latin typeface="Tahoma"/>
                <a:cs typeface="Tahoma"/>
              </a:rPr>
              <a:t> </a:t>
            </a:r>
            <a:r>
              <a:rPr sz="1802" spc="-66" dirty="0">
                <a:solidFill>
                  <a:srgbClr val="00007F"/>
                </a:solidFill>
                <a:latin typeface="Tahoma"/>
                <a:cs typeface="Tahoma"/>
              </a:rPr>
              <a:t>what </a:t>
            </a:r>
            <a:r>
              <a:rPr sz="1802" spc="-74" dirty="0">
                <a:solidFill>
                  <a:srgbClr val="00007F"/>
                </a:solidFill>
                <a:latin typeface="Tahoma"/>
                <a:cs typeface="Tahoma"/>
              </a:rPr>
              <a:t>they can do. Famous </a:t>
            </a:r>
            <a:r>
              <a:rPr sz="1802" spc="-98" dirty="0">
                <a:solidFill>
                  <a:srgbClr val="00007F"/>
                </a:solidFill>
                <a:latin typeface="Tahoma"/>
                <a:cs typeface="Tahoma"/>
              </a:rPr>
              <a:t>examples: </a:t>
            </a:r>
            <a:r>
              <a:rPr sz="1802" spc="24" dirty="0">
                <a:solidFill>
                  <a:srgbClr val="00007F"/>
                </a:solidFill>
                <a:latin typeface="Tahoma"/>
                <a:cs typeface="Tahoma"/>
              </a:rPr>
              <a:t>XOR, </a:t>
            </a:r>
            <a:r>
              <a:rPr sz="1802" spc="-66" dirty="0">
                <a:solidFill>
                  <a:srgbClr val="00007F"/>
                </a:solidFill>
                <a:latin typeface="Tahoma"/>
                <a:cs typeface="Tahoma"/>
              </a:rPr>
              <a:t>Group </a:t>
            </a:r>
            <a:r>
              <a:rPr sz="1802" spc="-90" dirty="0">
                <a:solidFill>
                  <a:srgbClr val="00007F"/>
                </a:solidFill>
                <a:latin typeface="Tahoma"/>
                <a:cs typeface="Tahoma"/>
              </a:rPr>
              <a:t>Invariance </a:t>
            </a:r>
            <a:r>
              <a:rPr sz="1802" spc="-82" dirty="0">
                <a:solidFill>
                  <a:srgbClr val="00007F"/>
                </a:solidFill>
                <a:latin typeface="Tahoma"/>
                <a:cs typeface="Tahoma"/>
              </a:rPr>
              <a:t> Theorems</a:t>
            </a:r>
            <a:r>
              <a:rPr sz="1802" spc="24" dirty="0">
                <a:solidFill>
                  <a:srgbClr val="00007F"/>
                </a:solidFill>
                <a:latin typeface="Tahoma"/>
                <a:cs typeface="Tahoma"/>
              </a:rPr>
              <a:t> </a:t>
            </a:r>
            <a:r>
              <a:rPr sz="1802" spc="-41" dirty="0">
                <a:solidFill>
                  <a:srgbClr val="00007F"/>
                </a:solidFill>
                <a:latin typeface="Tahoma"/>
                <a:cs typeface="Tahoma"/>
              </a:rPr>
              <a:t>(Minsky,</a:t>
            </a:r>
            <a:r>
              <a:rPr sz="1802" spc="33" dirty="0">
                <a:solidFill>
                  <a:srgbClr val="00007F"/>
                </a:solidFill>
                <a:latin typeface="Tahoma"/>
                <a:cs typeface="Tahoma"/>
              </a:rPr>
              <a:t> </a:t>
            </a:r>
            <a:r>
              <a:rPr sz="1802" spc="-33" dirty="0">
                <a:solidFill>
                  <a:srgbClr val="00007F"/>
                </a:solidFill>
                <a:latin typeface="Tahoma"/>
                <a:cs typeface="Tahoma"/>
              </a:rPr>
              <a:t>Papert,</a:t>
            </a:r>
            <a:r>
              <a:rPr sz="1802" spc="33" dirty="0">
                <a:solidFill>
                  <a:srgbClr val="00007F"/>
                </a:solidFill>
                <a:latin typeface="Tahoma"/>
                <a:cs typeface="Tahoma"/>
              </a:rPr>
              <a:t> </a:t>
            </a:r>
            <a:r>
              <a:rPr sz="1802" spc="-74" dirty="0">
                <a:solidFill>
                  <a:srgbClr val="00007F"/>
                </a:solidFill>
                <a:latin typeface="Tahoma"/>
                <a:cs typeface="Tahoma"/>
              </a:rPr>
              <a:t>1969)</a:t>
            </a:r>
            <a:endParaRPr sz="1802">
              <a:latin typeface="Tahoma"/>
              <a:cs typeface="Tahoma"/>
            </a:endParaRPr>
          </a:p>
        </p:txBody>
      </p:sp>
      <p:pic>
        <p:nvPicPr>
          <p:cNvPr id="5" name="object 5"/>
          <p:cNvPicPr/>
          <p:nvPr/>
        </p:nvPicPr>
        <p:blipFill>
          <a:blip r:embed="rId2" cstate="print"/>
          <a:stretch>
            <a:fillRect/>
          </a:stretch>
        </p:blipFill>
        <p:spPr>
          <a:xfrm>
            <a:off x="2088448" y="1426731"/>
            <a:ext cx="106939" cy="106939"/>
          </a:xfrm>
          <a:prstGeom prst="rect">
            <a:avLst/>
          </a:prstGeom>
        </p:spPr>
      </p:pic>
      <p:pic>
        <p:nvPicPr>
          <p:cNvPr id="6" name="object 6"/>
          <p:cNvPicPr/>
          <p:nvPr/>
        </p:nvPicPr>
        <p:blipFill>
          <a:blip r:embed="rId3" cstate="print"/>
          <a:stretch>
            <a:fillRect/>
          </a:stretch>
        </p:blipFill>
        <p:spPr>
          <a:xfrm>
            <a:off x="2088448" y="2052823"/>
            <a:ext cx="106939" cy="106939"/>
          </a:xfrm>
          <a:prstGeom prst="rect">
            <a:avLst/>
          </a:prstGeom>
        </p:spPr>
      </p:pic>
      <p:pic>
        <p:nvPicPr>
          <p:cNvPr id="7" name="object 7"/>
          <p:cNvPicPr/>
          <p:nvPr/>
        </p:nvPicPr>
        <p:blipFill>
          <a:blip r:embed="rId4" cstate="print"/>
          <a:stretch>
            <a:fillRect/>
          </a:stretch>
        </p:blipFill>
        <p:spPr>
          <a:xfrm>
            <a:off x="4259787" y="3351964"/>
            <a:ext cx="1560749" cy="1564731"/>
          </a:xfrm>
          <a:prstGeom prst="rect">
            <a:avLst/>
          </a:prstGeom>
        </p:spPr>
      </p:pic>
      <p:sp>
        <p:nvSpPr>
          <p:cNvPr id="9" name="object 9"/>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10" name="object 10"/>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4582" y="175522"/>
            <a:ext cx="5056425" cy="1127122"/>
          </a:xfrm>
          <a:prstGeom prst="rect">
            <a:avLst/>
          </a:prstGeom>
        </p:spPr>
        <p:txBody>
          <a:bodyPr vert="horz" wrap="square" lIns="0" tIns="7384" rIns="0" bIns="0" rtlCol="0">
            <a:spAutoFit/>
          </a:bodyPr>
          <a:lstStyle/>
          <a:p>
            <a:pPr marL="7384">
              <a:lnSpc>
                <a:spcPct val="100000"/>
              </a:lnSpc>
              <a:spcBef>
                <a:spcPts val="58"/>
              </a:spcBef>
            </a:pPr>
            <a:r>
              <a:rPr spc="6" dirty="0"/>
              <a:t>Neural</a:t>
            </a:r>
            <a:r>
              <a:rPr spc="-6" dirty="0"/>
              <a:t> </a:t>
            </a:r>
            <a:r>
              <a:rPr spc="23" dirty="0"/>
              <a:t>Networks</a:t>
            </a:r>
            <a:r>
              <a:rPr spc="-3" dirty="0"/>
              <a:t> </a:t>
            </a:r>
            <a:r>
              <a:rPr dirty="0"/>
              <a:t>and</a:t>
            </a:r>
            <a:r>
              <a:rPr spc="-3" dirty="0"/>
              <a:t> </a:t>
            </a:r>
            <a:r>
              <a:rPr spc="29" dirty="0"/>
              <a:t>Deep</a:t>
            </a:r>
            <a:r>
              <a:rPr spc="-3" dirty="0"/>
              <a:t> </a:t>
            </a:r>
            <a:r>
              <a:rPr spc="-6" dirty="0"/>
              <a:t>Learning</a:t>
            </a:r>
            <a:r>
              <a:rPr spc="-3" dirty="0"/>
              <a:t> </a:t>
            </a:r>
            <a:r>
              <a:rPr spc="163" dirty="0"/>
              <a:t>--</a:t>
            </a:r>
            <a:r>
              <a:rPr spc="-3" dirty="0"/>
              <a:t> </a:t>
            </a:r>
            <a:r>
              <a:rPr spc="-84" dirty="0"/>
              <a:t>A</a:t>
            </a:r>
            <a:r>
              <a:rPr spc="-3" dirty="0"/>
              <a:t> timeline</a:t>
            </a:r>
          </a:p>
        </p:txBody>
      </p:sp>
      <p:grpSp>
        <p:nvGrpSpPr>
          <p:cNvPr id="3" name="object 3"/>
          <p:cNvGrpSpPr/>
          <p:nvPr/>
        </p:nvGrpSpPr>
        <p:grpSpPr>
          <a:xfrm>
            <a:off x="3977674" y="3235178"/>
            <a:ext cx="2128671" cy="1343433"/>
            <a:chOff x="4671883" y="5564651"/>
            <a:chExt cx="3661410" cy="2310765"/>
          </a:xfrm>
        </p:grpSpPr>
        <p:sp>
          <p:nvSpPr>
            <p:cNvPr id="4" name="object 4"/>
            <p:cNvSpPr/>
            <p:nvPr/>
          </p:nvSpPr>
          <p:spPr>
            <a:xfrm>
              <a:off x="4732843" y="5673871"/>
              <a:ext cx="0" cy="2153285"/>
            </a:xfrm>
            <a:custGeom>
              <a:avLst/>
              <a:gdLst/>
              <a:ahLst/>
              <a:cxnLst/>
              <a:rect l="l" t="t" r="r" b="b"/>
              <a:pathLst>
                <a:path h="2153284">
                  <a:moveTo>
                    <a:pt x="0" y="2152857"/>
                  </a:moveTo>
                  <a:lnTo>
                    <a:pt x="0" y="12700"/>
                  </a:lnTo>
                  <a:lnTo>
                    <a:pt x="0" y="0"/>
                  </a:lnTo>
                </a:path>
              </a:pathLst>
            </a:custGeom>
            <a:ln w="25400">
              <a:solidFill>
                <a:srgbClr val="000000"/>
              </a:solidFill>
            </a:ln>
          </p:spPr>
          <p:txBody>
            <a:bodyPr wrap="square" lIns="0" tIns="0" rIns="0" bIns="0" rtlCol="0"/>
            <a:lstStyle/>
            <a:p>
              <a:endParaRPr sz="1047"/>
            </a:p>
          </p:txBody>
        </p:sp>
        <p:sp>
          <p:nvSpPr>
            <p:cNvPr id="5" name="object 5"/>
            <p:cNvSpPr/>
            <p:nvPr/>
          </p:nvSpPr>
          <p:spPr>
            <a:xfrm>
              <a:off x="4671883" y="5564651"/>
              <a:ext cx="121920" cy="121920"/>
            </a:xfrm>
            <a:custGeom>
              <a:avLst/>
              <a:gdLst/>
              <a:ahLst/>
              <a:cxnLst/>
              <a:rect l="l" t="t" r="r" b="b"/>
              <a:pathLst>
                <a:path w="121920" h="121920">
                  <a:moveTo>
                    <a:pt x="60960" y="0"/>
                  </a:moveTo>
                  <a:lnTo>
                    <a:pt x="0" y="121920"/>
                  </a:lnTo>
                  <a:lnTo>
                    <a:pt x="121920" y="121920"/>
                  </a:lnTo>
                  <a:lnTo>
                    <a:pt x="60960" y="0"/>
                  </a:lnTo>
                  <a:close/>
                </a:path>
              </a:pathLst>
            </a:custGeom>
            <a:solidFill>
              <a:srgbClr val="000000"/>
            </a:solidFill>
          </p:spPr>
          <p:txBody>
            <a:bodyPr wrap="square" lIns="0" tIns="0" rIns="0" bIns="0" rtlCol="0"/>
            <a:lstStyle/>
            <a:p>
              <a:endParaRPr sz="1047"/>
            </a:p>
          </p:txBody>
        </p:sp>
        <p:sp>
          <p:nvSpPr>
            <p:cNvPr id="6" name="object 6"/>
            <p:cNvSpPr/>
            <p:nvPr/>
          </p:nvSpPr>
          <p:spPr>
            <a:xfrm>
              <a:off x="4720143" y="7814028"/>
              <a:ext cx="3503929" cy="0"/>
            </a:xfrm>
            <a:custGeom>
              <a:avLst/>
              <a:gdLst/>
              <a:ahLst/>
              <a:cxnLst/>
              <a:rect l="l" t="t" r="r" b="b"/>
              <a:pathLst>
                <a:path w="3503929">
                  <a:moveTo>
                    <a:pt x="0" y="0"/>
                  </a:moveTo>
                  <a:lnTo>
                    <a:pt x="3490854" y="0"/>
                  </a:lnTo>
                  <a:lnTo>
                    <a:pt x="3503554" y="0"/>
                  </a:lnTo>
                </a:path>
              </a:pathLst>
            </a:custGeom>
            <a:ln w="25400">
              <a:solidFill>
                <a:srgbClr val="000000"/>
              </a:solidFill>
            </a:ln>
          </p:spPr>
          <p:txBody>
            <a:bodyPr wrap="square" lIns="0" tIns="0" rIns="0" bIns="0" rtlCol="0"/>
            <a:lstStyle/>
            <a:p>
              <a:endParaRPr sz="1047"/>
            </a:p>
          </p:txBody>
        </p:sp>
        <p:sp>
          <p:nvSpPr>
            <p:cNvPr id="7" name="object 7"/>
            <p:cNvSpPr/>
            <p:nvPr/>
          </p:nvSpPr>
          <p:spPr>
            <a:xfrm>
              <a:off x="8210997" y="7753068"/>
              <a:ext cx="121920" cy="121920"/>
            </a:xfrm>
            <a:custGeom>
              <a:avLst/>
              <a:gdLst/>
              <a:ahLst/>
              <a:cxnLst/>
              <a:rect l="l" t="t" r="r" b="b"/>
              <a:pathLst>
                <a:path w="121920" h="121920">
                  <a:moveTo>
                    <a:pt x="0" y="0"/>
                  </a:moveTo>
                  <a:lnTo>
                    <a:pt x="0" y="121919"/>
                  </a:lnTo>
                  <a:lnTo>
                    <a:pt x="121920" y="60960"/>
                  </a:lnTo>
                  <a:lnTo>
                    <a:pt x="0" y="0"/>
                  </a:lnTo>
                  <a:close/>
                </a:path>
              </a:pathLst>
            </a:custGeom>
            <a:solidFill>
              <a:srgbClr val="000000"/>
            </a:solidFill>
          </p:spPr>
          <p:txBody>
            <a:bodyPr wrap="square" lIns="0" tIns="0" rIns="0" bIns="0" rtlCol="0"/>
            <a:lstStyle/>
            <a:p>
              <a:endParaRPr sz="1047"/>
            </a:p>
          </p:txBody>
        </p:sp>
      </p:grpSp>
      <p:sp>
        <p:nvSpPr>
          <p:cNvPr id="8" name="object 8"/>
          <p:cNvSpPr txBox="1"/>
          <p:nvPr/>
        </p:nvSpPr>
        <p:spPr>
          <a:xfrm>
            <a:off x="4274013" y="3529327"/>
            <a:ext cx="87126" cy="222130"/>
          </a:xfrm>
          <a:prstGeom prst="rect">
            <a:avLst/>
          </a:prstGeom>
        </p:spPr>
        <p:txBody>
          <a:bodyPr vert="horz" wrap="square" lIns="0" tIns="7384" rIns="0" bIns="0" rtlCol="0">
            <a:spAutoFit/>
          </a:bodyPr>
          <a:lstStyle/>
          <a:p>
            <a:pPr marL="7384">
              <a:spcBef>
                <a:spcPts val="58"/>
              </a:spcBef>
            </a:pPr>
            <a:r>
              <a:rPr sz="1395" b="1" spc="102" dirty="0">
                <a:latin typeface="Arial"/>
                <a:cs typeface="Arial"/>
              </a:rPr>
              <a:t>-</a:t>
            </a:r>
            <a:endParaRPr sz="1395">
              <a:latin typeface="Arial"/>
              <a:cs typeface="Arial"/>
            </a:endParaRPr>
          </a:p>
        </p:txBody>
      </p:sp>
      <p:sp>
        <p:nvSpPr>
          <p:cNvPr id="20" name="object 20"/>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26</a:t>
            </a:fld>
            <a:endParaRPr spc="-3" dirty="0"/>
          </a:p>
        </p:txBody>
      </p:sp>
      <p:sp>
        <p:nvSpPr>
          <p:cNvPr id="9" name="object 9"/>
          <p:cNvSpPr txBox="1"/>
          <p:nvPr/>
        </p:nvSpPr>
        <p:spPr>
          <a:xfrm>
            <a:off x="4392150" y="3293054"/>
            <a:ext cx="205262" cy="392177"/>
          </a:xfrm>
          <a:prstGeom prst="rect">
            <a:avLst/>
          </a:prstGeom>
        </p:spPr>
        <p:txBody>
          <a:bodyPr vert="horz" wrap="square" lIns="0" tIns="7384" rIns="0" bIns="0" rtlCol="0">
            <a:spAutoFit/>
          </a:bodyPr>
          <a:lstStyle/>
          <a:p>
            <a:pPr marL="7384">
              <a:lnSpc>
                <a:spcPts val="1477"/>
              </a:lnSpc>
              <a:spcBef>
                <a:spcPts val="58"/>
              </a:spcBef>
            </a:pPr>
            <a:r>
              <a:rPr sz="1395" b="1" spc="102" dirty="0">
                <a:latin typeface="Arial"/>
                <a:cs typeface="Arial"/>
              </a:rPr>
              <a:t>-</a:t>
            </a:r>
            <a:endParaRPr sz="1395">
              <a:latin typeface="Arial"/>
              <a:cs typeface="Arial"/>
            </a:endParaRPr>
          </a:p>
          <a:p>
            <a:pPr marL="125524">
              <a:lnSpc>
                <a:spcPts val="1477"/>
              </a:lnSpc>
            </a:pPr>
            <a:r>
              <a:rPr sz="1395" b="1" spc="102" dirty="0">
                <a:latin typeface="Arial"/>
                <a:cs typeface="Arial"/>
              </a:rPr>
              <a:t>-</a:t>
            </a:r>
            <a:endParaRPr sz="1395">
              <a:latin typeface="Arial"/>
              <a:cs typeface="Arial"/>
            </a:endParaRPr>
          </a:p>
        </p:txBody>
      </p:sp>
      <p:sp>
        <p:nvSpPr>
          <p:cNvPr id="10" name="object 10"/>
          <p:cNvSpPr txBox="1"/>
          <p:nvPr/>
        </p:nvSpPr>
        <p:spPr>
          <a:xfrm>
            <a:off x="5248639" y="3366889"/>
            <a:ext cx="313062" cy="392177"/>
          </a:xfrm>
          <a:prstGeom prst="rect">
            <a:avLst/>
          </a:prstGeom>
        </p:spPr>
        <p:txBody>
          <a:bodyPr vert="horz" wrap="square" lIns="0" tIns="7384" rIns="0" bIns="0" rtlCol="0">
            <a:spAutoFit/>
          </a:bodyPr>
          <a:lstStyle/>
          <a:p>
            <a:pPr marL="184595">
              <a:lnSpc>
                <a:spcPts val="1477"/>
              </a:lnSpc>
              <a:spcBef>
                <a:spcPts val="58"/>
              </a:spcBef>
            </a:pPr>
            <a:r>
              <a:rPr sz="1395" b="1" spc="20" dirty="0">
                <a:latin typeface="Arial"/>
                <a:cs typeface="Arial"/>
              </a:rPr>
              <a:t>+</a:t>
            </a:r>
            <a:endParaRPr sz="1395">
              <a:latin typeface="Arial"/>
              <a:cs typeface="Arial"/>
            </a:endParaRPr>
          </a:p>
          <a:p>
            <a:pPr marL="22151">
              <a:lnSpc>
                <a:spcPts val="1477"/>
              </a:lnSpc>
            </a:pPr>
            <a:r>
              <a:rPr sz="1395" b="1" spc="20" dirty="0">
                <a:latin typeface="Arial"/>
                <a:cs typeface="Arial"/>
              </a:rPr>
              <a:t>+</a:t>
            </a:r>
            <a:r>
              <a:rPr sz="1395" b="1" spc="12" dirty="0">
                <a:latin typeface="Arial"/>
                <a:cs typeface="Arial"/>
              </a:rPr>
              <a:t> </a:t>
            </a:r>
            <a:r>
              <a:rPr sz="2093" b="1" spc="30" baseline="-18518" dirty="0">
                <a:latin typeface="Arial"/>
                <a:cs typeface="Arial"/>
              </a:rPr>
              <a:t>+</a:t>
            </a:r>
            <a:endParaRPr sz="2093" baseline="-18518">
              <a:latin typeface="Arial"/>
              <a:cs typeface="Arial"/>
            </a:endParaRPr>
          </a:p>
        </p:txBody>
      </p:sp>
      <p:sp>
        <p:nvSpPr>
          <p:cNvPr id="11" name="object 11"/>
          <p:cNvSpPr txBox="1"/>
          <p:nvPr/>
        </p:nvSpPr>
        <p:spPr>
          <a:xfrm>
            <a:off x="4355232" y="3987106"/>
            <a:ext cx="364746" cy="222195"/>
          </a:xfrm>
          <a:prstGeom prst="rect">
            <a:avLst/>
          </a:prstGeom>
        </p:spPr>
        <p:txBody>
          <a:bodyPr vert="horz" wrap="square" lIns="0" tIns="7384" rIns="0" bIns="0" rtlCol="0">
            <a:spAutoFit/>
          </a:bodyPr>
          <a:lstStyle/>
          <a:p>
            <a:pPr marL="22151">
              <a:spcBef>
                <a:spcPts val="58"/>
              </a:spcBef>
              <a:tabLst>
                <a:tab pos="235912" algn="l"/>
              </a:tabLst>
            </a:pPr>
            <a:r>
              <a:rPr sz="2093" b="1" spc="30" baseline="-32407" dirty="0">
                <a:latin typeface="Arial"/>
                <a:cs typeface="Arial"/>
              </a:rPr>
              <a:t>+	</a:t>
            </a:r>
            <a:r>
              <a:rPr sz="1395" b="1" spc="20" dirty="0">
                <a:latin typeface="Arial"/>
                <a:cs typeface="Arial"/>
              </a:rPr>
              <a:t>+</a:t>
            </a:r>
            <a:endParaRPr sz="1395">
              <a:latin typeface="Arial"/>
              <a:cs typeface="Arial"/>
            </a:endParaRPr>
          </a:p>
        </p:txBody>
      </p:sp>
      <p:sp>
        <p:nvSpPr>
          <p:cNvPr id="12" name="object 12"/>
          <p:cNvSpPr txBox="1"/>
          <p:nvPr/>
        </p:nvSpPr>
        <p:spPr>
          <a:xfrm>
            <a:off x="5447994" y="4053557"/>
            <a:ext cx="87126" cy="222130"/>
          </a:xfrm>
          <a:prstGeom prst="rect">
            <a:avLst/>
          </a:prstGeom>
        </p:spPr>
        <p:txBody>
          <a:bodyPr vert="horz" wrap="square" lIns="0" tIns="7384" rIns="0" bIns="0" rtlCol="0">
            <a:spAutoFit/>
          </a:bodyPr>
          <a:lstStyle/>
          <a:p>
            <a:pPr marL="7384">
              <a:spcBef>
                <a:spcPts val="58"/>
              </a:spcBef>
            </a:pPr>
            <a:r>
              <a:rPr sz="1395" b="1" spc="102" dirty="0">
                <a:latin typeface="Arial"/>
                <a:cs typeface="Arial"/>
              </a:rPr>
              <a:t>-</a:t>
            </a:r>
            <a:endParaRPr sz="1395">
              <a:latin typeface="Arial"/>
              <a:cs typeface="Arial"/>
            </a:endParaRPr>
          </a:p>
        </p:txBody>
      </p:sp>
      <p:sp>
        <p:nvSpPr>
          <p:cNvPr id="13" name="object 13"/>
          <p:cNvSpPr txBox="1"/>
          <p:nvPr/>
        </p:nvSpPr>
        <p:spPr>
          <a:xfrm>
            <a:off x="5093585" y="4024023"/>
            <a:ext cx="175728" cy="366529"/>
          </a:xfrm>
          <a:prstGeom prst="rect">
            <a:avLst/>
          </a:prstGeom>
        </p:spPr>
        <p:txBody>
          <a:bodyPr vert="horz" wrap="square" lIns="0" tIns="7384" rIns="0" bIns="0" rtlCol="0">
            <a:spAutoFit/>
          </a:bodyPr>
          <a:lstStyle/>
          <a:p>
            <a:pPr marL="95989">
              <a:lnSpc>
                <a:spcPts val="1448"/>
              </a:lnSpc>
              <a:spcBef>
                <a:spcPts val="58"/>
              </a:spcBef>
            </a:pPr>
            <a:r>
              <a:rPr sz="1395" b="1" spc="102" dirty="0">
                <a:latin typeface="Arial"/>
                <a:cs typeface="Arial"/>
              </a:rPr>
              <a:t>-</a:t>
            </a:r>
            <a:endParaRPr sz="1395">
              <a:latin typeface="Arial"/>
              <a:cs typeface="Arial"/>
            </a:endParaRPr>
          </a:p>
          <a:p>
            <a:pPr marL="7384">
              <a:lnSpc>
                <a:spcPts val="1448"/>
              </a:lnSpc>
            </a:pPr>
            <a:r>
              <a:rPr sz="1395" b="1" spc="102" dirty="0">
                <a:latin typeface="Arial"/>
                <a:cs typeface="Arial"/>
              </a:rPr>
              <a:t>-</a:t>
            </a:r>
            <a:endParaRPr sz="1395">
              <a:latin typeface="Arial"/>
              <a:cs typeface="Arial"/>
            </a:endParaRPr>
          </a:p>
        </p:txBody>
      </p:sp>
      <p:sp>
        <p:nvSpPr>
          <p:cNvPr id="14" name="object 14"/>
          <p:cNvSpPr txBox="1"/>
          <p:nvPr/>
        </p:nvSpPr>
        <p:spPr>
          <a:xfrm>
            <a:off x="5344624" y="4238145"/>
            <a:ext cx="87126" cy="222130"/>
          </a:xfrm>
          <a:prstGeom prst="rect">
            <a:avLst/>
          </a:prstGeom>
        </p:spPr>
        <p:txBody>
          <a:bodyPr vert="horz" wrap="square" lIns="0" tIns="7384" rIns="0" bIns="0" rtlCol="0">
            <a:spAutoFit/>
          </a:bodyPr>
          <a:lstStyle/>
          <a:p>
            <a:pPr marL="7384">
              <a:spcBef>
                <a:spcPts val="58"/>
              </a:spcBef>
            </a:pPr>
            <a:r>
              <a:rPr sz="1395" b="1" spc="102" dirty="0">
                <a:latin typeface="Arial"/>
                <a:cs typeface="Arial"/>
              </a:rPr>
              <a:t>-</a:t>
            </a:r>
            <a:endParaRPr sz="1395">
              <a:latin typeface="Arial"/>
              <a:cs typeface="Arial"/>
            </a:endParaRPr>
          </a:p>
        </p:txBody>
      </p:sp>
      <p:sp>
        <p:nvSpPr>
          <p:cNvPr id="15" name="object 15"/>
          <p:cNvSpPr txBox="1"/>
          <p:nvPr/>
        </p:nvSpPr>
        <p:spPr>
          <a:xfrm>
            <a:off x="1999886" y="1165121"/>
            <a:ext cx="5820805" cy="955077"/>
          </a:xfrm>
          <a:prstGeom prst="rect">
            <a:avLst/>
          </a:prstGeom>
        </p:spPr>
        <p:txBody>
          <a:bodyPr vert="horz" wrap="square" lIns="0" tIns="104846" rIns="0" bIns="0" rtlCol="0">
            <a:spAutoFit/>
          </a:bodyPr>
          <a:lstStyle/>
          <a:p>
            <a:pPr marL="7384">
              <a:spcBef>
                <a:spcPts val="826"/>
              </a:spcBef>
            </a:pPr>
            <a:r>
              <a:rPr sz="1395" b="1" spc="-3" dirty="0">
                <a:latin typeface="Arial"/>
                <a:cs typeface="Arial"/>
              </a:rPr>
              <a:t>Minsky</a:t>
            </a:r>
            <a:r>
              <a:rPr sz="1395" b="1" spc="3" dirty="0">
                <a:latin typeface="Arial"/>
                <a:cs typeface="Arial"/>
              </a:rPr>
              <a:t> </a:t>
            </a:r>
            <a:r>
              <a:rPr sz="1395" b="1" dirty="0">
                <a:latin typeface="Arial"/>
                <a:cs typeface="Arial"/>
              </a:rPr>
              <a:t>and</a:t>
            </a:r>
            <a:r>
              <a:rPr sz="1395" b="1" spc="3" dirty="0">
                <a:latin typeface="Arial"/>
                <a:cs typeface="Arial"/>
              </a:rPr>
              <a:t> </a:t>
            </a:r>
            <a:r>
              <a:rPr sz="1395" b="1" spc="9" dirty="0">
                <a:latin typeface="Arial"/>
                <a:cs typeface="Arial"/>
              </a:rPr>
              <a:t>Pappert</a:t>
            </a:r>
            <a:r>
              <a:rPr sz="1395" b="1" spc="3" dirty="0">
                <a:latin typeface="Arial"/>
                <a:cs typeface="Arial"/>
              </a:rPr>
              <a:t> </a:t>
            </a:r>
            <a:r>
              <a:rPr sz="1395" b="1" spc="-17" dirty="0">
                <a:latin typeface="Arial"/>
                <a:cs typeface="Arial"/>
              </a:rPr>
              <a:t>(1969)</a:t>
            </a:r>
            <a:r>
              <a:rPr sz="1395" spc="-17" dirty="0">
                <a:latin typeface="Arial"/>
                <a:cs typeface="Arial"/>
              </a:rPr>
              <a:t>:</a:t>
            </a:r>
            <a:r>
              <a:rPr sz="1395" spc="3" dirty="0">
                <a:latin typeface="Arial"/>
                <a:cs typeface="Arial"/>
              </a:rPr>
              <a:t> </a:t>
            </a:r>
            <a:r>
              <a:rPr sz="1395" spc="17" dirty="0">
                <a:latin typeface="Arial"/>
                <a:cs typeface="Arial"/>
              </a:rPr>
              <a:t>"Perceptrons"</a:t>
            </a:r>
            <a:r>
              <a:rPr sz="1395" spc="3" dirty="0">
                <a:latin typeface="Arial"/>
                <a:cs typeface="Arial"/>
              </a:rPr>
              <a:t> </a:t>
            </a:r>
            <a:r>
              <a:rPr sz="1395" spc="29" dirty="0">
                <a:latin typeface="Arial"/>
                <a:cs typeface="Arial"/>
              </a:rPr>
              <a:t>book</a:t>
            </a:r>
            <a:endParaRPr sz="1395">
              <a:latin typeface="Arial"/>
              <a:cs typeface="Arial"/>
            </a:endParaRPr>
          </a:p>
          <a:p>
            <a:pPr marL="7384">
              <a:spcBef>
                <a:spcPts val="767"/>
              </a:spcBef>
            </a:pPr>
            <a:r>
              <a:rPr sz="1395" spc="20" dirty="0">
                <a:latin typeface="Arial"/>
                <a:cs typeface="Arial"/>
              </a:rPr>
              <a:t>=&gt;</a:t>
            </a:r>
            <a:r>
              <a:rPr sz="1395" dirty="0">
                <a:latin typeface="Arial"/>
                <a:cs typeface="Arial"/>
              </a:rPr>
              <a:t> </a:t>
            </a:r>
            <a:r>
              <a:rPr sz="1395" spc="3" dirty="0">
                <a:latin typeface="Arial"/>
                <a:cs typeface="Arial"/>
              </a:rPr>
              <a:t>Problem: Perceptrons </a:t>
            </a:r>
            <a:r>
              <a:rPr sz="1395" spc="-20" dirty="0">
                <a:latin typeface="Arial"/>
                <a:cs typeface="Arial"/>
              </a:rPr>
              <a:t>(and</a:t>
            </a:r>
            <a:r>
              <a:rPr sz="1395" spc="3" dirty="0">
                <a:latin typeface="Arial"/>
                <a:cs typeface="Arial"/>
              </a:rPr>
              <a:t> </a:t>
            </a:r>
            <a:r>
              <a:rPr sz="1395" spc="-32" dirty="0">
                <a:latin typeface="Arial"/>
                <a:cs typeface="Arial"/>
              </a:rPr>
              <a:t>ADALINEs)</a:t>
            </a:r>
            <a:r>
              <a:rPr sz="1395" spc="3" dirty="0">
                <a:latin typeface="Arial"/>
                <a:cs typeface="Arial"/>
              </a:rPr>
              <a:t> </a:t>
            </a:r>
            <a:r>
              <a:rPr sz="1395" spc="23" dirty="0">
                <a:latin typeface="Arial"/>
                <a:cs typeface="Arial"/>
              </a:rPr>
              <a:t>could</a:t>
            </a:r>
            <a:r>
              <a:rPr sz="1395" spc="3" dirty="0">
                <a:latin typeface="Arial"/>
                <a:cs typeface="Arial"/>
              </a:rPr>
              <a:t> </a:t>
            </a:r>
            <a:r>
              <a:rPr sz="1395" spc="23" dirty="0">
                <a:latin typeface="Arial"/>
                <a:cs typeface="Arial"/>
              </a:rPr>
              <a:t>not</a:t>
            </a:r>
            <a:r>
              <a:rPr sz="1395" spc="3" dirty="0">
                <a:latin typeface="Arial"/>
                <a:cs typeface="Arial"/>
              </a:rPr>
              <a:t> </a:t>
            </a:r>
            <a:r>
              <a:rPr sz="1395" spc="-3" dirty="0">
                <a:latin typeface="Arial"/>
                <a:cs typeface="Arial"/>
              </a:rPr>
              <a:t>solve</a:t>
            </a:r>
            <a:r>
              <a:rPr sz="1395" dirty="0">
                <a:latin typeface="Arial"/>
                <a:cs typeface="Arial"/>
              </a:rPr>
              <a:t> </a:t>
            </a:r>
            <a:r>
              <a:rPr sz="1395" spc="-52" dirty="0">
                <a:latin typeface="Arial"/>
                <a:cs typeface="Arial"/>
              </a:rPr>
              <a:t>XOR</a:t>
            </a:r>
            <a:r>
              <a:rPr sz="1395" spc="3" dirty="0">
                <a:latin typeface="Arial"/>
                <a:cs typeface="Arial"/>
              </a:rPr>
              <a:t> </a:t>
            </a:r>
            <a:r>
              <a:rPr sz="1395" spc="6" dirty="0">
                <a:latin typeface="Arial"/>
                <a:cs typeface="Arial"/>
              </a:rPr>
              <a:t>problems!</a:t>
            </a:r>
            <a:endParaRPr sz="1395">
              <a:latin typeface="Arial"/>
              <a:cs typeface="Arial"/>
            </a:endParaRPr>
          </a:p>
          <a:p>
            <a:pPr marL="7384">
              <a:spcBef>
                <a:spcPts val="767"/>
              </a:spcBef>
            </a:pPr>
            <a:r>
              <a:rPr sz="1395" spc="20" dirty="0">
                <a:latin typeface="Arial"/>
                <a:cs typeface="Arial"/>
              </a:rPr>
              <a:t>=&gt;</a:t>
            </a:r>
            <a:r>
              <a:rPr sz="1395" dirty="0">
                <a:latin typeface="Arial"/>
                <a:cs typeface="Arial"/>
              </a:rPr>
              <a:t> </a:t>
            </a:r>
            <a:r>
              <a:rPr sz="1395" spc="-6" dirty="0">
                <a:latin typeface="Arial"/>
                <a:cs typeface="Arial"/>
              </a:rPr>
              <a:t>Neurons,</a:t>
            </a:r>
            <a:r>
              <a:rPr sz="1395" dirty="0">
                <a:latin typeface="Arial"/>
                <a:cs typeface="Arial"/>
              </a:rPr>
              <a:t> </a:t>
            </a:r>
            <a:r>
              <a:rPr sz="1395" spc="-29" dirty="0">
                <a:latin typeface="Arial"/>
                <a:cs typeface="Arial"/>
              </a:rPr>
              <a:t>a</a:t>
            </a:r>
            <a:r>
              <a:rPr sz="1395" spc="3" dirty="0">
                <a:latin typeface="Arial"/>
                <a:cs typeface="Arial"/>
              </a:rPr>
              <a:t> </a:t>
            </a:r>
            <a:r>
              <a:rPr sz="1395" spc="12" dirty="0">
                <a:latin typeface="Arial"/>
                <a:cs typeface="Arial"/>
              </a:rPr>
              <a:t>dead</a:t>
            </a:r>
            <a:r>
              <a:rPr sz="1395" dirty="0">
                <a:latin typeface="Arial"/>
                <a:cs typeface="Arial"/>
              </a:rPr>
              <a:t> </a:t>
            </a:r>
            <a:r>
              <a:rPr sz="1395" spc="6" dirty="0">
                <a:latin typeface="Arial"/>
                <a:cs typeface="Arial"/>
              </a:rPr>
              <a:t>end?</a:t>
            </a:r>
            <a:r>
              <a:rPr sz="1395" dirty="0">
                <a:latin typeface="Arial"/>
                <a:cs typeface="Arial"/>
              </a:rPr>
              <a:t> </a:t>
            </a:r>
            <a:r>
              <a:rPr sz="1395" spc="9" dirty="0">
                <a:latin typeface="Arial"/>
                <a:cs typeface="Arial"/>
              </a:rPr>
              <a:t>Start</a:t>
            </a:r>
            <a:r>
              <a:rPr sz="1395" spc="3" dirty="0">
                <a:latin typeface="Arial"/>
                <a:cs typeface="Arial"/>
              </a:rPr>
              <a:t> </a:t>
            </a:r>
            <a:r>
              <a:rPr sz="1395" spc="23" dirty="0">
                <a:latin typeface="Arial"/>
                <a:cs typeface="Arial"/>
              </a:rPr>
              <a:t>of</a:t>
            </a:r>
            <a:r>
              <a:rPr sz="1395" dirty="0">
                <a:latin typeface="Arial"/>
                <a:cs typeface="Arial"/>
              </a:rPr>
              <a:t> </a:t>
            </a:r>
            <a:r>
              <a:rPr sz="1395" spc="6" dirty="0">
                <a:latin typeface="Arial"/>
                <a:cs typeface="Arial"/>
              </a:rPr>
              <a:t>the</a:t>
            </a:r>
            <a:r>
              <a:rPr sz="1395" spc="3" dirty="0">
                <a:latin typeface="Arial"/>
                <a:cs typeface="Arial"/>
              </a:rPr>
              <a:t> </a:t>
            </a:r>
            <a:r>
              <a:rPr sz="1395" spc="15" dirty="0">
                <a:latin typeface="Arial"/>
                <a:cs typeface="Arial"/>
              </a:rPr>
              <a:t>first</a:t>
            </a:r>
            <a:r>
              <a:rPr sz="1395" dirty="0">
                <a:latin typeface="Arial"/>
                <a:cs typeface="Arial"/>
              </a:rPr>
              <a:t> </a:t>
            </a:r>
            <a:r>
              <a:rPr sz="1395" spc="15" dirty="0">
                <a:latin typeface="Arial"/>
                <a:cs typeface="Arial"/>
              </a:rPr>
              <a:t>"AI</a:t>
            </a:r>
            <a:r>
              <a:rPr sz="1395" dirty="0">
                <a:latin typeface="Arial"/>
                <a:cs typeface="Arial"/>
              </a:rPr>
              <a:t> </a:t>
            </a:r>
            <a:r>
              <a:rPr sz="1395" spc="12" dirty="0">
                <a:latin typeface="Arial"/>
                <a:cs typeface="Arial"/>
              </a:rPr>
              <a:t>Winter"</a:t>
            </a:r>
            <a:endParaRPr sz="1395">
              <a:latin typeface="Arial"/>
              <a:cs typeface="Arial"/>
            </a:endParaRPr>
          </a:p>
        </p:txBody>
      </p:sp>
      <p:sp>
        <p:nvSpPr>
          <p:cNvPr id="16" name="object 16"/>
          <p:cNvSpPr txBox="1"/>
          <p:nvPr/>
        </p:nvSpPr>
        <p:spPr>
          <a:xfrm>
            <a:off x="2051571" y="2325812"/>
            <a:ext cx="5182499" cy="123770"/>
          </a:xfrm>
          <a:prstGeom prst="rect">
            <a:avLst/>
          </a:prstGeom>
        </p:spPr>
        <p:txBody>
          <a:bodyPr vert="horz" wrap="square" lIns="0" tIns="7384" rIns="0" bIns="0" rtlCol="0">
            <a:spAutoFit/>
          </a:bodyPr>
          <a:lstStyle/>
          <a:p>
            <a:pPr marL="7384">
              <a:spcBef>
                <a:spcPts val="58"/>
              </a:spcBef>
            </a:pPr>
            <a:r>
              <a:rPr sz="756" dirty="0">
                <a:solidFill>
                  <a:srgbClr val="222222"/>
                </a:solidFill>
                <a:latin typeface="Arial"/>
                <a:cs typeface="Arial"/>
              </a:rPr>
              <a:t>Minski,</a:t>
            </a:r>
            <a:r>
              <a:rPr sz="756" spc="-3" dirty="0">
                <a:solidFill>
                  <a:srgbClr val="222222"/>
                </a:solidFill>
                <a:latin typeface="Arial"/>
                <a:cs typeface="Arial"/>
              </a:rPr>
              <a:t> </a:t>
            </a:r>
            <a:r>
              <a:rPr sz="756" dirty="0">
                <a:solidFill>
                  <a:srgbClr val="222222"/>
                </a:solidFill>
                <a:latin typeface="Arial"/>
                <a:cs typeface="Arial"/>
              </a:rPr>
              <a:t>M.</a:t>
            </a:r>
            <a:r>
              <a:rPr sz="756" spc="-3" dirty="0">
                <a:solidFill>
                  <a:srgbClr val="222222"/>
                </a:solidFill>
                <a:latin typeface="Arial"/>
                <a:cs typeface="Arial"/>
              </a:rPr>
              <a:t> </a:t>
            </a:r>
            <a:r>
              <a:rPr sz="756" dirty="0">
                <a:solidFill>
                  <a:srgbClr val="222222"/>
                </a:solidFill>
                <a:latin typeface="Arial"/>
                <a:cs typeface="Arial"/>
              </a:rPr>
              <a:t>L., &amp; </a:t>
            </a:r>
            <a:r>
              <a:rPr sz="756" spc="-3" dirty="0">
                <a:solidFill>
                  <a:srgbClr val="222222"/>
                </a:solidFill>
                <a:latin typeface="Arial"/>
                <a:cs typeface="Arial"/>
              </a:rPr>
              <a:t>Papert, </a:t>
            </a:r>
            <a:r>
              <a:rPr sz="756" dirty="0">
                <a:solidFill>
                  <a:srgbClr val="222222"/>
                </a:solidFill>
                <a:latin typeface="Arial"/>
                <a:cs typeface="Arial"/>
              </a:rPr>
              <a:t>S.</a:t>
            </a:r>
            <a:r>
              <a:rPr sz="756" spc="-41" dirty="0">
                <a:solidFill>
                  <a:srgbClr val="222222"/>
                </a:solidFill>
                <a:latin typeface="Arial"/>
                <a:cs typeface="Arial"/>
              </a:rPr>
              <a:t> </a:t>
            </a:r>
            <a:r>
              <a:rPr sz="756" dirty="0">
                <a:solidFill>
                  <a:srgbClr val="222222"/>
                </a:solidFill>
                <a:latin typeface="Arial"/>
                <a:cs typeface="Arial"/>
              </a:rPr>
              <a:t>A.</a:t>
            </a:r>
            <a:r>
              <a:rPr sz="756" spc="-3" dirty="0">
                <a:solidFill>
                  <a:srgbClr val="222222"/>
                </a:solidFill>
                <a:latin typeface="Arial"/>
                <a:cs typeface="Arial"/>
              </a:rPr>
              <a:t> </a:t>
            </a:r>
            <a:r>
              <a:rPr sz="756" dirty="0">
                <a:solidFill>
                  <a:srgbClr val="222222"/>
                </a:solidFill>
                <a:latin typeface="Arial"/>
                <a:cs typeface="Arial"/>
              </a:rPr>
              <a:t>(1969).</a:t>
            </a:r>
            <a:r>
              <a:rPr sz="756" spc="-3" dirty="0">
                <a:solidFill>
                  <a:srgbClr val="222222"/>
                </a:solidFill>
                <a:latin typeface="Arial"/>
                <a:cs typeface="Arial"/>
              </a:rPr>
              <a:t> </a:t>
            </a:r>
            <a:r>
              <a:rPr sz="756" dirty="0">
                <a:solidFill>
                  <a:srgbClr val="222222"/>
                </a:solidFill>
                <a:latin typeface="Arial"/>
                <a:cs typeface="Arial"/>
              </a:rPr>
              <a:t>Perceptrons: an </a:t>
            </a:r>
            <a:r>
              <a:rPr sz="756" spc="-3" dirty="0">
                <a:solidFill>
                  <a:srgbClr val="222222"/>
                </a:solidFill>
                <a:latin typeface="Arial"/>
                <a:cs typeface="Arial"/>
              </a:rPr>
              <a:t>introduction</a:t>
            </a:r>
            <a:r>
              <a:rPr sz="756" dirty="0">
                <a:solidFill>
                  <a:srgbClr val="222222"/>
                </a:solidFill>
                <a:latin typeface="Arial"/>
                <a:cs typeface="Arial"/>
              </a:rPr>
              <a:t> to</a:t>
            </a:r>
            <a:r>
              <a:rPr sz="756" spc="3" dirty="0">
                <a:solidFill>
                  <a:srgbClr val="222222"/>
                </a:solidFill>
                <a:latin typeface="Arial"/>
                <a:cs typeface="Arial"/>
              </a:rPr>
              <a:t> </a:t>
            </a:r>
            <a:r>
              <a:rPr sz="756" dirty="0">
                <a:solidFill>
                  <a:srgbClr val="222222"/>
                </a:solidFill>
                <a:latin typeface="Arial"/>
                <a:cs typeface="Arial"/>
              </a:rPr>
              <a:t>computational </a:t>
            </a:r>
            <a:r>
              <a:rPr sz="756" spc="-9" dirty="0">
                <a:solidFill>
                  <a:srgbClr val="222222"/>
                </a:solidFill>
                <a:latin typeface="Arial"/>
                <a:cs typeface="Arial"/>
              </a:rPr>
              <a:t>geometry.</a:t>
            </a:r>
            <a:r>
              <a:rPr sz="756" spc="-3" dirty="0">
                <a:solidFill>
                  <a:srgbClr val="222222"/>
                </a:solidFill>
                <a:latin typeface="Arial"/>
                <a:cs typeface="Arial"/>
              </a:rPr>
              <a:t> </a:t>
            </a:r>
            <a:r>
              <a:rPr sz="756" i="1" dirty="0">
                <a:solidFill>
                  <a:srgbClr val="222222"/>
                </a:solidFill>
                <a:latin typeface="Arial"/>
                <a:cs typeface="Arial"/>
              </a:rPr>
              <a:t>MA: </a:t>
            </a:r>
            <a:r>
              <a:rPr sz="756" i="1" spc="-3" dirty="0">
                <a:solidFill>
                  <a:srgbClr val="222222"/>
                </a:solidFill>
                <a:latin typeface="Arial"/>
                <a:cs typeface="Arial"/>
              </a:rPr>
              <a:t>MIT </a:t>
            </a:r>
            <a:r>
              <a:rPr sz="756" i="1" dirty="0">
                <a:solidFill>
                  <a:srgbClr val="222222"/>
                </a:solidFill>
                <a:latin typeface="Arial"/>
                <a:cs typeface="Arial"/>
              </a:rPr>
              <a:t>Press,</a:t>
            </a:r>
            <a:r>
              <a:rPr sz="756" i="1" spc="-3" dirty="0">
                <a:solidFill>
                  <a:srgbClr val="222222"/>
                </a:solidFill>
                <a:latin typeface="Arial"/>
                <a:cs typeface="Arial"/>
              </a:rPr>
              <a:t> </a:t>
            </a:r>
            <a:r>
              <a:rPr sz="756" i="1" dirty="0">
                <a:solidFill>
                  <a:srgbClr val="222222"/>
                </a:solidFill>
                <a:latin typeface="Arial"/>
                <a:cs typeface="Arial"/>
              </a:rPr>
              <a:t>Cambridge</a:t>
            </a:r>
            <a:r>
              <a:rPr sz="756" dirty="0">
                <a:solidFill>
                  <a:srgbClr val="222222"/>
                </a:solidFill>
                <a:latin typeface="Arial"/>
                <a:cs typeface="Arial"/>
              </a:rPr>
              <a:t>.</a:t>
            </a:r>
            <a:endParaRPr sz="756">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4582" y="175522"/>
            <a:ext cx="5056425" cy="567289"/>
          </a:xfrm>
          <a:prstGeom prst="rect">
            <a:avLst/>
          </a:prstGeom>
        </p:spPr>
        <p:txBody>
          <a:bodyPr vert="horz" wrap="square" lIns="0" tIns="7384" rIns="0" bIns="0" rtlCol="0">
            <a:spAutoFit/>
          </a:bodyPr>
          <a:lstStyle/>
          <a:p>
            <a:pPr marL="7384">
              <a:lnSpc>
                <a:spcPct val="100000"/>
              </a:lnSpc>
              <a:spcBef>
                <a:spcPts val="58"/>
              </a:spcBef>
            </a:pPr>
            <a:r>
              <a:rPr spc="6" dirty="0"/>
              <a:t>Neural</a:t>
            </a:r>
            <a:r>
              <a:rPr spc="-6" dirty="0"/>
              <a:t> </a:t>
            </a:r>
            <a:r>
              <a:rPr spc="23" dirty="0"/>
              <a:t>Networks</a:t>
            </a:r>
            <a:endParaRPr spc="-3" dirty="0"/>
          </a:p>
        </p:txBody>
      </p:sp>
      <p:sp>
        <p:nvSpPr>
          <p:cNvPr id="3" name="object 3"/>
          <p:cNvSpPr txBox="1"/>
          <p:nvPr/>
        </p:nvSpPr>
        <p:spPr>
          <a:xfrm>
            <a:off x="1726696" y="859312"/>
            <a:ext cx="5639170" cy="2117568"/>
          </a:xfrm>
          <a:prstGeom prst="rect">
            <a:avLst/>
          </a:prstGeom>
        </p:spPr>
        <p:txBody>
          <a:bodyPr vert="horz" wrap="square" lIns="0" tIns="5907" rIns="0" bIns="0" rtlCol="0">
            <a:spAutoFit/>
          </a:bodyPr>
          <a:lstStyle/>
          <a:p>
            <a:pPr marL="199362" marR="2954" indent="-191978">
              <a:lnSpc>
                <a:spcPct val="100699"/>
              </a:lnSpc>
              <a:spcBef>
                <a:spcPts val="47"/>
              </a:spcBef>
              <a:buSzPct val="143750"/>
              <a:buChar char="•"/>
              <a:tabLst>
                <a:tab pos="199362" algn="l"/>
              </a:tabLst>
            </a:pPr>
            <a:r>
              <a:rPr sz="1395" spc="9" dirty="0">
                <a:latin typeface="Arial"/>
                <a:cs typeface="Arial"/>
              </a:rPr>
              <a:t>Solution</a:t>
            </a:r>
            <a:r>
              <a:rPr sz="1395" dirty="0">
                <a:latin typeface="Arial"/>
                <a:cs typeface="Arial"/>
              </a:rPr>
              <a:t> </a:t>
            </a:r>
            <a:r>
              <a:rPr sz="1395" spc="38" dirty="0">
                <a:latin typeface="Arial"/>
                <a:cs typeface="Arial"/>
              </a:rPr>
              <a:t>to</a:t>
            </a:r>
            <a:r>
              <a:rPr sz="1395" spc="3" dirty="0">
                <a:latin typeface="Arial"/>
                <a:cs typeface="Arial"/>
              </a:rPr>
              <a:t> </a:t>
            </a:r>
            <a:r>
              <a:rPr sz="1395" spc="6" dirty="0">
                <a:latin typeface="Arial"/>
                <a:cs typeface="Arial"/>
              </a:rPr>
              <a:t>the</a:t>
            </a:r>
            <a:r>
              <a:rPr sz="1395" spc="3" dirty="0">
                <a:latin typeface="Arial"/>
                <a:cs typeface="Arial"/>
              </a:rPr>
              <a:t> </a:t>
            </a:r>
            <a:r>
              <a:rPr sz="1395" spc="-52" dirty="0">
                <a:latin typeface="Arial"/>
                <a:cs typeface="Arial"/>
              </a:rPr>
              <a:t>XOR</a:t>
            </a:r>
            <a:r>
              <a:rPr sz="1395" spc="3" dirty="0">
                <a:latin typeface="Arial"/>
                <a:cs typeface="Arial"/>
              </a:rPr>
              <a:t> </a:t>
            </a:r>
            <a:r>
              <a:rPr sz="1395" spc="12" dirty="0">
                <a:latin typeface="Arial"/>
                <a:cs typeface="Arial"/>
              </a:rPr>
              <a:t>problem:</a:t>
            </a:r>
            <a:r>
              <a:rPr sz="1395" spc="3" dirty="0">
                <a:latin typeface="Arial"/>
                <a:cs typeface="Arial"/>
              </a:rPr>
              <a:t> </a:t>
            </a:r>
            <a:r>
              <a:rPr sz="1395" spc="12" dirty="0">
                <a:latin typeface="Arial"/>
                <a:cs typeface="Arial"/>
              </a:rPr>
              <a:t>hidden</a:t>
            </a:r>
            <a:r>
              <a:rPr sz="1395" spc="3" dirty="0">
                <a:latin typeface="Arial"/>
                <a:cs typeface="Arial"/>
              </a:rPr>
              <a:t> </a:t>
            </a:r>
            <a:r>
              <a:rPr sz="1395" spc="-12" dirty="0">
                <a:latin typeface="Arial"/>
                <a:cs typeface="Arial"/>
              </a:rPr>
              <a:t>layers</a:t>
            </a:r>
            <a:r>
              <a:rPr sz="1395" spc="3" dirty="0">
                <a:latin typeface="Arial"/>
                <a:cs typeface="Arial"/>
              </a:rPr>
              <a:t> </a:t>
            </a:r>
            <a:r>
              <a:rPr sz="1395" spc="6" dirty="0">
                <a:latin typeface="Arial"/>
                <a:cs typeface="Arial"/>
              </a:rPr>
              <a:t>and</a:t>
            </a:r>
            <a:r>
              <a:rPr sz="1395" spc="3" dirty="0">
                <a:latin typeface="Arial"/>
                <a:cs typeface="Arial"/>
              </a:rPr>
              <a:t> non-linear </a:t>
            </a:r>
            <a:r>
              <a:rPr sz="1395" spc="12" dirty="0">
                <a:latin typeface="Arial"/>
                <a:cs typeface="Arial"/>
              </a:rPr>
              <a:t>activation </a:t>
            </a:r>
            <a:r>
              <a:rPr sz="1395" spc="-378" dirty="0">
                <a:latin typeface="Arial"/>
                <a:cs typeface="Arial"/>
              </a:rPr>
              <a:t> </a:t>
            </a:r>
            <a:r>
              <a:rPr sz="1395" spc="15" dirty="0">
                <a:latin typeface="Arial"/>
                <a:cs typeface="Arial"/>
              </a:rPr>
              <a:t>functions</a:t>
            </a:r>
            <a:endParaRPr sz="1395" dirty="0">
              <a:latin typeface="Arial"/>
              <a:cs typeface="Arial"/>
            </a:endParaRPr>
          </a:p>
          <a:p>
            <a:pPr marL="199362" indent="-191978">
              <a:spcBef>
                <a:spcPts val="12"/>
              </a:spcBef>
              <a:buSzPct val="143750"/>
              <a:buChar char="•"/>
              <a:tabLst>
                <a:tab pos="199362" algn="l"/>
              </a:tabLst>
            </a:pPr>
            <a:r>
              <a:rPr sz="1395" spc="6" dirty="0">
                <a:latin typeface="Arial"/>
                <a:cs typeface="Arial"/>
              </a:rPr>
              <a:t>New</a:t>
            </a:r>
            <a:r>
              <a:rPr sz="1395" spc="-6" dirty="0">
                <a:latin typeface="Arial"/>
                <a:cs typeface="Arial"/>
              </a:rPr>
              <a:t> </a:t>
            </a:r>
            <a:r>
              <a:rPr sz="1395" spc="12" dirty="0">
                <a:latin typeface="Arial"/>
                <a:cs typeface="Arial"/>
              </a:rPr>
              <a:t>problem:</a:t>
            </a:r>
            <a:r>
              <a:rPr sz="1395" spc="-3" dirty="0">
                <a:latin typeface="Arial"/>
                <a:cs typeface="Arial"/>
              </a:rPr>
              <a:t> Hard</a:t>
            </a:r>
            <a:r>
              <a:rPr sz="1395" spc="-6" dirty="0">
                <a:latin typeface="Arial"/>
                <a:cs typeface="Arial"/>
              </a:rPr>
              <a:t> </a:t>
            </a:r>
            <a:r>
              <a:rPr sz="1395" spc="38" dirty="0">
                <a:latin typeface="Arial"/>
                <a:cs typeface="Arial"/>
              </a:rPr>
              <a:t>to</a:t>
            </a:r>
            <a:r>
              <a:rPr sz="1395" spc="-3" dirty="0">
                <a:latin typeface="Arial"/>
                <a:cs typeface="Arial"/>
              </a:rPr>
              <a:t> </a:t>
            </a:r>
            <a:r>
              <a:rPr sz="1395" spc="3" dirty="0">
                <a:latin typeface="Arial"/>
                <a:cs typeface="Arial"/>
              </a:rPr>
              <a:t>train</a:t>
            </a:r>
            <a:endParaRPr sz="1395" dirty="0">
              <a:latin typeface="Arial"/>
              <a:cs typeface="Arial"/>
            </a:endParaRPr>
          </a:p>
          <a:p>
            <a:pPr marL="199362" indent="-191978">
              <a:spcBef>
                <a:spcPts val="12"/>
              </a:spcBef>
              <a:buSzPct val="143750"/>
              <a:buChar char="•"/>
              <a:tabLst>
                <a:tab pos="199362" algn="l"/>
              </a:tabLst>
            </a:pPr>
            <a:r>
              <a:rPr sz="1395" spc="6" dirty="0">
                <a:latin typeface="Arial"/>
                <a:cs typeface="Arial"/>
              </a:rPr>
              <a:t>Solution:</a:t>
            </a:r>
            <a:r>
              <a:rPr sz="1395" spc="-15" dirty="0">
                <a:latin typeface="Arial"/>
                <a:cs typeface="Arial"/>
              </a:rPr>
              <a:t> </a:t>
            </a:r>
            <a:r>
              <a:rPr sz="1395" spc="15" dirty="0">
                <a:latin typeface="Arial"/>
                <a:cs typeface="Arial"/>
              </a:rPr>
              <a:t>Backpropagation</a:t>
            </a:r>
            <a:endParaRPr sz="1395" dirty="0">
              <a:latin typeface="Arial"/>
              <a:cs typeface="Arial"/>
            </a:endParaRPr>
          </a:p>
          <a:p>
            <a:pPr>
              <a:lnSpc>
                <a:spcPct val="100000"/>
              </a:lnSpc>
            </a:pPr>
            <a:endParaRPr sz="2326" dirty="0">
              <a:latin typeface="Arial"/>
              <a:cs typeface="Arial"/>
            </a:endParaRPr>
          </a:p>
          <a:p>
            <a:pPr marL="7384" marR="1556870">
              <a:lnSpc>
                <a:spcPct val="100699"/>
              </a:lnSpc>
              <a:spcBef>
                <a:spcPts val="1454"/>
              </a:spcBef>
            </a:pPr>
            <a:r>
              <a:rPr sz="1395" spc="12" dirty="0">
                <a:latin typeface="Arial"/>
                <a:cs typeface="Arial"/>
              </a:rPr>
              <a:t>Note</a:t>
            </a:r>
            <a:r>
              <a:rPr sz="1395" spc="3" dirty="0">
                <a:latin typeface="Arial"/>
                <a:cs typeface="Arial"/>
              </a:rPr>
              <a:t> </a:t>
            </a:r>
            <a:r>
              <a:rPr sz="1395" spc="17" dirty="0">
                <a:latin typeface="Arial"/>
                <a:cs typeface="Arial"/>
              </a:rPr>
              <a:t>that</a:t>
            </a:r>
            <a:r>
              <a:rPr sz="1395" spc="3" dirty="0">
                <a:latin typeface="Arial"/>
                <a:cs typeface="Arial"/>
              </a:rPr>
              <a:t> </a:t>
            </a:r>
            <a:r>
              <a:rPr sz="1395" spc="15" dirty="0">
                <a:latin typeface="Arial"/>
                <a:cs typeface="Arial"/>
              </a:rPr>
              <a:t>backpropagation</a:t>
            </a:r>
            <a:r>
              <a:rPr sz="1395" spc="3" dirty="0">
                <a:latin typeface="Arial"/>
                <a:cs typeface="Arial"/>
              </a:rPr>
              <a:t> </a:t>
            </a:r>
            <a:r>
              <a:rPr sz="1395" spc="-12" dirty="0">
                <a:latin typeface="Arial"/>
                <a:cs typeface="Arial"/>
              </a:rPr>
              <a:t>has</a:t>
            </a:r>
            <a:r>
              <a:rPr sz="1395" spc="3" dirty="0">
                <a:latin typeface="Arial"/>
                <a:cs typeface="Arial"/>
              </a:rPr>
              <a:t> </a:t>
            </a:r>
            <a:r>
              <a:rPr sz="1395" spc="-3" dirty="0">
                <a:latin typeface="Arial"/>
                <a:cs typeface="Arial"/>
              </a:rPr>
              <a:t>been</a:t>
            </a:r>
            <a:r>
              <a:rPr sz="1395" spc="3" dirty="0">
                <a:latin typeface="Arial"/>
                <a:cs typeface="Arial"/>
              </a:rPr>
              <a:t> </a:t>
            </a:r>
            <a:r>
              <a:rPr sz="1395" spc="9" dirty="0">
                <a:latin typeface="Arial"/>
                <a:cs typeface="Arial"/>
              </a:rPr>
              <a:t>independently </a:t>
            </a:r>
            <a:r>
              <a:rPr sz="1395" spc="-381" dirty="0">
                <a:latin typeface="Arial"/>
                <a:cs typeface="Arial"/>
              </a:rPr>
              <a:t> </a:t>
            </a:r>
            <a:r>
              <a:rPr sz="1395" spc="12" dirty="0">
                <a:latin typeface="Arial"/>
                <a:cs typeface="Arial"/>
              </a:rPr>
              <a:t>formulated</a:t>
            </a:r>
            <a:r>
              <a:rPr sz="1395" spc="-3" dirty="0">
                <a:latin typeface="Arial"/>
                <a:cs typeface="Arial"/>
              </a:rPr>
              <a:t> </a:t>
            </a:r>
            <a:r>
              <a:rPr sz="1395" dirty="0">
                <a:latin typeface="Arial"/>
                <a:cs typeface="Arial"/>
              </a:rPr>
              <a:t>many </a:t>
            </a:r>
            <a:r>
              <a:rPr sz="1395" spc="9" dirty="0">
                <a:latin typeface="Arial"/>
                <a:cs typeface="Arial"/>
              </a:rPr>
              <a:t>times</a:t>
            </a:r>
            <a:r>
              <a:rPr sz="1395" dirty="0">
                <a:latin typeface="Arial"/>
                <a:cs typeface="Arial"/>
              </a:rPr>
              <a:t> ...</a:t>
            </a:r>
          </a:p>
          <a:p>
            <a:pPr marL="14768">
              <a:spcBef>
                <a:spcPts val="592"/>
              </a:spcBef>
            </a:pPr>
            <a:r>
              <a:rPr sz="1221" u="sng" spc="15" dirty="0">
                <a:uFill>
                  <a:solidFill>
                    <a:srgbClr val="000000"/>
                  </a:solidFill>
                </a:uFill>
                <a:latin typeface="Arial"/>
                <a:cs typeface="Arial"/>
                <a:hlinkClick r:id="rId2"/>
              </a:rPr>
              <a:t>http://people.idsia.ch/~juergen/who-invented-backpropagation.html</a:t>
            </a:r>
            <a:endParaRPr sz="1221" dirty="0">
              <a:latin typeface="Arial"/>
              <a:cs typeface="Arial"/>
            </a:endParaRPr>
          </a:p>
        </p:txBody>
      </p:sp>
      <p:sp>
        <p:nvSpPr>
          <p:cNvPr id="4" name="object 4"/>
          <p:cNvSpPr txBox="1"/>
          <p:nvPr/>
        </p:nvSpPr>
        <p:spPr>
          <a:xfrm>
            <a:off x="1726696" y="3056781"/>
            <a:ext cx="6442498" cy="1754457"/>
          </a:xfrm>
          <a:prstGeom prst="rect">
            <a:avLst/>
          </a:prstGeom>
        </p:spPr>
        <p:txBody>
          <a:bodyPr vert="horz" wrap="square" lIns="0" tIns="5907" rIns="0" bIns="0" rtlCol="0">
            <a:spAutoFit/>
          </a:bodyPr>
          <a:lstStyle/>
          <a:p>
            <a:pPr marL="14768" marR="1132303">
              <a:lnSpc>
                <a:spcPct val="100699"/>
              </a:lnSpc>
              <a:spcBef>
                <a:spcPts val="47"/>
              </a:spcBef>
            </a:pPr>
            <a:r>
              <a:rPr sz="1395" spc="-3" dirty="0">
                <a:latin typeface="Arial"/>
                <a:cs typeface="Arial"/>
              </a:rPr>
              <a:t>Rumelhart </a:t>
            </a:r>
            <a:r>
              <a:rPr sz="1395" spc="6" dirty="0">
                <a:latin typeface="Arial"/>
                <a:cs typeface="Arial"/>
              </a:rPr>
              <a:t>and </a:t>
            </a:r>
            <a:r>
              <a:rPr sz="1395" spc="12" dirty="0">
                <a:latin typeface="Arial"/>
                <a:cs typeface="Arial"/>
              </a:rPr>
              <a:t>Hinton </a:t>
            </a:r>
            <a:r>
              <a:rPr sz="1395" spc="-35" dirty="0">
                <a:latin typeface="Arial"/>
                <a:cs typeface="Arial"/>
              </a:rPr>
              <a:t>(1986) </a:t>
            </a:r>
            <a:r>
              <a:rPr sz="1395" spc="12" dirty="0">
                <a:latin typeface="Arial"/>
                <a:cs typeface="Arial"/>
              </a:rPr>
              <a:t>formulated </a:t>
            </a:r>
            <a:r>
              <a:rPr sz="1395" spc="23" dirty="0">
                <a:latin typeface="Arial"/>
                <a:cs typeface="Arial"/>
              </a:rPr>
              <a:t>it </a:t>
            </a:r>
            <a:r>
              <a:rPr sz="1395" spc="9" dirty="0">
                <a:latin typeface="Arial"/>
                <a:cs typeface="Arial"/>
              </a:rPr>
              <a:t>independently </a:t>
            </a:r>
            <a:r>
              <a:rPr sz="1395" spc="6" dirty="0">
                <a:latin typeface="Arial"/>
                <a:cs typeface="Arial"/>
              </a:rPr>
              <a:t>and then </a:t>
            </a:r>
            <a:r>
              <a:rPr sz="1395" spc="9" dirty="0">
                <a:latin typeface="Arial"/>
                <a:cs typeface="Arial"/>
              </a:rPr>
              <a:t> </a:t>
            </a:r>
            <a:r>
              <a:rPr sz="1395" spc="15" dirty="0">
                <a:latin typeface="Arial"/>
                <a:cs typeface="Arial"/>
              </a:rPr>
              <a:t>showed</a:t>
            </a:r>
            <a:r>
              <a:rPr sz="1395" spc="3" dirty="0">
                <a:latin typeface="Arial"/>
                <a:cs typeface="Arial"/>
              </a:rPr>
              <a:t> </a:t>
            </a:r>
            <a:r>
              <a:rPr sz="1395" spc="17" dirty="0">
                <a:latin typeface="Arial"/>
                <a:cs typeface="Arial"/>
              </a:rPr>
              <a:t>that</a:t>
            </a:r>
            <a:r>
              <a:rPr sz="1395" spc="3" dirty="0">
                <a:latin typeface="Arial"/>
                <a:cs typeface="Arial"/>
              </a:rPr>
              <a:t> </a:t>
            </a:r>
            <a:r>
              <a:rPr sz="1395" spc="23" dirty="0">
                <a:latin typeface="Arial"/>
                <a:cs typeface="Arial"/>
              </a:rPr>
              <a:t>it</a:t>
            </a:r>
            <a:r>
              <a:rPr sz="1395" spc="6" dirty="0">
                <a:latin typeface="Arial"/>
                <a:cs typeface="Arial"/>
              </a:rPr>
              <a:t> </a:t>
            </a:r>
            <a:r>
              <a:rPr sz="1395" spc="-15" dirty="0">
                <a:latin typeface="Arial"/>
                <a:cs typeface="Arial"/>
              </a:rPr>
              <a:t>really</a:t>
            </a:r>
            <a:r>
              <a:rPr sz="1395" spc="3" dirty="0">
                <a:latin typeface="Arial"/>
                <a:cs typeface="Arial"/>
              </a:rPr>
              <a:t> </a:t>
            </a:r>
            <a:r>
              <a:rPr sz="1395" spc="17" dirty="0">
                <a:latin typeface="Arial"/>
                <a:cs typeface="Arial"/>
              </a:rPr>
              <a:t>works</a:t>
            </a:r>
            <a:r>
              <a:rPr sz="1395" spc="3" dirty="0">
                <a:latin typeface="Arial"/>
                <a:cs typeface="Arial"/>
              </a:rPr>
              <a:t> </a:t>
            </a:r>
            <a:r>
              <a:rPr sz="1395" spc="-20" dirty="0">
                <a:latin typeface="Arial"/>
                <a:cs typeface="Arial"/>
              </a:rPr>
              <a:t>(and</a:t>
            </a:r>
            <a:r>
              <a:rPr sz="1395" spc="6" dirty="0">
                <a:latin typeface="Arial"/>
                <a:cs typeface="Arial"/>
              </a:rPr>
              <a:t> </a:t>
            </a:r>
            <a:r>
              <a:rPr sz="1395" spc="15" dirty="0">
                <a:latin typeface="Arial"/>
                <a:cs typeface="Arial"/>
              </a:rPr>
              <a:t>formed</a:t>
            </a:r>
            <a:r>
              <a:rPr sz="1395" spc="3" dirty="0">
                <a:latin typeface="Arial"/>
                <a:cs typeface="Arial"/>
              </a:rPr>
              <a:t> </a:t>
            </a:r>
            <a:r>
              <a:rPr sz="1395" spc="6" dirty="0">
                <a:latin typeface="Arial"/>
                <a:cs typeface="Arial"/>
              </a:rPr>
              <a:t>the</a:t>
            </a:r>
            <a:r>
              <a:rPr sz="1395" spc="3" dirty="0">
                <a:latin typeface="Arial"/>
                <a:cs typeface="Arial"/>
              </a:rPr>
              <a:t> basis</a:t>
            </a:r>
            <a:r>
              <a:rPr sz="1395" spc="6" dirty="0">
                <a:latin typeface="Arial"/>
                <a:cs typeface="Arial"/>
              </a:rPr>
              <a:t> </a:t>
            </a:r>
            <a:r>
              <a:rPr sz="1395" spc="23" dirty="0">
                <a:latin typeface="Arial"/>
                <a:cs typeface="Arial"/>
              </a:rPr>
              <a:t>of</a:t>
            </a:r>
            <a:r>
              <a:rPr sz="1395" spc="3" dirty="0">
                <a:latin typeface="Arial"/>
                <a:cs typeface="Arial"/>
              </a:rPr>
              <a:t> </a:t>
            </a:r>
            <a:r>
              <a:rPr sz="1395" spc="-12" dirty="0">
                <a:latin typeface="Arial"/>
                <a:cs typeface="Arial"/>
              </a:rPr>
              <a:t>all</a:t>
            </a:r>
            <a:r>
              <a:rPr sz="1395" spc="6" dirty="0">
                <a:latin typeface="Arial"/>
                <a:cs typeface="Arial"/>
              </a:rPr>
              <a:t> </a:t>
            </a:r>
            <a:r>
              <a:rPr sz="1395" spc="12" dirty="0">
                <a:latin typeface="Arial"/>
                <a:cs typeface="Arial"/>
              </a:rPr>
              <a:t>consequent </a:t>
            </a:r>
            <a:r>
              <a:rPr sz="1395" spc="-381" dirty="0">
                <a:latin typeface="Arial"/>
                <a:cs typeface="Arial"/>
              </a:rPr>
              <a:t> </a:t>
            </a:r>
            <a:r>
              <a:rPr sz="1395" spc="-12" dirty="0">
                <a:latin typeface="Arial"/>
                <a:cs typeface="Arial"/>
              </a:rPr>
              <a:t>neural</a:t>
            </a:r>
            <a:r>
              <a:rPr sz="1395" spc="-3" dirty="0">
                <a:latin typeface="Arial"/>
                <a:cs typeface="Arial"/>
              </a:rPr>
              <a:t> </a:t>
            </a:r>
            <a:r>
              <a:rPr sz="1395" spc="17" dirty="0">
                <a:latin typeface="Arial"/>
                <a:cs typeface="Arial"/>
              </a:rPr>
              <a:t>network</a:t>
            </a:r>
            <a:r>
              <a:rPr sz="1395" dirty="0">
                <a:latin typeface="Arial"/>
                <a:cs typeface="Arial"/>
              </a:rPr>
              <a:t> </a:t>
            </a:r>
            <a:r>
              <a:rPr sz="1395" spc="6" dirty="0">
                <a:latin typeface="Arial"/>
                <a:cs typeface="Arial"/>
              </a:rPr>
              <a:t>and</a:t>
            </a:r>
            <a:r>
              <a:rPr sz="1395" dirty="0">
                <a:latin typeface="Arial"/>
                <a:cs typeface="Arial"/>
              </a:rPr>
              <a:t> </a:t>
            </a:r>
            <a:r>
              <a:rPr sz="1395" spc="-15" dirty="0">
                <a:latin typeface="Arial"/>
                <a:cs typeface="Arial"/>
              </a:rPr>
              <a:t>DL</a:t>
            </a:r>
            <a:r>
              <a:rPr sz="1395" dirty="0">
                <a:latin typeface="Arial"/>
                <a:cs typeface="Arial"/>
              </a:rPr>
              <a:t> </a:t>
            </a:r>
            <a:r>
              <a:rPr sz="1395" spc="-9" dirty="0">
                <a:latin typeface="Arial"/>
                <a:cs typeface="Arial"/>
              </a:rPr>
              <a:t>progress):</a:t>
            </a:r>
            <a:endParaRPr sz="1395">
              <a:latin typeface="Arial"/>
              <a:cs typeface="Arial"/>
            </a:endParaRPr>
          </a:p>
          <a:p>
            <a:pPr marL="29535">
              <a:spcBef>
                <a:spcPts val="1000"/>
              </a:spcBef>
            </a:pPr>
            <a:r>
              <a:rPr sz="756" b="1" spc="-3" dirty="0">
                <a:solidFill>
                  <a:srgbClr val="222222"/>
                </a:solidFill>
                <a:latin typeface="Arial"/>
                <a:cs typeface="Arial"/>
              </a:rPr>
              <a:t>Rumelhart,</a:t>
            </a:r>
            <a:r>
              <a:rPr sz="756" b="1" spc="3" dirty="0">
                <a:solidFill>
                  <a:srgbClr val="222222"/>
                </a:solidFill>
                <a:latin typeface="Arial"/>
                <a:cs typeface="Arial"/>
              </a:rPr>
              <a:t> </a:t>
            </a:r>
            <a:r>
              <a:rPr sz="756" b="1" dirty="0">
                <a:solidFill>
                  <a:srgbClr val="222222"/>
                </a:solidFill>
                <a:latin typeface="Arial"/>
                <a:cs typeface="Arial"/>
              </a:rPr>
              <a:t>D.</a:t>
            </a:r>
            <a:r>
              <a:rPr sz="756" b="1" spc="3" dirty="0">
                <a:solidFill>
                  <a:srgbClr val="222222"/>
                </a:solidFill>
                <a:latin typeface="Arial"/>
                <a:cs typeface="Arial"/>
              </a:rPr>
              <a:t> </a:t>
            </a:r>
            <a:r>
              <a:rPr sz="756" b="1" spc="-3" dirty="0">
                <a:solidFill>
                  <a:srgbClr val="222222"/>
                </a:solidFill>
                <a:latin typeface="Arial"/>
                <a:cs typeface="Arial"/>
              </a:rPr>
              <a:t>E.,</a:t>
            </a:r>
            <a:r>
              <a:rPr sz="756" b="1" spc="6" dirty="0">
                <a:solidFill>
                  <a:srgbClr val="222222"/>
                </a:solidFill>
                <a:latin typeface="Arial"/>
                <a:cs typeface="Arial"/>
              </a:rPr>
              <a:t> </a:t>
            </a:r>
            <a:r>
              <a:rPr sz="756" b="1" spc="-3" dirty="0">
                <a:solidFill>
                  <a:srgbClr val="222222"/>
                </a:solidFill>
                <a:latin typeface="Arial"/>
                <a:cs typeface="Arial"/>
              </a:rPr>
              <a:t>Hinton,</a:t>
            </a:r>
            <a:r>
              <a:rPr sz="756" b="1" spc="3" dirty="0">
                <a:solidFill>
                  <a:srgbClr val="222222"/>
                </a:solidFill>
                <a:latin typeface="Arial"/>
                <a:cs typeface="Arial"/>
              </a:rPr>
              <a:t> </a:t>
            </a:r>
            <a:r>
              <a:rPr sz="756" b="1" dirty="0">
                <a:solidFill>
                  <a:srgbClr val="222222"/>
                </a:solidFill>
                <a:latin typeface="Arial"/>
                <a:cs typeface="Arial"/>
              </a:rPr>
              <a:t>G.</a:t>
            </a:r>
            <a:r>
              <a:rPr sz="756" b="1" spc="6" dirty="0">
                <a:solidFill>
                  <a:srgbClr val="222222"/>
                </a:solidFill>
                <a:latin typeface="Arial"/>
                <a:cs typeface="Arial"/>
              </a:rPr>
              <a:t> </a:t>
            </a:r>
            <a:r>
              <a:rPr sz="756" b="1" spc="-3" dirty="0">
                <a:solidFill>
                  <a:srgbClr val="222222"/>
                </a:solidFill>
                <a:latin typeface="Arial"/>
                <a:cs typeface="Arial"/>
              </a:rPr>
              <a:t>E.,</a:t>
            </a:r>
            <a:r>
              <a:rPr sz="756" b="1" spc="3" dirty="0">
                <a:solidFill>
                  <a:srgbClr val="222222"/>
                </a:solidFill>
                <a:latin typeface="Arial"/>
                <a:cs typeface="Arial"/>
              </a:rPr>
              <a:t> </a:t>
            </a:r>
            <a:r>
              <a:rPr sz="756" b="1" dirty="0">
                <a:solidFill>
                  <a:srgbClr val="222222"/>
                </a:solidFill>
                <a:latin typeface="Arial"/>
                <a:cs typeface="Arial"/>
              </a:rPr>
              <a:t>&amp;</a:t>
            </a:r>
            <a:r>
              <a:rPr sz="756" b="1" spc="9" dirty="0">
                <a:solidFill>
                  <a:srgbClr val="222222"/>
                </a:solidFill>
                <a:latin typeface="Arial"/>
                <a:cs typeface="Arial"/>
              </a:rPr>
              <a:t> </a:t>
            </a:r>
            <a:r>
              <a:rPr sz="756" b="1" spc="-3" dirty="0">
                <a:solidFill>
                  <a:srgbClr val="222222"/>
                </a:solidFill>
                <a:latin typeface="Arial"/>
                <a:cs typeface="Arial"/>
              </a:rPr>
              <a:t>Williams,</a:t>
            </a:r>
            <a:r>
              <a:rPr sz="756" b="1" spc="3" dirty="0">
                <a:solidFill>
                  <a:srgbClr val="222222"/>
                </a:solidFill>
                <a:latin typeface="Arial"/>
                <a:cs typeface="Arial"/>
              </a:rPr>
              <a:t> </a:t>
            </a:r>
            <a:r>
              <a:rPr sz="756" b="1" dirty="0">
                <a:solidFill>
                  <a:srgbClr val="222222"/>
                </a:solidFill>
                <a:latin typeface="Arial"/>
                <a:cs typeface="Arial"/>
              </a:rPr>
              <a:t>R.</a:t>
            </a:r>
            <a:r>
              <a:rPr sz="756" b="1" spc="6" dirty="0">
                <a:solidFill>
                  <a:srgbClr val="222222"/>
                </a:solidFill>
                <a:latin typeface="Arial"/>
                <a:cs typeface="Arial"/>
              </a:rPr>
              <a:t> </a:t>
            </a:r>
            <a:r>
              <a:rPr sz="756" b="1" dirty="0">
                <a:solidFill>
                  <a:srgbClr val="222222"/>
                </a:solidFill>
                <a:latin typeface="Arial"/>
                <a:cs typeface="Arial"/>
              </a:rPr>
              <a:t>J.</a:t>
            </a:r>
            <a:r>
              <a:rPr sz="756" b="1" spc="3" dirty="0">
                <a:solidFill>
                  <a:srgbClr val="222222"/>
                </a:solidFill>
                <a:latin typeface="Arial"/>
                <a:cs typeface="Arial"/>
              </a:rPr>
              <a:t> </a:t>
            </a:r>
            <a:r>
              <a:rPr sz="756" b="1" dirty="0">
                <a:solidFill>
                  <a:srgbClr val="222222"/>
                </a:solidFill>
                <a:latin typeface="Arial"/>
                <a:cs typeface="Arial"/>
              </a:rPr>
              <a:t>(1986).</a:t>
            </a:r>
            <a:r>
              <a:rPr sz="756" b="1" spc="6" dirty="0">
                <a:solidFill>
                  <a:srgbClr val="222222"/>
                </a:solidFill>
                <a:latin typeface="Arial"/>
                <a:cs typeface="Arial"/>
              </a:rPr>
              <a:t> </a:t>
            </a:r>
            <a:r>
              <a:rPr sz="756" b="1" spc="-3" dirty="0">
                <a:solidFill>
                  <a:srgbClr val="222222"/>
                </a:solidFill>
                <a:latin typeface="Arial"/>
                <a:cs typeface="Arial"/>
              </a:rPr>
              <a:t>Learning</a:t>
            </a:r>
            <a:r>
              <a:rPr sz="756" b="1" spc="3" dirty="0">
                <a:solidFill>
                  <a:srgbClr val="222222"/>
                </a:solidFill>
                <a:latin typeface="Arial"/>
                <a:cs typeface="Arial"/>
              </a:rPr>
              <a:t> </a:t>
            </a:r>
            <a:r>
              <a:rPr sz="756" b="1" spc="-3" dirty="0">
                <a:solidFill>
                  <a:srgbClr val="222222"/>
                </a:solidFill>
                <a:latin typeface="Arial"/>
                <a:cs typeface="Arial"/>
              </a:rPr>
              <a:t>representations</a:t>
            </a:r>
            <a:r>
              <a:rPr sz="756" b="1" spc="9" dirty="0">
                <a:solidFill>
                  <a:srgbClr val="222222"/>
                </a:solidFill>
                <a:latin typeface="Arial"/>
                <a:cs typeface="Arial"/>
              </a:rPr>
              <a:t> </a:t>
            </a:r>
            <a:r>
              <a:rPr sz="756" b="1" spc="-3" dirty="0">
                <a:solidFill>
                  <a:srgbClr val="222222"/>
                </a:solidFill>
                <a:latin typeface="Arial"/>
                <a:cs typeface="Arial"/>
              </a:rPr>
              <a:t>by</a:t>
            </a:r>
            <a:r>
              <a:rPr sz="756" b="1" spc="6" dirty="0">
                <a:solidFill>
                  <a:srgbClr val="222222"/>
                </a:solidFill>
                <a:latin typeface="Arial"/>
                <a:cs typeface="Arial"/>
              </a:rPr>
              <a:t> </a:t>
            </a:r>
            <a:r>
              <a:rPr sz="756" b="1" spc="-3" dirty="0">
                <a:solidFill>
                  <a:srgbClr val="222222"/>
                </a:solidFill>
                <a:latin typeface="Arial"/>
                <a:cs typeface="Arial"/>
              </a:rPr>
              <a:t>back-propagating</a:t>
            </a:r>
            <a:r>
              <a:rPr sz="756" b="1" spc="6" dirty="0">
                <a:solidFill>
                  <a:srgbClr val="222222"/>
                </a:solidFill>
                <a:latin typeface="Arial"/>
                <a:cs typeface="Arial"/>
              </a:rPr>
              <a:t> </a:t>
            </a:r>
            <a:r>
              <a:rPr sz="756" b="1" spc="-3" dirty="0">
                <a:solidFill>
                  <a:srgbClr val="222222"/>
                </a:solidFill>
                <a:latin typeface="Arial"/>
                <a:cs typeface="Arial"/>
              </a:rPr>
              <a:t>errors.</a:t>
            </a:r>
            <a:r>
              <a:rPr sz="756" b="1" spc="6" dirty="0">
                <a:solidFill>
                  <a:srgbClr val="222222"/>
                </a:solidFill>
                <a:latin typeface="Arial"/>
                <a:cs typeface="Arial"/>
              </a:rPr>
              <a:t> </a:t>
            </a:r>
            <a:r>
              <a:rPr sz="756" b="1" i="1" spc="-3" dirty="0">
                <a:solidFill>
                  <a:srgbClr val="222222"/>
                </a:solidFill>
                <a:latin typeface="Arial"/>
                <a:cs typeface="Arial"/>
              </a:rPr>
              <a:t>Nature</a:t>
            </a:r>
            <a:r>
              <a:rPr sz="756" b="1" spc="-3" dirty="0">
                <a:solidFill>
                  <a:srgbClr val="222222"/>
                </a:solidFill>
                <a:latin typeface="Arial"/>
                <a:cs typeface="Arial"/>
              </a:rPr>
              <a:t>,</a:t>
            </a:r>
            <a:r>
              <a:rPr sz="756" b="1" spc="9" dirty="0">
                <a:solidFill>
                  <a:srgbClr val="222222"/>
                </a:solidFill>
                <a:latin typeface="Arial"/>
                <a:cs typeface="Arial"/>
              </a:rPr>
              <a:t> </a:t>
            </a:r>
            <a:r>
              <a:rPr sz="756" b="1" i="1" spc="-3" dirty="0">
                <a:solidFill>
                  <a:srgbClr val="222222"/>
                </a:solidFill>
                <a:latin typeface="Arial"/>
                <a:cs typeface="Arial"/>
              </a:rPr>
              <a:t>323</a:t>
            </a:r>
            <a:r>
              <a:rPr sz="756" b="1" spc="-3" dirty="0">
                <a:solidFill>
                  <a:srgbClr val="222222"/>
                </a:solidFill>
                <a:latin typeface="Arial"/>
                <a:cs typeface="Arial"/>
              </a:rPr>
              <a:t>(6088),</a:t>
            </a:r>
            <a:r>
              <a:rPr sz="756" b="1" spc="3" dirty="0">
                <a:solidFill>
                  <a:srgbClr val="222222"/>
                </a:solidFill>
                <a:latin typeface="Arial"/>
                <a:cs typeface="Arial"/>
              </a:rPr>
              <a:t> </a:t>
            </a:r>
            <a:r>
              <a:rPr sz="756" b="1" dirty="0">
                <a:solidFill>
                  <a:srgbClr val="222222"/>
                </a:solidFill>
                <a:latin typeface="Arial"/>
                <a:cs typeface="Arial"/>
              </a:rPr>
              <a:t>533.</a:t>
            </a:r>
            <a:endParaRPr sz="756">
              <a:latin typeface="Arial"/>
              <a:cs typeface="Arial"/>
            </a:endParaRPr>
          </a:p>
          <a:p>
            <a:pPr>
              <a:lnSpc>
                <a:spcPct val="100000"/>
              </a:lnSpc>
            </a:pPr>
            <a:endParaRPr sz="814">
              <a:latin typeface="Arial"/>
              <a:cs typeface="Arial"/>
            </a:endParaRPr>
          </a:p>
          <a:p>
            <a:pPr>
              <a:lnSpc>
                <a:spcPct val="100000"/>
              </a:lnSpc>
            </a:pPr>
            <a:endParaRPr sz="1076">
              <a:latin typeface="Arial"/>
              <a:cs typeface="Arial"/>
            </a:endParaRPr>
          </a:p>
          <a:p>
            <a:pPr marL="22151"/>
            <a:r>
              <a:rPr sz="1395" spc="-3" dirty="0">
                <a:latin typeface="Arial"/>
                <a:cs typeface="Arial"/>
              </a:rPr>
              <a:t>Also,</a:t>
            </a:r>
            <a:r>
              <a:rPr sz="1395" spc="6" dirty="0">
                <a:latin typeface="Arial"/>
                <a:cs typeface="Arial"/>
              </a:rPr>
              <a:t> </a:t>
            </a:r>
            <a:r>
              <a:rPr sz="1395" spc="23" dirty="0">
                <a:latin typeface="Arial"/>
                <a:cs typeface="Arial"/>
              </a:rPr>
              <a:t>it</a:t>
            </a:r>
            <a:r>
              <a:rPr sz="1395" spc="6" dirty="0">
                <a:latin typeface="Arial"/>
                <a:cs typeface="Arial"/>
              </a:rPr>
              <a:t> was </a:t>
            </a:r>
            <a:r>
              <a:rPr sz="1395" spc="-3" dirty="0">
                <a:latin typeface="Arial"/>
                <a:cs typeface="Arial"/>
              </a:rPr>
              <a:t>later</a:t>
            </a:r>
            <a:r>
              <a:rPr sz="1395" spc="6" dirty="0">
                <a:latin typeface="Arial"/>
                <a:cs typeface="Arial"/>
              </a:rPr>
              <a:t> </a:t>
            </a:r>
            <a:r>
              <a:rPr sz="1395" spc="15" dirty="0">
                <a:latin typeface="Arial"/>
                <a:cs typeface="Arial"/>
              </a:rPr>
              <a:t>shown</a:t>
            </a:r>
            <a:r>
              <a:rPr sz="1395" spc="6" dirty="0">
                <a:latin typeface="Arial"/>
                <a:cs typeface="Arial"/>
              </a:rPr>
              <a:t> </a:t>
            </a:r>
            <a:r>
              <a:rPr sz="1395" spc="17" dirty="0">
                <a:latin typeface="Arial"/>
                <a:cs typeface="Arial"/>
              </a:rPr>
              <a:t>that</a:t>
            </a:r>
            <a:r>
              <a:rPr sz="1395" spc="6" dirty="0">
                <a:latin typeface="Arial"/>
                <a:cs typeface="Arial"/>
              </a:rPr>
              <a:t> "neural</a:t>
            </a:r>
            <a:r>
              <a:rPr sz="1395" spc="3" dirty="0">
                <a:latin typeface="Arial"/>
                <a:cs typeface="Arial"/>
              </a:rPr>
              <a:t> </a:t>
            </a:r>
            <a:r>
              <a:rPr sz="1395" spc="23" dirty="0">
                <a:latin typeface="Arial"/>
                <a:cs typeface="Arial"/>
              </a:rPr>
              <a:t>nets"</a:t>
            </a:r>
            <a:r>
              <a:rPr sz="1395" spc="6" dirty="0">
                <a:latin typeface="Arial"/>
                <a:cs typeface="Arial"/>
              </a:rPr>
              <a:t> </a:t>
            </a:r>
            <a:r>
              <a:rPr sz="1395" spc="-29" dirty="0">
                <a:latin typeface="Arial"/>
                <a:cs typeface="Arial"/>
              </a:rPr>
              <a:t>are</a:t>
            </a:r>
            <a:r>
              <a:rPr sz="1395" spc="6" dirty="0">
                <a:latin typeface="Arial"/>
                <a:cs typeface="Arial"/>
              </a:rPr>
              <a:t> </a:t>
            </a:r>
            <a:r>
              <a:rPr sz="1395" spc="-9" dirty="0">
                <a:latin typeface="Arial"/>
                <a:cs typeface="Arial"/>
              </a:rPr>
              <a:t>universal</a:t>
            </a:r>
            <a:r>
              <a:rPr sz="1395" spc="6" dirty="0">
                <a:latin typeface="Arial"/>
                <a:cs typeface="Arial"/>
              </a:rPr>
              <a:t> </a:t>
            </a:r>
            <a:r>
              <a:rPr sz="1395" spc="17" dirty="0">
                <a:latin typeface="Arial"/>
                <a:cs typeface="Arial"/>
              </a:rPr>
              <a:t>function</a:t>
            </a:r>
            <a:r>
              <a:rPr sz="1395" spc="6" dirty="0">
                <a:latin typeface="Arial"/>
                <a:cs typeface="Arial"/>
              </a:rPr>
              <a:t> </a:t>
            </a:r>
            <a:r>
              <a:rPr sz="1395" spc="12" dirty="0">
                <a:latin typeface="Arial"/>
                <a:cs typeface="Arial"/>
              </a:rPr>
              <a:t>approximators</a:t>
            </a:r>
            <a:endParaRPr sz="1395">
              <a:latin typeface="Arial"/>
              <a:cs typeface="Arial"/>
            </a:endParaRPr>
          </a:p>
          <a:p>
            <a:pPr marL="7384">
              <a:spcBef>
                <a:spcPts val="884"/>
              </a:spcBef>
            </a:pPr>
            <a:r>
              <a:rPr sz="756" b="1" spc="-3" dirty="0">
                <a:solidFill>
                  <a:srgbClr val="222222"/>
                </a:solidFill>
                <a:latin typeface="Arial"/>
                <a:cs typeface="Arial"/>
              </a:rPr>
              <a:t>Hornik,</a:t>
            </a:r>
            <a:r>
              <a:rPr sz="756" b="1" spc="3" dirty="0">
                <a:solidFill>
                  <a:srgbClr val="222222"/>
                </a:solidFill>
                <a:latin typeface="Arial"/>
                <a:cs typeface="Arial"/>
              </a:rPr>
              <a:t> </a:t>
            </a:r>
            <a:r>
              <a:rPr sz="756" b="1" dirty="0">
                <a:solidFill>
                  <a:srgbClr val="222222"/>
                </a:solidFill>
                <a:latin typeface="Arial"/>
                <a:cs typeface="Arial"/>
              </a:rPr>
              <a:t>K.,</a:t>
            </a:r>
            <a:r>
              <a:rPr sz="756" b="1" spc="6" dirty="0">
                <a:solidFill>
                  <a:srgbClr val="222222"/>
                </a:solidFill>
                <a:latin typeface="Arial"/>
                <a:cs typeface="Arial"/>
              </a:rPr>
              <a:t> </a:t>
            </a:r>
            <a:r>
              <a:rPr sz="756" b="1" spc="-3" dirty="0">
                <a:solidFill>
                  <a:srgbClr val="222222"/>
                </a:solidFill>
                <a:latin typeface="Arial"/>
                <a:cs typeface="Arial"/>
              </a:rPr>
              <a:t>Stinchcombe,</a:t>
            </a:r>
            <a:r>
              <a:rPr sz="756" b="1" spc="6" dirty="0">
                <a:solidFill>
                  <a:srgbClr val="222222"/>
                </a:solidFill>
                <a:latin typeface="Arial"/>
                <a:cs typeface="Arial"/>
              </a:rPr>
              <a:t> </a:t>
            </a:r>
            <a:r>
              <a:rPr sz="756" b="1" spc="-3" dirty="0">
                <a:solidFill>
                  <a:srgbClr val="222222"/>
                </a:solidFill>
                <a:latin typeface="Arial"/>
                <a:cs typeface="Arial"/>
              </a:rPr>
              <a:t>M.,</a:t>
            </a:r>
            <a:r>
              <a:rPr sz="756" b="1" spc="3" dirty="0">
                <a:solidFill>
                  <a:srgbClr val="222222"/>
                </a:solidFill>
                <a:latin typeface="Arial"/>
                <a:cs typeface="Arial"/>
              </a:rPr>
              <a:t> </a:t>
            </a:r>
            <a:r>
              <a:rPr sz="756" b="1" dirty="0">
                <a:solidFill>
                  <a:srgbClr val="222222"/>
                </a:solidFill>
                <a:latin typeface="Arial"/>
                <a:cs typeface="Arial"/>
              </a:rPr>
              <a:t>&amp;</a:t>
            </a:r>
            <a:r>
              <a:rPr sz="756" b="1" spc="9" dirty="0">
                <a:solidFill>
                  <a:srgbClr val="222222"/>
                </a:solidFill>
                <a:latin typeface="Arial"/>
                <a:cs typeface="Arial"/>
              </a:rPr>
              <a:t> </a:t>
            </a:r>
            <a:r>
              <a:rPr sz="756" b="1" spc="-3" dirty="0">
                <a:solidFill>
                  <a:srgbClr val="222222"/>
                </a:solidFill>
                <a:latin typeface="Arial"/>
                <a:cs typeface="Arial"/>
              </a:rPr>
              <a:t>White,</a:t>
            </a:r>
            <a:r>
              <a:rPr sz="756" b="1" spc="6" dirty="0">
                <a:solidFill>
                  <a:srgbClr val="222222"/>
                </a:solidFill>
                <a:latin typeface="Arial"/>
                <a:cs typeface="Arial"/>
              </a:rPr>
              <a:t> </a:t>
            </a:r>
            <a:r>
              <a:rPr sz="756" b="1" dirty="0">
                <a:solidFill>
                  <a:srgbClr val="222222"/>
                </a:solidFill>
                <a:latin typeface="Arial"/>
                <a:cs typeface="Arial"/>
              </a:rPr>
              <a:t>H.</a:t>
            </a:r>
            <a:r>
              <a:rPr sz="756" b="1" spc="3" dirty="0">
                <a:solidFill>
                  <a:srgbClr val="222222"/>
                </a:solidFill>
                <a:latin typeface="Arial"/>
                <a:cs typeface="Arial"/>
              </a:rPr>
              <a:t> </a:t>
            </a:r>
            <a:r>
              <a:rPr sz="756" b="1" dirty="0">
                <a:solidFill>
                  <a:srgbClr val="222222"/>
                </a:solidFill>
                <a:latin typeface="Arial"/>
                <a:cs typeface="Arial"/>
              </a:rPr>
              <a:t>(1989).</a:t>
            </a:r>
            <a:r>
              <a:rPr sz="756" b="1" spc="6" dirty="0">
                <a:solidFill>
                  <a:srgbClr val="222222"/>
                </a:solidFill>
                <a:latin typeface="Arial"/>
                <a:cs typeface="Arial"/>
              </a:rPr>
              <a:t> </a:t>
            </a:r>
            <a:r>
              <a:rPr sz="756" b="1" spc="-3" dirty="0">
                <a:solidFill>
                  <a:srgbClr val="222222"/>
                </a:solidFill>
                <a:latin typeface="Arial"/>
                <a:cs typeface="Arial"/>
              </a:rPr>
              <a:t>Multilayer</a:t>
            </a:r>
            <a:r>
              <a:rPr sz="756" b="1" spc="9" dirty="0">
                <a:solidFill>
                  <a:srgbClr val="222222"/>
                </a:solidFill>
                <a:latin typeface="Arial"/>
                <a:cs typeface="Arial"/>
              </a:rPr>
              <a:t> </a:t>
            </a:r>
            <a:r>
              <a:rPr sz="756" b="1" spc="-3" dirty="0">
                <a:solidFill>
                  <a:srgbClr val="222222"/>
                </a:solidFill>
                <a:latin typeface="Arial"/>
                <a:cs typeface="Arial"/>
              </a:rPr>
              <a:t>feedforward</a:t>
            </a:r>
            <a:r>
              <a:rPr sz="756" b="1" spc="3" dirty="0">
                <a:solidFill>
                  <a:srgbClr val="222222"/>
                </a:solidFill>
                <a:latin typeface="Arial"/>
                <a:cs typeface="Arial"/>
              </a:rPr>
              <a:t> </a:t>
            </a:r>
            <a:r>
              <a:rPr sz="756" b="1" spc="-3" dirty="0">
                <a:solidFill>
                  <a:srgbClr val="222222"/>
                </a:solidFill>
                <a:latin typeface="Arial"/>
                <a:cs typeface="Arial"/>
              </a:rPr>
              <a:t>networks</a:t>
            </a:r>
            <a:r>
              <a:rPr sz="756" b="1" spc="9" dirty="0">
                <a:solidFill>
                  <a:srgbClr val="222222"/>
                </a:solidFill>
                <a:latin typeface="Arial"/>
                <a:cs typeface="Arial"/>
              </a:rPr>
              <a:t> </a:t>
            </a:r>
            <a:r>
              <a:rPr sz="756" b="1" dirty="0">
                <a:solidFill>
                  <a:srgbClr val="222222"/>
                </a:solidFill>
                <a:latin typeface="Arial"/>
                <a:cs typeface="Arial"/>
              </a:rPr>
              <a:t>are</a:t>
            </a:r>
            <a:r>
              <a:rPr sz="756" b="1" spc="9" dirty="0">
                <a:solidFill>
                  <a:srgbClr val="222222"/>
                </a:solidFill>
                <a:latin typeface="Arial"/>
                <a:cs typeface="Arial"/>
              </a:rPr>
              <a:t> </a:t>
            </a:r>
            <a:r>
              <a:rPr sz="756" b="1" spc="-3" dirty="0">
                <a:solidFill>
                  <a:srgbClr val="222222"/>
                </a:solidFill>
                <a:latin typeface="Arial"/>
                <a:cs typeface="Arial"/>
              </a:rPr>
              <a:t>universal</a:t>
            </a:r>
            <a:r>
              <a:rPr sz="756" b="1" spc="6" dirty="0">
                <a:solidFill>
                  <a:srgbClr val="222222"/>
                </a:solidFill>
                <a:latin typeface="Arial"/>
                <a:cs typeface="Arial"/>
              </a:rPr>
              <a:t> </a:t>
            </a:r>
            <a:r>
              <a:rPr sz="756" b="1" spc="-3" dirty="0">
                <a:solidFill>
                  <a:srgbClr val="222222"/>
                </a:solidFill>
                <a:latin typeface="Arial"/>
                <a:cs typeface="Arial"/>
              </a:rPr>
              <a:t>approximators.</a:t>
            </a:r>
            <a:r>
              <a:rPr sz="756" b="1" spc="6" dirty="0">
                <a:solidFill>
                  <a:srgbClr val="222222"/>
                </a:solidFill>
                <a:latin typeface="Arial"/>
                <a:cs typeface="Arial"/>
              </a:rPr>
              <a:t> </a:t>
            </a:r>
            <a:r>
              <a:rPr sz="756" b="1" i="1" spc="-3" dirty="0">
                <a:solidFill>
                  <a:srgbClr val="222222"/>
                </a:solidFill>
                <a:latin typeface="Arial"/>
                <a:cs typeface="Arial"/>
              </a:rPr>
              <a:t>Neural</a:t>
            </a:r>
            <a:r>
              <a:rPr sz="756" b="1" i="1" spc="6" dirty="0">
                <a:solidFill>
                  <a:srgbClr val="222222"/>
                </a:solidFill>
                <a:latin typeface="Arial"/>
                <a:cs typeface="Arial"/>
              </a:rPr>
              <a:t> </a:t>
            </a:r>
            <a:r>
              <a:rPr sz="756" b="1" i="1" spc="-3" dirty="0">
                <a:solidFill>
                  <a:srgbClr val="222222"/>
                </a:solidFill>
                <a:latin typeface="Arial"/>
                <a:cs typeface="Arial"/>
              </a:rPr>
              <a:t>networks</a:t>
            </a:r>
            <a:r>
              <a:rPr sz="756" b="1" spc="-3" dirty="0">
                <a:solidFill>
                  <a:srgbClr val="222222"/>
                </a:solidFill>
                <a:latin typeface="Arial"/>
                <a:cs typeface="Arial"/>
              </a:rPr>
              <a:t>,</a:t>
            </a:r>
            <a:r>
              <a:rPr sz="756" b="1" spc="9" dirty="0">
                <a:solidFill>
                  <a:srgbClr val="222222"/>
                </a:solidFill>
                <a:latin typeface="Arial"/>
                <a:cs typeface="Arial"/>
              </a:rPr>
              <a:t> </a:t>
            </a:r>
            <a:r>
              <a:rPr sz="756" b="1" i="1" dirty="0">
                <a:solidFill>
                  <a:srgbClr val="222222"/>
                </a:solidFill>
                <a:latin typeface="Arial"/>
                <a:cs typeface="Arial"/>
              </a:rPr>
              <a:t>2</a:t>
            </a:r>
            <a:r>
              <a:rPr sz="756" b="1" dirty="0">
                <a:solidFill>
                  <a:srgbClr val="222222"/>
                </a:solidFill>
                <a:latin typeface="Arial"/>
                <a:cs typeface="Arial"/>
              </a:rPr>
              <a:t>(5),</a:t>
            </a:r>
            <a:r>
              <a:rPr sz="756" b="1" spc="3" dirty="0">
                <a:solidFill>
                  <a:srgbClr val="222222"/>
                </a:solidFill>
                <a:latin typeface="Arial"/>
                <a:cs typeface="Arial"/>
              </a:rPr>
              <a:t> </a:t>
            </a:r>
            <a:r>
              <a:rPr sz="756" b="1" dirty="0">
                <a:solidFill>
                  <a:srgbClr val="222222"/>
                </a:solidFill>
                <a:latin typeface="Arial"/>
                <a:cs typeface="Arial"/>
              </a:rPr>
              <a:t>359-366.</a:t>
            </a:r>
            <a:endParaRPr sz="756">
              <a:latin typeface="Arial"/>
              <a:cs typeface="Arial"/>
            </a:endParaRPr>
          </a:p>
        </p:txBody>
      </p:sp>
      <p:pic>
        <p:nvPicPr>
          <p:cNvPr id="5" name="object 5"/>
          <p:cNvPicPr/>
          <p:nvPr/>
        </p:nvPicPr>
        <p:blipFill>
          <a:blip r:embed="rId3" cstate="print"/>
          <a:stretch>
            <a:fillRect/>
          </a:stretch>
        </p:blipFill>
        <p:spPr>
          <a:xfrm>
            <a:off x="6161370" y="1195897"/>
            <a:ext cx="2481671" cy="1820082"/>
          </a:xfrm>
          <a:prstGeom prst="rect">
            <a:avLst/>
          </a:prstGeom>
        </p:spPr>
      </p:pic>
      <p:sp>
        <p:nvSpPr>
          <p:cNvPr id="9" name="object 9"/>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27</a:t>
            </a:fld>
            <a:endParaRPr spc="-3"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4582" y="175522"/>
            <a:ext cx="5056425" cy="567289"/>
          </a:xfrm>
          <a:prstGeom prst="rect">
            <a:avLst/>
          </a:prstGeom>
        </p:spPr>
        <p:txBody>
          <a:bodyPr vert="horz" wrap="square" lIns="0" tIns="7384" rIns="0" bIns="0" rtlCol="0">
            <a:spAutoFit/>
          </a:bodyPr>
          <a:lstStyle/>
          <a:p>
            <a:pPr marL="7384">
              <a:lnSpc>
                <a:spcPct val="100000"/>
              </a:lnSpc>
              <a:spcBef>
                <a:spcPts val="58"/>
              </a:spcBef>
            </a:pPr>
            <a:r>
              <a:rPr spc="6" dirty="0"/>
              <a:t>Neural</a:t>
            </a:r>
            <a:r>
              <a:rPr spc="-6" dirty="0"/>
              <a:t> </a:t>
            </a:r>
            <a:r>
              <a:rPr spc="23" dirty="0"/>
              <a:t>Networks</a:t>
            </a:r>
            <a:endParaRPr spc="-3" dirty="0"/>
          </a:p>
        </p:txBody>
      </p:sp>
      <p:sp>
        <p:nvSpPr>
          <p:cNvPr id="3" name="object 3"/>
          <p:cNvSpPr txBox="1"/>
          <p:nvPr/>
        </p:nvSpPr>
        <p:spPr>
          <a:xfrm>
            <a:off x="1631562" y="960559"/>
            <a:ext cx="6052278" cy="1042852"/>
          </a:xfrm>
          <a:prstGeom prst="rect">
            <a:avLst/>
          </a:prstGeom>
        </p:spPr>
        <p:txBody>
          <a:bodyPr vert="horz" wrap="square" lIns="0" tIns="5907" rIns="0" bIns="0" rtlCol="0">
            <a:spAutoFit/>
          </a:bodyPr>
          <a:lstStyle/>
          <a:p>
            <a:pPr marL="22151" marR="734686">
              <a:lnSpc>
                <a:spcPct val="100699"/>
              </a:lnSpc>
              <a:spcBef>
                <a:spcPts val="47"/>
              </a:spcBef>
            </a:pPr>
            <a:r>
              <a:rPr sz="1395" spc="-3" dirty="0">
                <a:latin typeface="Arial"/>
                <a:cs typeface="Arial"/>
              </a:rPr>
              <a:t>Rumelhart </a:t>
            </a:r>
            <a:r>
              <a:rPr sz="1395" spc="6" dirty="0">
                <a:latin typeface="Arial"/>
                <a:cs typeface="Arial"/>
              </a:rPr>
              <a:t>and </a:t>
            </a:r>
            <a:r>
              <a:rPr sz="1395" spc="12" dirty="0">
                <a:latin typeface="Arial"/>
                <a:cs typeface="Arial"/>
              </a:rPr>
              <a:t>Hinton </a:t>
            </a:r>
            <a:r>
              <a:rPr sz="1395" spc="-35" dirty="0">
                <a:latin typeface="Arial"/>
                <a:cs typeface="Arial"/>
              </a:rPr>
              <a:t>(1986) </a:t>
            </a:r>
            <a:r>
              <a:rPr sz="1395" spc="12" dirty="0">
                <a:latin typeface="Arial"/>
                <a:cs typeface="Arial"/>
              </a:rPr>
              <a:t>formulated </a:t>
            </a:r>
            <a:r>
              <a:rPr sz="1395" spc="23" dirty="0">
                <a:latin typeface="Arial"/>
                <a:cs typeface="Arial"/>
              </a:rPr>
              <a:t>it </a:t>
            </a:r>
            <a:r>
              <a:rPr sz="1395" spc="9" dirty="0">
                <a:latin typeface="Arial"/>
                <a:cs typeface="Arial"/>
              </a:rPr>
              <a:t>independently </a:t>
            </a:r>
            <a:r>
              <a:rPr sz="1395" spc="6" dirty="0">
                <a:latin typeface="Arial"/>
                <a:cs typeface="Arial"/>
              </a:rPr>
              <a:t>and then </a:t>
            </a:r>
            <a:r>
              <a:rPr sz="1395" spc="9" dirty="0">
                <a:latin typeface="Arial"/>
                <a:cs typeface="Arial"/>
              </a:rPr>
              <a:t> </a:t>
            </a:r>
            <a:r>
              <a:rPr sz="1395" spc="15" dirty="0">
                <a:latin typeface="Arial"/>
                <a:cs typeface="Arial"/>
              </a:rPr>
              <a:t>showed</a:t>
            </a:r>
            <a:r>
              <a:rPr sz="1395" spc="3" dirty="0">
                <a:latin typeface="Arial"/>
                <a:cs typeface="Arial"/>
              </a:rPr>
              <a:t> </a:t>
            </a:r>
            <a:r>
              <a:rPr sz="1395" spc="17" dirty="0">
                <a:latin typeface="Arial"/>
                <a:cs typeface="Arial"/>
              </a:rPr>
              <a:t>that</a:t>
            </a:r>
            <a:r>
              <a:rPr sz="1395" spc="3" dirty="0">
                <a:latin typeface="Arial"/>
                <a:cs typeface="Arial"/>
              </a:rPr>
              <a:t> </a:t>
            </a:r>
            <a:r>
              <a:rPr sz="1395" spc="23" dirty="0">
                <a:latin typeface="Arial"/>
                <a:cs typeface="Arial"/>
              </a:rPr>
              <a:t>it</a:t>
            </a:r>
            <a:r>
              <a:rPr sz="1395" spc="6" dirty="0">
                <a:latin typeface="Arial"/>
                <a:cs typeface="Arial"/>
              </a:rPr>
              <a:t> </a:t>
            </a:r>
            <a:r>
              <a:rPr sz="1395" spc="-15" dirty="0">
                <a:latin typeface="Arial"/>
                <a:cs typeface="Arial"/>
              </a:rPr>
              <a:t>really</a:t>
            </a:r>
            <a:r>
              <a:rPr sz="1395" spc="3" dirty="0">
                <a:latin typeface="Arial"/>
                <a:cs typeface="Arial"/>
              </a:rPr>
              <a:t> </a:t>
            </a:r>
            <a:r>
              <a:rPr sz="1395" spc="17" dirty="0">
                <a:latin typeface="Arial"/>
                <a:cs typeface="Arial"/>
              </a:rPr>
              <a:t>works</a:t>
            </a:r>
            <a:r>
              <a:rPr sz="1395" spc="3" dirty="0">
                <a:latin typeface="Arial"/>
                <a:cs typeface="Arial"/>
              </a:rPr>
              <a:t> </a:t>
            </a:r>
            <a:r>
              <a:rPr sz="1395" spc="-20" dirty="0">
                <a:latin typeface="Arial"/>
                <a:cs typeface="Arial"/>
              </a:rPr>
              <a:t>(and</a:t>
            </a:r>
            <a:r>
              <a:rPr sz="1395" spc="6" dirty="0">
                <a:latin typeface="Arial"/>
                <a:cs typeface="Arial"/>
              </a:rPr>
              <a:t> </a:t>
            </a:r>
            <a:r>
              <a:rPr sz="1395" spc="15" dirty="0">
                <a:latin typeface="Arial"/>
                <a:cs typeface="Arial"/>
              </a:rPr>
              <a:t>formed</a:t>
            </a:r>
            <a:r>
              <a:rPr sz="1395" spc="3" dirty="0">
                <a:latin typeface="Arial"/>
                <a:cs typeface="Arial"/>
              </a:rPr>
              <a:t> </a:t>
            </a:r>
            <a:r>
              <a:rPr sz="1395" spc="6" dirty="0">
                <a:latin typeface="Arial"/>
                <a:cs typeface="Arial"/>
              </a:rPr>
              <a:t>the</a:t>
            </a:r>
            <a:r>
              <a:rPr sz="1395" spc="3" dirty="0">
                <a:latin typeface="Arial"/>
                <a:cs typeface="Arial"/>
              </a:rPr>
              <a:t> basis</a:t>
            </a:r>
            <a:r>
              <a:rPr sz="1395" spc="6" dirty="0">
                <a:latin typeface="Arial"/>
                <a:cs typeface="Arial"/>
              </a:rPr>
              <a:t> </a:t>
            </a:r>
            <a:r>
              <a:rPr sz="1395" spc="23" dirty="0">
                <a:latin typeface="Arial"/>
                <a:cs typeface="Arial"/>
              </a:rPr>
              <a:t>of</a:t>
            </a:r>
            <a:r>
              <a:rPr sz="1395" spc="3" dirty="0">
                <a:latin typeface="Arial"/>
                <a:cs typeface="Arial"/>
              </a:rPr>
              <a:t> </a:t>
            </a:r>
            <a:r>
              <a:rPr sz="1395" spc="-12" dirty="0">
                <a:latin typeface="Arial"/>
                <a:cs typeface="Arial"/>
              </a:rPr>
              <a:t>all</a:t>
            </a:r>
            <a:r>
              <a:rPr sz="1395" spc="6" dirty="0">
                <a:latin typeface="Arial"/>
                <a:cs typeface="Arial"/>
              </a:rPr>
              <a:t> </a:t>
            </a:r>
            <a:r>
              <a:rPr sz="1395" spc="12" dirty="0">
                <a:latin typeface="Arial"/>
                <a:cs typeface="Arial"/>
              </a:rPr>
              <a:t>consequent </a:t>
            </a:r>
            <a:r>
              <a:rPr sz="1395" spc="-381" dirty="0">
                <a:latin typeface="Arial"/>
                <a:cs typeface="Arial"/>
              </a:rPr>
              <a:t> </a:t>
            </a:r>
            <a:r>
              <a:rPr sz="1395" spc="-12" dirty="0">
                <a:latin typeface="Arial"/>
                <a:cs typeface="Arial"/>
              </a:rPr>
              <a:t>neural</a:t>
            </a:r>
            <a:r>
              <a:rPr sz="1395" spc="-3" dirty="0">
                <a:latin typeface="Arial"/>
                <a:cs typeface="Arial"/>
              </a:rPr>
              <a:t> </a:t>
            </a:r>
            <a:r>
              <a:rPr sz="1395" spc="17" dirty="0">
                <a:latin typeface="Arial"/>
                <a:cs typeface="Arial"/>
              </a:rPr>
              <a:t>network</a:t>
            </a:r>
            <a:r>
              <a:rPr sz="1395" dirty="0">
                <a:latin typeface="Arial"/>
                <a:cs typeface="Arial"/>
              </a:rPr>
              <a:t> </a:t>
            </a:r>
            <a:r>
              <a:rPr sz="1395" spc="6" dirty="0">
                <a:latin typeface="Arial"/>
                <a:cs typeface="Arial"/>
              </a:rPr>
              <a:t>and</a:t>
            </a:r>
            <a:r>
              <a:rPr sz="1395" dirty="0">
                <a:latin typeface="Arial"/>
                <a:cs typeface="Arial"/>
              </a:rPr>
              <a:t> </a:t>
            </a:r>
            <a:r>
              <a:rPr sz="1395" spc="-15" dirty="0">
                <a:latin typeface="Arial"/>
                <a:cs typeface="Arial"/>
              </a:rPr>
              <a:t>DL</a:t>
            </a:r>
            <a:r>
              <a:rPr sz="1395" dirty="0">
                <a:latin typeface="Arial"/>
                <a:cs typeface="Arial"/>
              </a:rPr>
              <a:t> </a:t>
            </a:r>
            <a:r>
              <a:rPr sz="1395" spc="-9" dirty="0">
                <a:latin typeface="Arial"/>
                <a:cs typeface="Arial"/>
              </a:rPr>
              <a:t>progress):</a:t>
            </a:r>
            <a:endParaRPr sz="1395" dirty="0">
              <a:latin typeface="Arial"/>
              <a:cs typeface="Arial"/>
            </a:endParaRPr>
          </a:p>
          <a:p>
            <a:pPr marL="7384">
              <a:spcBef>
                <a:spcPts val="1174"/>
              </a:spcBef>
            </a:pPr>
            <a:r>
              <a:rPr sz="756" b="1" spc="-3" dirty="0">
                <a:solidFill>
                  <a:srgbClr val="222222"/>
                </a:solidFill>
                <a:latin typeface="Arial"/>
                <a:cs typeface="Arial"/>
              </a:rPr>
              <a:t>Rumelhart,</a:t>
            </a:r>
            <a:r>
              <a:rPr sz="756" b="1" spc="3" dirty="0">
                <a:solidFill>
                  <a:srgbClr val="222222"/>
                </a:solidFill>
                <a:latin typeface="Arial"/>
                <a:cs typeface="Arial"/>
              </a:rPr>
              <a:t> </a:t>
            </a:r>
            <a:r>
              <a:rPr sz="756" b="1" dirty="0">
                <a:solidFill>
                  <a:srgbClr val="222222"/>
                </a:solidFill>
                <a:latin typeface="Arial"/>
                <a:cs typeface="Arial"/>
              </a:rPr>
              <a:t>D.</a:t>
            </a:r>
            <a:r>
              <a:rPr sz="756" b="1" spc="6" dirty="0">
                <a:solidFill>
                  <a:srgbClr val="222222"/>
                </a:solidFill>
                <a:latin typeface="Arial"/>
                <a:cs typeface="Arial"/>
              </a:rPr>
              <a:t> </a:t>
            </a:r>
            <a:r>
              <a:rPr sz="756" b="1" spc="-3" dirty="0">
                <a:solidFill>
                  <a:srgbClr val="222222"/>
                </a:solidFill>
                <a:latin typeface="Arial"/>
                <a:cs typeface="Arial"/>
              </a:rPr>
              <a:t>E.,</a:t>
            </a:r>
            <a:r>
              <a:rPr sz="756" b="1" spc="3" dirty="0">
                <a:solidFill>
                  <a:srgbClr val="222222"/>
                </a:solidFill>
                <a:latin typeface="Arial"/>
                <a:cs typeface="Arial"/>
              </a:rPr>
              <a:t> </a:t>
            </a:r>
            <a:r>
              <a:rPr sz="756" b="1" spc="-3" dirty="0">
                <a:solidFill>
                  <a:srgbClr val="222222"/>
                </a:solidFill>
                <a:latin typeface="Arial"/>
                <a:cs typeface="Arial"/>
              </a:rPr>
              <a:t>Hinton,</a:t>
            </a:r>
            <a:r>
              <a:rPr sz="756" b="1" spc="6" dirty="0">
                <a:solidFill>
                  <a:srgbClr val="222222"/>
                </a:solidFill>
                <a:latin typeface="Arial"/>
                <a:cs typeface="Arial"/>
              </a:rPr>
              <a:t> </a:t>
            </a:r>
            <a:r>
              <a:rPr sz="756" b="1" dirty="0">
                <a:solidFill>
                  <a:srgbClr val="222222"/>
                </a:solidFill>
                <a:latin typeface="Arial"/>
                <a:cs typeface="Arial"/>
              </a:rPr>
              <a:t>G.</a:t>
            </a:r>
            <a:r>
              <a:rPr sz="756" b="1" spc="3" dirty="0">
                <a:solidFill>
                  <a:srgbClr val="222222"/>
                </a:solidFill>
                <a:latin typeface="Arial"/>
                <a:cs typeface="Arial"/>
              </a:rPr>
              <a:t> </a:t>
            </a:r>
            <a:r>
              <a:rPr sz="756" b="1" spc="-3" dirty="0">
                <a:solidFill>
                  <a:srgbClr val="222222"/>
                </a:solidFill>
                <a:latin typeface="Arial"/>
                <a:cs typeface="Arial"/>
              </a:rPr>
              <a:t>E.,</a:t>
            </a:r>
            <a:r>
              <a:rPr sz="756" b="1" spc="6" dirty="0">
                <a:solidFill>
                  <a:srgbClr val="222222"/>
                </a:solidFill>
                <a:latin typeface="Arial"/>
                <a:cs typeface="Arial"/>
              </a:rPr>
              <a:t> </a:t>
            </a:r>
            <a:r>
              <a:rPr sz="756" b="1" dirty="0">
                <a:solidFill>
                  <a:srgbClr val="222222"/>
                </a:solidFill>
                <a:latin typeface="Arial"/>
                <a:cs typeface="Arial"/>
              </a:rPr>
              <a:t>&amp;</a:t>
            </a:r>
            <a:r>
              <a:rPr sz="756" b="1" spc="6" dirty="0">
                <a:solidFill>
                  <a:srgbClr val="222222"/>
                </a:solidFill>
                <a:latin typeface="Arial"/>
                <a:cs typeface="Arial"/>
              </a:rPr>
              <a:t> </a:t>
            </a:r>
            <a:r>
              <a:rPr sz="756" b="1" spc="-3" dirty="0">
                <a:solidFill>
                  <a:srgbClr val="222222"/>
                </a:solidFill>
                <a:latin typeface="Arial"/>
                <a:cs typeface="Arial"/>
              </a:rPr>
              <a:t>Williams,</a:t>
            </a:r>
            <a:r>
              <a:rPr sz="756" b="1" spc="6" dirty="0">
                <a:solidFill>
                  <a:srgbClr val="222222"/>
                </a:solidFill>
                <a:latin typeface="Arial"/>
                <a:cs typeface="Arial"/>
              </a:rPr>
              <a:t> </a:t>
            </a:r>
            <a:r>
              <a:rPr sz="756" b="1" dirty="0">
                <a:solidFill>
                  <a:srgbClr val="222222"/>
                </a:solidFill>
                <a:latin typeface="Arial"/>
                <a:cs typeface="Arial"/>
              </a:rPr>
              <a:t>R.</a:t>
            </a:r>
            <a:r>
              <a:rPr sz="756" b="1" spc="3" dirty="0">
                <a:solidFill>
                  <a:srgbClr val="222222"/>
                </a:solidFill>
                <a:latin typeface="Arial"/>
                <a:cs typeface="Arial"/>
              </a:rPr>
              <a:t> </a:t>
            </a:r>
            <a:r>
              <a:rPr sz="756" b="1" dirty="0">
                <a:solidFill>
                  <a:srgbClr val="222222"/>
                </a:solidFill>
                <a:latin typeface="Arial"/>
                <a:cs typeface="Arial"/>
              </a:rPr>
              <a:t>J.</a:t>
            </a:r>
            <a:r>
              <a:rPr sz="756" b="1" spc="6" dirty="0">
                <a:solidFill>
                  <a:srgbClr val="222222"/>
                </a:solidFill>
                <a:latin typeface="Arial"/>
                <a:cs typeface="Arial"/>
              </a:rPr>
              <a:t> </a:t>
            </a:r>
            <a:r>
              <a:rPr sz="756" b="1" dirty="0">
                <a:solidFill>
                  <a:srgbClr val="222222"/>
                </a:solidFill>
                <a:latin typeface="Arial"/>
                <a:cs typeface="Arial"/>
              </a:rPr>
              <a:t>(1986).</a:t>
            </a:r>
            <a:r>
              <a:rPr sz="756" b="1" spc="3" dirty="0">
                <a:solidFill>
                  <a:srgbClr val="222222"/>
                </a:solidFill>
                <a:latin typeface="Arial"/>
                <a:cs typeface="Arial"/>
              </a:rPr>
              <a:t> </a:t>
            </a:r>
            <a:r>
              <a:rPr sz="756" b="1" spc="-3" dirty="0">
                <a:solidFill>
                  <a:srgbClr val="222222"/>
                </a:solidFill>
                <a:latin typeface="Arial"/>
                <a:cs typeface="Arial"/>
              </a:rPr>
              <a:t>Learning</a:t>
            </a:r>
            <a:r>
              <a:rPr sz="756" b="1" spc="6" dirty="0">
                <a:solidFill>
                  <a:srgbClr val="222222"/>
                </a:solidFill>
                <a:latin typeface="Arial"/>
                <a:cs typeface="Arial"/>
              </a:rPr>
              <a:t> </a:t>
            </a:r>
            <a:r>
              <a:rPr sz="756" b="1" spc="-3" dirty="0">
                <a:solidFill>
                  <a:srgbClr val="222222"/>
                </a:solidFill>
                <a:latin typeface="Arial"/>
                <a:cs typeface="Arial"/>
              </a:rPr>
              <a:t>representations</a:t>
            </a:r>
            <a:r>
              <a:rPr sz="756" b="1" spc="9" dirty="0">
                <a:solidFill>
                  <a:srgbClr val="222222"/>
                </a:solidFill>
                <a:latin typeface="Arial"/>
                <a:cs typeface="Arial"/>
              </a:rPr>
              <a:t> </a:t>
            </a:r>
            <a:r>
              <a:rPr sz="756" b="1" spc="-3" dirty="0">
                <a:solidFill>
                  <a:srgbClr val="222222"/>
                </a:solidFill>
                <a:latin typeface="Arial"/>
                <a:cs typeface="Arial"/>
              </a:rPr>
              <a:t>by</a:t>
            </a:r>
            <a:r>
              <a:rPr sz="756" b="1" spc="6" dirty="0">
                <a:solidFill>
                  <a:srgbClr val="222222"/>
                </a:solidFill>
                <a:latin typeface="Arial"/>
                <a:cs typeface="Arial"/>
              </a:rPr>
              <a:t> </a:t>
            </a:r>
            <a:r>
              <a:rPr sz="756" b="1" spc="-3" dirty="0">
                <a:solidFill>
                  <a:srgbClr val="222222"/>
                </a:solidFill>
                <a:latin typeface="Arial"/>
                <a:cs typeface="Arial"/>
              </a:rPr>
              <a:t>back-propagating</a:t>
            </a:r>
            <a:r>
              <a:rPr sz="756" b="1" spc="6" dirty="0">
                <a:solidFill>
                  <a:srgbClr val="222222"/>
                </a:solidFill>
                <a:latin typeface="Arial"/>
                <a:cs typeface="Arial"/>
              </a:rPr>
              <a:t> </a:t>
            </a:r>
            <a:r>
              <a:rPr sz="756" b="1" spc="-3" dirty="0">
                <a:solidFill>
                  <a:srgbClr val="222222"/>
                </a:solidFill>
                <a:latin typeface="Arial"/>
                <a:cs typeface="Arial"/>
              </a:rPr>
              <a:t>errors.</a:t>
            </a:r>
            <a:r>
              <a:rPr sz="756" b="1" spc="6" dirty="0">
                <a:solidFill>
                  <a:srgbClr val="222222"/>
                </a:solidFill>
                <a:latin typeface="Arial"/>
                <a:cs typeface="Arial"/>
              </a:rPr>
              <a:t> </a:t>
            </a:r>
            <a:r>
              <a:rPr sz="756" b="1" i="1" spc="-3" dirty="0">
                <a:solidFill>
                  <a:srgbClr val="222222"/>
                </a:solidFill>
                <a:latin typeface="Arial"/>
                <a:cs typeface="Arial"/>
              </a:rPr>
              <a:t>Nature</a:t>
            </a:r>
            <a:r>
              <a:rPr sz="756" b="1" spc="-3" dirty="0">
                <a:solidFill>
                  <a:srgbClr val="222222"/>
                </a:solidFill>
                <a:latin typeface="Arial"/>
                <a:cs typeface="Arial"/>
              </a:rPr>
              <a:t>,</a:t>
            </a:r>
            <a:r>
              <a:rPr sz="756" b="1" spc="9" dirty="0">
                <a:solidFill>
                  <a:srgbClr val="222222"/>
                </a:solidFill>
                <a:latin typeface="Arial"/>
                <a:cs typeface="Arial"/>
              </a:rPr>
              <a:t> </a:t>
            </a:r>
            <a:r>
              <a:rPr sz="756" b="1" i="1" spc="-3" dirty="0">
                <a:solidFill>
                  <a:srgbClr val="222222"/>
                </a:solidFill>
                <a:latin typeface="Arial"/>
                <a:cs typeface="Arial"/>
              </a:rPr>
              <a:t>323</a:t>
            </a:r>
            <a:r>
              <a:rPr sz="756" b="1" spc="-3" dirty="0">
                <a:solidFill>
                  <a:srgbClr val="222222"/>
                </a:solidFill>
                <a:latin typeface="Arial"/>
                <a:cs typeface="Arial"/>
              </a:rPr>
              <a:t>(6088),</a:t>
            </a:r>
            <a:r>
              <a:rPr sz="756" b="1" spc="3" dirty="0">
                <a:solidFill>
                  <a:srgbClr val="222222"/>
                </a:solidFill>
                <a:latin typeface="Arial"/>
                <a:cs typeface="Arial"/>
              </a:rPr>
              <a:t> </a:t>
            </a:r>
            <a:r>
              <a:rPr sz="756" b="1" dirty="0">
                <a:solidFill>
                  <a:srgbClr val="222222"/>
                </a:solidFill>
                <a:latin typeface="Arial"/>
                <a:cs typeface="Arial"/>
              </a:rPr>
              <a:t>533.</a:t>
            </a:r>
            <a:endParaRPr sz="756" dirty="0">
              <a:latin typeface="Arial"/>
              <a:cs typeface="Arial"/>
            </a:endParaRPr>
          </a:p>
        </p:txBody>
      </p:sp>
      <p:pic>
        <p:nvPicPr>
          <p:cNvPr id="4" name="object 4"/>
          <p:cNvPicPr/>
          <p:nvPr/>
        </p:nvPicPr>
        <p:blipFill>
          <a:blip r:embed="rId2" cstate="print"/>
          <a:stretch>
            <a:fillRect/>
          </a:stretch>
        </p:blipFill>
        <p:spPr>
          <a:xfrm>
            <a:off x="2767720" y="1972296"/>
            <a:ext cx="4252913" cy="2407001"/>
          </a:xfrm>
          <a:prstGeom prst="rect">
            <a:avLst/>
          </a:prstGeom>
        </p:spPr>
      </p:pic>
      <p:sp>
        <p:nvSpPr>
          <p:cNvPr id="5" name="object 5"/>
          <p:cNvSpPr txBox="1"/>
          <p:nvPr/>
        </p:nvSpPr>
        <p:spPr>
          <a:xfrm>
            <a:off x="2531500" y="4548254"/>
            <a:ext cx="4654946" cy="168590"/>
          </a:xfrm>
          <a:prstGeom prst="rect">
            <a:avLst/>
          </a:prstGeom>
        </p:spPr>
        <p:txBody>
          <a:bodyPr vert="horz" wrap="square" lIns="0" tIns="7384" rIns="0" bIns="0" rtlCol="0">
            <a:spAutoFit/>
          </a:bodyPr>
          <a:lstStyle/>
          <a:p>
            <a:pPr marL="7384">
              <a:spcBef>
                <a:spcPts val="58"/>
              </a:spcBef>
            </a:pPr>
            <a:r>
              <a:rPr sz="1047" i="1" spc="-61" dirty="0">
                <a:latin typeface="Arial"/>
                <a:cs typeface="Arial"/>
              </a:rPr>
              <a:t>–</a:t>
            </a:r>
            <a:r>
              <a:rPr sz="1047" i="1" spc="3" dirty="0">
                <a:latin typeface="Arial"/>
                <a:cs typeface="Arial"/>
              </a:rPr>
              <a:t> </a:t>
            </a:r>
            <a:r>
              <a:rPr sz="1047" i="1" spc="-6" dirty="0">
                <a:latin typeface="Arial"/>
                <a:cs typeface="Arial"/>
              </a:rPr>
              <a:t>Geoﬀrey</a:t>
            </a:r>
            <a:r>
              <a:rPr sz="1047" i="1" spc="3" dirty="0">
                <a:latin typeface="Arial"/>
                <a:cs typeface="Arial"/>
              </a:rPr>
              <a:t> </a:t>
            </a:r>
            <a:r>
              <a:rPr sz="1047" i="1" spc="9" dirty="0">
                <a:latin typeface="Arial"/>
                <a:cs typeface="Arial"/>
              </a:rPr>
              <a:t>Hinton</a:t>
            </a:r>
            <a:r>
              <a:rPr sz="1047" i="1" spc="3" dirty="0">
                <a:latin typeface="Arial"/>
                <a:cs typeface="Arial"/>
              </a:rPr>
              <a:t> </a:t>
            </a:r>
            <a:r>
              <a:rPr sz="1047" i="1" spc="-3" dirty="0">
                <a:latin typeface="Arial"/>
                <a:cs typeface="Arial"/>
              </a:rPr>
              <a:t>in</a:t>
            </a:r>
            <a:r>
              <a:rPr sz="1047" i="1" spc="6" dirty="0">
                <a:latin typeface="Arial"/>
                <a:cs typeface="Arial"/>
              </a:rPr>
              <a:t> </a:t>
            </a:r>
            <a:r>
              <a:rPr sz="1047" i="1" spc="-29" dirty="0">
                <a:latin typeface="Arial"/>
                <a:cs typeface="Arial"/>
              </a:rPr>
              <a:t>Talking</a:t>
            </a:r>
            <a:r>
              <a:rPr sz="1047" i="1" spc="3" dirty="0">
                <a:latin typeface="Arial"/>
                <a:cs typeface="Arial"/>
              </a:rPr>
              <a:t> </a:t>
            </a:r>
            <a:r>
              <a:rPr sz="1047" i="1" spc="-3" dirty="0">
                <a:latin typeface="Arial"/>
                <a:cs typeface="Arial"/>
              </a:rPr>
              <a:t>Nets</a:t>
            </a:r>
            <a:r>
              <a:rPr sz="1047" i="1" spc="3" dirty="0">
                <a:latin typeface="Arial"/>
                <a:cs typeface="Arial"/>
              </a:rPr>
              <a:t> </a:t>
            </a:r>
            <a:r>
              <a:rPr sz="1047" i="1" spc="58" dirty="0">
                <a:latin typeface="Arial"/>
                <a:cs typeface="Arial"/>
              </a:rPr>
              <a:t>-</a:t>
            </a:r>
            <a:r>
              <a:rPr sz="1047" i="1" spc="3" dirty="0">
                <a:latin typeface="Arial"/>
                <a:cs typeface="Arial"/>
              </a:rPr>
              <a:t> </a:t>
            </a:r>
            <a:r>
              <a:rPr sz="1047" i="1" spc="-3" dirty="0">
                <a:latin typeface="Arial"/>
                <a:cs typeface="Arial"/>
              </a:rPr>
              <a:t>An</a:t>
            </a:r>
            <a:r>
              <a:rPr sz="1047" i="1" spc="6" dirty="0">
                <a:latin typeface="Arial"/>
                <a:cs typeface="Arial"/>
              </a:rPr>
              <a:t> </a:t>
            </a:r>
            <a:r>
              <a:rPr sz="1047" i="1" spc="-17" dirty="0">
                <a:latin typeface="Arial"/>
                <a:cs typeface="Arial"/>
              </a:rPr>
              <a:t>Oral</a:t>
            </a:r>
            <a:r>
              <a:rPr sz="1047" i="1" spc="3" dirty="0">
                <a:latin typeface="Arial"/>
                <a:cs typeface="Arial"/>
              </a:rPr>
              <a:t> </a:t>
            </a:r>
            <a:r>
              <a:rPr sz="1047" i="1" dirty="0">
                <a:latin typeface="Arial"/>
                <a:cs typeface="Arial"/>
              </a:rPr>
              <a:t>History</a:t>
            </a:r>
            <a:r>
              <a:rPr sz="1047" i="1" spc="3" dirty="0">
                <a:latin typeface="Arial"/>
                <a:cs typeface="Arial"/>
              </a:rPr>
              <a:t> </a:t>
            </a:r>
            <a:r>
              <a:rPr sz="1047" i="1" spc="17" dirty="0">
                <a:latin typeface="Arial"/>
                <a:cs typeface="Arial"/>
              </a:rPr>
              <a:t>of</a:t>
            </a:r>
            <a:r>
              <a:rPr sz="1047" i="1" spc="3" dirty="0">
                <a:latin typeface="Arial"/>
                <a:cs typeface="Arial"/>
              </a:rPr>
              <a:t> </a:t>
            </a:r>
            <a:r>
              <a:rPr sz="1047" i="1" spc="-12" dirty="0">
                <a:latin typeface="Arial"/>
                <a:cs typeface="Arial"/>
              </a:rPr>
              <a:t>Neural</a:t>
            </a:r>
            <a:r>
              <a:rPr sz="1047" i="1" spc="6" dirty="0">
                <a:latin typeface="Arial"/>
                <a:cs typeface="Arial"/>
              </a:rPr>
              <a:t> </a:t>
            </a:r>
            <a:r>
              <a:rPr sz="1047" i="1" spc="3" dirty="0">
                <a:latin typeface="Arial"/>
                <a:cs typeface="Arial"/>
              </a:rPr>
              <a:t>Networks, </a:t>
            </a:r>
            <a:r>
              <a:rPr sz="1047" i="1" spc="17" dirty="0">
                <a:latin typeface="Arial"/>
                <a:cs typeface="Arial"/>
              </a:rPr>
              <a:t>pg.</a:t>
            </a:r>
            <a:r>
              <a:rPr sz="1047" i="1" spc="3" dirty="0">
                <a:latin typeface="Arial"/>
                <a:cs typeface="Arial"/>
              </a:rPr>
              <a:t> </a:t>
            </a:r>
            <a:r>
              <a:rPr sz="1047" i="1" spc="-3" dirty="0">
                <a:latin typeface="Arial"/>
                <a:cs typeface="Arial"/>
              </a:rPr>
              <a:t>380</a:t>
            </a:r>
            <a:endParaRPr sz="1047">
              <a:latin typeface="Arial"/>
              <a:cs typeface="Arial"/>
            </a:endParaRPr>
          </a:p>
        </p:txBody>
      </p:sp>
      <p:sp>
        <p:nvSpPr>
          <p:cNvPr id="9" name="object 9"/>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28</a:t>
            </a:fld>
            <a:endParaRPr spc="-3"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4582" y="175522"/>
            <a:ext cx="5056425" cy="567289"/>
          </a:xfrm>
          <a:prstGeom prst="rect">
            <a:avLst/>
          </a:prstGeom>
        </p:spPr>
        <p:txBody>
          <a:bodyPr vert="horz" wrap="square" lIns="0" tIns="7384" rIns="0" bIns="0" rtlCol="0">
            <a:spAutoFit/>
          </a:bodyPr>
          <a:lstStyle/>
          <a:p>
            <a:pPr marL="7384">
              <a:lnSpc>
                <a:spcPct val="100000"/>
              </a:lnSpc>
              <a:spcBef>
                <a:spcPts val="58"/>
              </a:spcBef>
            </a:pPr>
            <a:r>
              <a:rPr spc="6" dirty="0"/>
              <a:t>Neural</a:t>
            </a:r>
            <a:r>
              <a:rPr spc="-6" dirty="0"/>
              <a:t> </a:t>
            </a:r>
            <a:r>
              <a:rPr spc="23" dirty="0"/>
              <a:t>Networks</a:t>
            </a:r>
            <a:endParaRPr spc="-3" dirty="0"/>
          </a:p>
        </p:txBody>
      </p:sp>
      <p:sp>
        <p:nvSpPr>
          <p:cNvPr id="3" name="object 3"/>
          <p:cNvSpPr txBox="1"/>
          <p:nvPr/>
        </p:nvSpPr>
        <p:spPr>
          <a:xfrm>
            <a:off x="1711929" y="856489"/>
            <a:ext cx="5212033" cy="2184253"/>
          </a:xfrm>
          <a:prstGeom prst="rect">
            <a:avLst/>
          </a:prstGeom>
        </p:spPr>
        <p:txBody>
          <a:bodyPr vert="horz" wrap="square" lIns="0" tIns="5907" rIns="0" bIns="0" rtlCol="0">
            <a:spAutoFit/>
          </a:bodyPr>
          <a:lstStyle/>
          <a:p>
            <a:pPr marL="29535" marR="120356">
              <a:lnSpc>
                <a:spcPct val="100699"/>
              </a:lnSpc>
              <a:spcBef>
                <a:spcPts val="47"/>
              </a:spcBef>
            </a:pPr>
            <a:r>
              <a:rPr sz="1395" spc="6" dirty="0">
                <a:latin typeface="Arial"/>
                <a:cs typeface="Arial"/>
              </a:rPr>
              <a:t>Shortly</a:t>
            </a:r>
            <a:r>
              <a:rPr sz="1395" spc="3" dirty="0">
                <a:latin typeface="Arial"/>
                <a:cs typeface="Arial"/>
              </a:rPr>
              <a:t> after </a:t>
            </a:r>
            <a:r>
              <a:rPr sz="1395" spc="17" dirty="0">
                <a:latin typeface="Arial"/>
                <a:cs typeface="Arial"/>
              </a:rPr>
              <a:t>followed</a:t>
            </a:r>
            <a:r>
              <a:rPr sz="1395" spc="6" dirty="0">
                <a:latin typeface="Arial"/>
                <a:cs typeface="Arial"/>
              </a:rPr>
              <a:t> </a:t>
            </a:r>
            <a:r>
              <a:rPr sz="1395" spc="-29" dirty="0">
                <a:latin typeface="Arial"/>
                <a:cs typeface="Arial"/>
              </a:rPr>
              <a:t>a</a:t>
            </a:r>
            <a:r>
              <a:rPr sz="1395" spc="3" dirty="0">
                <a:latin typeface="Arial"/>
                <a:cs typeface="Arial"/>
              </a:rPr>
              <a:t> </a:t>
            </a:r>
            <a:r>
              <a:rPr sz="1395" spc="6" dirty="0">
                <a:latin typeface="Arial"/>
                <a:cs typeface="Arial"/>
              </a:rPr>
              <a:t>breakthrough </a:t>
            </a:r>
            <a:r>
              <a:rPr sz="1395" spc="-3" dirty="0">
                <a:latin typeface="Arial"/>
                <a:cs typeface="Arial"/>
              </a:rPr>
              <a:t>in</a:t>
            </a:r>
            <a:r>
              <a:rPr sz="1395" spc="3" dirty="0">
                <a:latin typeface="Arial"/>
                <a:cs typeface="Arial"/>
              </a:rPr>
              <a:t> </a:t>
            </a:r>
            <a:r>
              <a:rPr sz="1395" spc="-3" dirty="0">
                <a:latin typeface="Arial"/>
                <a:cs typeface="Arial"/>
              </a:rPr>
              <a:t>image</a:t>
            </a:r>
            <a:r>
              <a:rPr sz="1395" spc="3" dirty="0">
                <a:latin typeface="Arial"/>
                <a:cs typeface="Arial"/>
              </a:rPr>
              <a:t> </a:t>
            </a:r>
            <a:r>
              <a:rPr sz="1395" spc="9" dirty="0">
                <a:latin typeface="Arial"/>
                <a:cs typeface="Arial"/>
              </a:rPr>
              <a:t>recognition</a:t>
            </a:r>
            <a:r>
              <a:rPr sz="1395" spc="6" dirty="0">
                <a:latin typeface="Arial"/>
                <a:cs typeface="Arial"/>
              </a:rPr>
              <a:t> </a:t>
            </a:r>
            <a:r>
              <a:rPr sz="1395" spc="3" dirty="0">
                <a:latin typeface="Arial"/>
                <a:cs typeface="Arial"/>
              </a:rPr>
              <a:t>using </a:t>
            </a:r>
            <a:r>
              <a:rPr sz="1395" spc="-381" dirty="0">
                <a:latin typeface="Arial"/>
                <a:cs typeface="Arial"/>
              </a:rPr>
              <a:t> </a:t>
            </a:r>
            <a:r>
              <a:rPr sz="1395" spc="6" dirty="0">
                <a:latin typeface="Arial"/>
                <a:cs typeface="Arial"/>
              </a:rPr>
              <a:t>some</a:t>
            </a:r>
            <a:r>
              <a:rPr sz="1395" spc="-3" dirty="0">
                <a:latin typeface="Arial"/>
                <a:cs typeface="Arial"/>
              </a:rPr>
              <a:t> clever</a:t>
            </a:r>
            <a:r>
              <a:rPr sz="1395" dirty="0">
                <a:latin typeface="Arial"/>
                <a:cs typeface="Arial"/>
              </a:rPr>
              <a:t> enhancements </a:t>
            </a:r>
            <a:r>
              <a:rPr sz="1395" spc="38" dirty="0">
                <a:latin typeface="Arial"/>
                <a:cs typeface="Arial"/>
              </a:rPr>
              <a:t>to</a:t>
            </a:r>
            <a:endParaRPr sz="1395">
              <a:latin typeface="Arial"/>
              <a:cs typeface="Arial"/>
            </a:endParaRPr>
          </a:p>
          <a:p>
            <a:pPr>
              <a:spcBef>
                <a:spcPts val="26"/>
              </a:spcBef>
            </a:pPr>
            <a:endParaRPr sz="1454">
              <a:latin typeface="Arial"/>
              <a:cs typeface="Arial"/>
            </a:endParaRPr>
          </a:p>
          <a:p>
            <a:pPr marL="310119" indent="-280584">
              <a:buAutoNum type="alphaLcParenR"/>
              <a:tabLst>
                <a:tab pos="309750" algn="l"/>
                <a:tab pos="310119" algn="l"/>
              </a:tabLst>
            </a:pPr>
            <a:r>
              <a:rPr sz="1395" dirty="0">
                <a:latin typeface="Arial"/>
                <a:cs typeface="Arial"/>
              </a:rPr>
              <a:t>make</a:t>
            </a:r>
            <a:r>
              <a:rPr sz="1395" spc="-12" dirty="0">
                <a:latin typeface="Arial"/>
                <a:cs typeface="Arial"/>
              </a:rPr>
              <a:t> </a:t>
            </a:r>
            <a:r>
              <a:rPr sz="1395" spc="6" dirty="0">
                <a:latin typeface="Arial"/>
                <a:cs typeface="Arial"/>
              </a:rPr>
              <a:t>training</a:t>
            </a:r>
            <a:r>
              <a:rPr sz="1395" spc="-9" dirty="0">
                <a:latin typeface="Arial"/>
                <a:cs typeface="Arial"/>
              </a:rPr>
              <a:t> </a:t>
            </a:r>
            <a:r>
              <a:rPr sz="1395" dirty="0">
                <a:latin typeface="Arial"/>
                <a:cs typeface="Arial"/>
              </a:rPr>
              <a:t>more</a:t>
            </a:r>
            <a:r>
              <a:rPr sz="1395" spc="-12" dirty="0">
                <a:latin typeface="Arial"/>
                <a:cs typeface="Arial"/>
              </a:rPr>
              <a:t> </a:t>
            </a:r>
            <a:r>
              <a:rPr sz="1395" spc="15" dirty="0">
                <a:latin typeface="Arial"/>
                <a:cs typeface="Arial"/>
              </a:rPr>
              <a:t>eﬃcient</a:t>
            </a:r>
            <a:endParaRPr sz="1395">
              <a:latin typeface="Arial"/>
              <a:cs typeface="Arial"/>
            </a:endParaRPr>
          </a:p>
          <a:p>
            <a:pPr marL="310119" indent="-280584">
              <a:spcBef>
                <a:spcPts val="12"/>
              </a:spcBef>
              <a:buAutoNum type="alphaLcParenR"/>
              <a:tabLst>
                <a:tab pos="309750" algn="l"/>
                <a:tab pos="310119" algn="l"/>
              </a:tabLst>
            </a:pPr>
            <a:r>
              <a:rPr sz="1395" spc="17" dirty="0">
                <a:latin typeface="Arial"/>
                <a:cs typeface="Arial"/>
              </a:rPr>
              <a:t>extract</a:t>
            </a:r>
            <a:r>
              <a:rPr sz="1395" spc="3" dirty="0">
                <a:latin typeface="Arial"/>
                <a:cs typeface="Arial"/>
              </a:rPr>
              <a:t> </a:t>
            </a:r>
            <a:r>
              <a:rPr sz="1395" spc="9" dirty="0">
                <a:latin typeface="Arial"/>
                <a:cs typeface="Arial"/>
              </a:rPr>
              <a:t>local</a:t>
            </a:r>
            <a:r>
              <a:rPr sz="1395" spc="6" dirty="0">
                <a:latin typeface="Arial"/>
                <a:cs typeface="Arial"/>
              </a:rPr>
              <a:t> </a:t>
            </a:r>
            <a:r>
              <a:rPr sz="1395" spc="-6" dirty="0">
                <a:latin typeface="Arial"/>
                <a:cs typeface="Arial"/>
              </a:rPr>
              <a:t>features</a:t>
            </a:r>
            <a:r>
              <a:rPr sz="1395" spc="3" dirty="0">
                <a:latin typeface="Arial"/>
                <a:cs typeface="Arial"/>
              </a:rPr>
              <a:t> </a:t>
            </a:r>
            <a:r>
              <a:rPr sz="1395" spc="-20" dirty="0">
                <a:latin typeface="Arial"/>
                <a:cs typeface="Arial"/>
              </a:rPr>
              <a:t>(and</a:t>
            </a:r>
            <a:r>
              <a:rPr sz="1395" spc="6" dirty="0">
                <a:latin typeface="Arial"/>
                <a:cs typeface="Arial"/>
              </a:rPr>
              <a:t> </a:t>
            </a:r>
            <a:r>
              <a:rPr sz="1395" spc="15" dirty="0">
                <a:latin typeface="Arial"/>
                <a:cs typeface="Arial"/>
              </a:rPr>
              <a:t>better</a:t>
            </a:r>
            <a:r>
              <a:rPr sz="1395" spc="6" dirty="0">
                <a:latin typeface="Arial"/>
                <a:cs typeface="Arial"/>
              </a:rPr>
              <a:t> </a:t>
            </a:r>
            <a:r>
              <a:rPr sz="1395" spc="9" dirty="0">
                <a:latin typeface="Arial"/>
                <a:cs typeface="Arial"/>
              </a:rPr>
              <a:t>capture</a:t>
            </a:r>
            <a:r>
              <a:rPr sz="1395" spc="3" dirty="0">
                <a:latin typeface="Arial"/>
                <a:cs typeface="Arial"/>
              </a:rPr>
              <a:t> </a:t>
            </a:r>
            <a:r>
              <a:rPr sz="1395" spc="-6" dirty="0">
                <a:latin typeface="Arial"/>
                <a:cs typeface="Arial"/>
              </a:rPr>
              <a:t>feature</a:t>
            </a:r>
            <a:r>
              <a:rPr sz="1395" spc="6" dirty="0">
                <a:latin typeface="Arial"/>
                <a:cs typeface="Arial"/>
              </a:rPr>
              <a:t> </a:t>
            </a:r>
            <a:r>
              <a:rPr sz="1395" dirty="0">
                <a:latin typeface="Arial"/>
                <a:cs typeface="Arial"/>
              </a:rPr>
              <a:t>dependency)</a:t>
            </a:r>
            <a:endParaRPr sz="1395">
              <a:latin typeface="Arial"/>
              <a:cs typeface="Arial"/>
            </a:endParaRPr>
          </a:p>
          <a:p>
            <a:pPr>
              <a:spcBef>
                <a:spcPts val="26"/>
              </a:spcBef>
            </a:pPr>
            <a:endParaRPr sz="1454">
              <a:latin typeface="Arial"/>
              <a:cs typeface="Arial"/>
            </a:endParaRPr>
          </a:p>
          <a:p>
            <a:pPr marL="29535"/>
            <a:r>
              <a:rPr sz="1395" spc="23" dirty="0">
                <a:latin typeface="Arial"/>
                <a:cs typeface="Arial"/>
              </a:rPr>
              <a:t>by</a:t>
            </a:r>
            <a:endParaRPr sz="1395">
              <a:latin typeface="Arial"/>
              <a:cs typeface="Arial"/>
            </a:endParaRPr>
          </a:p>
          <a:p>
            <a:pPr>
              <a:spcBef>
                <a:spcPts val="26"/>
              </a:spcBef>
            </a:pPr>
            <a:endParaRPr sz="1454">
              <a:latin typeface="Arial"/>
              <a:cs typeface="Arial"/>
            </a:endParaRPr>
          </a:p>
          <a:p>
            <a:pPr marL="228897" indent="-199362">
              <a:buSzPct val="143750"/>
              <a:buChar char="•"/>
              <a:tabLst>
                <a:tab pos="228528" algn="l"/>
                <a:tab pos="228897" algn="l"/>
              </a:tabLst>
            </a:pPr>
            <a:r>
              <a:rPr sz="1395" spc="-12" dirty="0">
                <a:latin typeface="Arial"/>
                <a:cs typeface="Arial"/>
              </a:rPr>
              <a:t>Weight</a:t>
            </a:r>
            <a:r>
              <a:rPr sz="1395" spc="-15" dirty="0">
                <a:latin typeface="Arial"/>
                <a:cs typeface="Arial"/>
              </a:rPr>
              <a:t> </a:t>
            </a:r>
            <a:r>
              <a:rPr sz="1395" spc="-3" dirty="0">
                <a:latin typeface="Arial"/>
                <a:cs typeface="Arial"/>
              </a:rPr>
              <a:t>sharing</a:t>
            </a:r>
            <a:endParaRPr sz="1395">
              <a:latin typeface="Arial"/>
              <a:cs typeface="Arial"/>
            </a:endParaRPr>
          </a:p>
          <a:p>
            <a:pPr marL="228897" indent="-199362">
              <a:spcBef>
                <a:spcPts val="12"/>
              </a:spcBef>
              <a:buSzPct val="143750"/>
              <a:buChar char="•"/>
              <a:tabLst>
                <a:tab pos="228528" algn="l"/>
                <a:tab pos="228897" algn="l"/>
              </a:tabLst>
            </a:pPr>
            <a:r>
              <a:rPr sz="1395" spc="6" dirty="0">
                <a:latin typeface="Arial"/>
                <a:cs typeface="Arial"/>
              </a:rPr>
              <a:t>Pooling</a:t>
            </a:r>
            <a:endParaRPr sz="1395">
              <a:latin typeface="Arial"/>
              <a:cs typeface="Arial"/>
            </a:endParaRPr>
          </a:p>
        </p:txBody>
      </p:sp>
      <p:sp>
        <p:nvSpPr>
          <p:cNvPr id="4" name="object 4"/>
          <p:cNvSpPr txBox="1"/>
          <p:nvPr/>
        </p:nvSpPr>
        <p:spPr>
          <a:xfrm>
            <a:off x="1675011" y="3293054"/>
            <a:ext cx="3583226" cy="978943"/>
          </a:xfrm>
          <a:prstGeom prst="rect">
            <a:avLst/>
          </a:prstGeom>
        </p:spPr>
        <p:txBody>
          <a:bodyPr vert="horz" wrap="square" lIns="0" tIns="19197" rIns="0" bIns="0" rtlCol="0">
            <a:spAutoFit/>
          </a:bodyPr>
          <a:lstStyle/>
          <a:p>
            <a:pPr marL="7384" marR="208592">
              <a:lnSpc>
                <a:spcPts val="1047"/>
              </a:lnSpc>
              <a:spcBef>
                <a:spcPts val="151"/>
              </a:spcBef>
            </a:pPr>
            <a:r>
              <a:rPr sz="930" dirty="0">
                <a:solidFill>
                  <a:srgbClr val="222222"/>
                </a:solidFill>
                <a:latin typeface="Arial"/>
                <a:cs typeface="Arial"/>
              </a:rPr>
              <a:t>LeCun,</a:t>
            </a:r>
            <a:r>
              <a:rPr sz="930" spc="-20" dirty="0">
                <a:solidFill>
                  <a:srgbClr val="222222"/>
                </a:solidFill>
                <a:latin typeface="Arial"/>
                <a:cs typeface="Arial"/>
              </a:rPr>
              <a:t> </a:t>
            </a:r>
            <a:r>
              <a:rPr sz="930" spc="-44" dirty="0">
                <a:solidFill>
                  <a:srgbClr val="222222"/>
                </a:solidFill>
                <a:latin typeface="Arial"/>
                <a:cs typeface="Arial"/>
              </a:rPr>
              <a:t>Y.,</a:t>
            </a:r>
            <a:r>
              <a:rPr sz="930" spc="-6" dirty="0">
                <a:solidFill>
                  <a:srgbClr val="222222"/>
                </a:solidFill>
                <a:latin typeface="Arial"/>
                <a:cs typeface="Arial"/>
              </a:rPr>
              <a:t> </a:t>
            </a:r>
            <a:r>
              <a:rPr sz="930" spc="-9" dirty="0">
                <a:solidFill>
                  <a:srgbClr val="222222"/>
                </a:solidFill>
                <a:latin typeface="Arial"/>
                <a:cs typeface="Arial"/>
              </a:rPr>
              <a:t>Boser,</a:t>
            </a:r>
            <a:r>
              <a:rPr sz="930" spc="-6" dirty="0">
                <a:solidFill>
                  <a:srgbClr val="222222"/>
                </a:solidFill>
                <a:latin typeface="Arial"/>
                <a:cs typeface="Arial"/>
              </a:rPr>
              <a:t> </a:t>
            </a:r>
            <a:r>
              <a:rPr sz="930" spc="-3" dirty="0">
                <a:solidFill>
                  <a:srgbClr val="222222"/>
                </a:solidFill>
                <a:latin typeface="Arial"/>
                <a:cs typeface="Arial"/>
              </a:rPr>
              <a:t>B., </a:t>
            </a:r>
            <a:r>
              <a:rPr sz="930" spc="-9" dirty="0">
                <a:solidFill>
                  <a:srgbClr val="222222"/>
                </a:solidFill>
                <a:latin typeface="Arial"/>
                <a:cs typeface="Arial"/>
              </a:rPr>
              <a:t>Denker,</a:t>
            </a:r>
            <a:r>
              <a:rPr sz="930" spc="-6" dirty="0">
                <a:solidFill>
                  <a:srgbClr val="222222"/>
                </a:solidFill>
                <a:latin typeface="Arial"/>
                <a:cs typeface="Arial"/>
              </a:rPr>
              <a:t> </a:t>
            </a:r>
            <a:r>
              <a:rPr sz="930" dirty="0">
                <a:solidFill>
                  <a:srgbClr val="222222"/>
                </a:solidFill>
                <a:latin typeface="Arial"/>
                <a:cs typeface="Arial"/>
              </a:rPr>
              <a:t>J.</a:t>
            </a:r>
            <a:r>
              <a:rPr sz="930" spc="-6" dirty="0">
                <a:solidFill>
                  <a:srgbClr val="222222"/>
                </a:solidFill>
                <a:latin typeface="Arial"/>
                <a:cs typeface="Arial"/>
              </a:rPr>
              <a:t> </a:t>
            </a:r>
            <a:r>
              <a:rPr sz="930" spc="-3" dirty="0">
                <a:solidFill>
                  <a:srgbClr val="222222"/>
                </a:solidFill>
                <a:latin typeface="Arial"/>
                <a:cs typeface="Arial"/>
              </a:rPr>
              <a:t>S., </a:t>
            </a:r>
            <a:r>
              <a:rPr sz="930" dirty="0">
                <a:solidFill>
                  <a:srgbClr val="222222"/>
                </a:solidFill>
                <a:latin typeface="Arial"/>
                <a:cs typeface="Arial"/>
              </a:rPr>
              <a:t>Henderson,</a:t>
            </a:r>
            <a:r>
              <a:rPr sz="930" spc="-6" dirty="0">
                <a:solidFill>
                  <a:srgbClr val="222222"/>
                </a:solidFill>
                <a:latin typeface="Arial"/>
                <a:cs typeface="Arial"/>
              </a:rPr>
              <a:t> </a:t>
            </a:r>
            <a:r>
              <a:rPr sz="930" spc="-3" dirty="0">
                <a:solidFill>
                  <a:srgbClr val="222222"/>
                </a:solidFill>
                <a:latin typeface="Arial"/>
                <a:cs typeface="Arial"/>
              </a:rPr>
              <a:t>D.,</a:t>
            </a:r>
            <a:r>
              <a:rPr sz="930" spc="-6" dirty="0">
                <a:solidFill>
                  <a:srgbClr val="222222"/>
                </a:solidFill>
                <a:latin typeface="Arial"/>
                <a:cs typeface="Arial"/>
              </a:rPr>
              <a:t> </a:t>
            </a:r>
            <a:r>
              <a:rPr sz="930" dirty="0">
                <a:solidFill>
                  <a:srgbClr val="222222"/>
                </a:solidFill>
                <a:latin typeface="Arial"/>
                <a:cs typeface="Arial"/>
              </a:rPr>
              <a:t>Howard,</a:t>
            </a:r>
            <a:r>
              <a:rPr sz="930" spc="-6" dirty="0">
                <a:solidFill>
                  <a:srgbClr val="222222"/>
                </a:solidFill>
                <a:latin typeface="Arial"/>
                <a:cs typeface="Arial"/>
              </a:rPr>
              <a:t> </a:t>
            </a:r>
            <a:r>
              <a:rPr sz="930" dirty="0">
                <a:solidFill>
                  <a:srgbClr val="222222"/>
                </a:solidFill>
                <a:latin typeface="Arial"/>
                <a:cs typeface="Arial"/>
              </a:rPr>
              <a:t>R. </a:t>
            </a:r>
            <a:r>
              <a:rPr sz="930" spc="3" dirty="0">
                <a:solidFill>
                  <a:srgbClr val="222222"/>
                </a:solidFill>
                <a:latin typeface="Arial"/>
                <a:cs typeface="Arial"/>
              </a:rPr>
              <a:t> </a:t>
            </a:r>
            <a:r>
              <a:rPr sz="930" spc="-3" dirty="0">
                <a:solidFill>
                  <a:srgbClr val="222222"/>
                </a:solidFill>
                <a:latin typeface="Arial"/>
                <a:cs typeface="Arial"/>
              </a:rPr>
              <a:t>E.,</a:t>
            </a:r>
            <a:r>
              <a:rPr sz="930" dirty="0">
                <a:solidFill>
                  <a:srgbClr val="222222"/>
                </a:solidFill>
                <a:latin typeface="Arial"/>
                <a:cs typeface="Arial"/>
              </a:rPr>
              <a:t> Hubbard,</a:t>
            </a:r>
            <a:r>
              <a:rPr sz="930" spc="3" dirty="0">
                <a:solidFill>
                  <a:srgbClr val="222222"/>
                </a:solidFill>
                <a:latin typeface="Arial"/>
                <a:cs typeface="Arial"/>
              </a:rPr>
              <a:t> </a:t>
            </a:r>
            <a:r>
              <a:rPr sz="930" spc="-20" dirty="0">
                <a:solidFill>
                  <a:srgbClr val="222222"/>
                </a:solidFill>
                <a:latin typeface="Arial"/>
                <a:cs typeface="Arial"/>
              </a:rPr>
              <a:t>W.,</a:t>
            </a:r>
            <a:r>
              <a:rPr sz="930" spc="3" dirty="0">
                <a:solidFill>
                  <a:srgbClr val="222222"/>
                </a:solidFill>
                <a:latin typeface="Arial"/>
                <a:cs typeface="Arial"/>
              </a:rPr>
              <a:t> </a:t>
            </a:r>
            <a:r>
              <a:rPr sz="930" dirty="0">
                <a:solidFill>
                  <a:srgbClr val="222222"/>
                </a:solidFill>
                <a:latin typeface="Arial"/>
                <a:cs typeface="Arial"/>
              </a:rPr>
              <a:t>&amp;</a:t>
            </a:r>
            <a:r>
              <a:rPr sz="930" spc="6" dirty="0">
                <a:solidFill>
                  <a:srgbClr val="222222"/>
                </a:solidFill>
                <a:latin typeface="Arial"/>
                <a:cs typeface="Arial"/>
              </a:rPr>
              <a:t> </a:t>
            </a:r>
            <a:r>
              <a:rPr sz="930" dirty="0">
                <a:solidFill>
                  <a:srgbClr val="222222"/>
                </a:solidFill>
                <a:latin typeface="Arial"/>
                <a:cs typeface="Arial"/>
              </a:rPr>
              <a:t>Jackel, L.</a:t>
            </a:r>
            <a:r>
              <a:rPr sz="930" spc="3" dirty="0">
                <a:solidFill>
                  <a:srgbClr val="222222"/>
                </a:solidFill>
                <a:latin typeface="Arial"/>
                <a:cs typeface="Arial"/>
              </a:rPr>
              <a:t> </a:t>
            </a:r>
            <a:r>
              <a:rPr sz="930" dirty="0">
                <a:solidFill>
                  <a:srgbClr val="222222"/>
                </a:solidFill>
                <a:latin typeface="Arial"/>
                <a:cs typeface="Arial"/>
              </a:rPr>
              <a:t>D.</a:t>
            </a:r>
            <a:r>
              <a:rPr sz="930" spc="3" dirty="0">
                <a:solidFill>
                  <a:srgbClr val="222222"/>
                </a:solidFill>
                <a:latin typeface="Arial"/>
                <a:cs typeface="Arial"/>
              </a:rPr>
              <a:t> </a:t>
            </a:r>
            <a:r>
              <a:rPr sz="930" dirty="0">
                <a:solidFill>
                  <a:srgbClr val="222222"/>
                </a:solidFill>
                <a:latin typeface="Arial"/>
                <a:cs typeface="Arial"/>
              </a:rPr>
              <a:t>(1989).</a:t>
            </a:r>
            <a:r>
              <a:rPr sz="930" spc="3" dirty="0">
                <a:solidFill>
                  <a:srgbClr val="222222"/>
                </a:solidFill>
                <a:latin typeface="Arial"/>
                <a:cs typeface="Arial"/>
              </a:rPr>
              <a:t> </a:t>
            </a:r>
            <a:r>
              <a:rPr sz="930" spc="-3" dirty="0">
                <a:solidFill>
                  <a:srgbClr val="222222"/>
                </a:solidFill>
                <a:latin typeface="Arial"/>
                <a:cs typeface="Arial"/>
              </a:rPr>
              <a:t>Backpropagation </a:t>
            </a:r>
            <a:r>
              <a:rPr sz="930" dirty="0">
                <a:solidFill>
                  <a:srgbClr val="222222"/>
                </a:solidFill>
                <a:latin typeface="Arial"/>
                <a:cs typeface="Arial"/>
              </a:rPr>
              <a:t> applied</a:t>
            </a:r>
            <a:r>
              <a:rPr sz="930" spc="3" dirty="0">
                <a:solidFill>
                  <a:srgbClr val="222222"/>
                </a:solidFill>
                <a:latin typeface="Arial"/>
                <a:cs typeface="Arial"/>
              </a:rPr>
              <a:t> </a:t>
            </a:r>
            <a:r>
              <a:rPr sz="930" spc="-3" dirty="0">
                <a:solidFill>
                  <a:srgbClr val="222222"/>
                </a:solidFill>
                <a:latin typeface="Arial"/>
                <a:cs typeface="Arial"/>
              </a:rPr>
              <a:t>to</a:t>
            </a:r>
            <a:r>
              <a:rPr sz="930" spc="3" dirty="0">
                <a:solidFill>
                  <a:srgbClr val="222222"/>
                </a:solidFill>
                <a:latin typeface="Arial"/>
                <a:cs typeface="Arial"/>
              </a:rPr>
              <a:t> </a:t>
            </a:r>
            <a:r>
              <a:rPr sz="930" spc="-3" dirty="0">
                <a:solidFill>
                  <a:srgbClr val="222222"/>
                </a:solidFill>
                <a:latin typeface="Arial"/>
                <a:cs typeface="Arial"/>
              </a:rPr>
              <a:t>handwritten</a:t>
            </a:r>
            <a:r>
              <a:rPr sz="930" spc="6" dirty="0">
                <a:solidFill>
                  <a:srgbClr val="222222"/>
                </a:solidFill>
                <a:latin typeface="Arial"/>
                <a:cs typeface="Arial"/>
              </a:rPr>
              <a:t> </a:t>
            </a:r>
            <a:r>
              <a:rPr sz="930" dirty="0">
                <a:solidFill>
                  <a:srgbClr val="222222"/>
                </a:solidFill>
                <a:latin typeface="Arial"/>
                <a:cs typeface="Arial"/>
              </a:rPr>
              <a:t>zip</a:t>
            </a:r>
            <a:r>
              <a:rPr sz="930" spc="3" dirty="0">
                <a:solidFill>
                  <a:srgbClr val="222222"/>
                </a:solidFill>
                <a:latin typeface="Arial"/>
                <a:cs typeface="Arial"/>
              </a:rPr>
              <a:t> </a:t>
            </a:r>
            <a:r>
              <a:rPr sz="930" dirty="0">
                <a:solidFill>
                  <a:srgbClr val="222222"/>
                </a:solidFill>
                <a:latin typeface="Arial"/>
                <a:cs typeface="Arial"/>
              </a:rPr>
              <a:t>code</a:t>
            </a:r>
            <a:r>
              <a:rPr sz="930" spc="6" dirty="0">
                <a:solidFill>
                  <a:srgbClr val="222222"/>
                </a:solidFill>
                <a:latin typeface="Arial"/>
                <a:cs typeface="Arial"/>
              </a:rPr>
              <a:t> </a:t>
            </a:r>
            <a:r>
              <a:rPr sz="930" spc="-3" dirty="0">
                <a:solidFill>
                  <a:srgbClr val="222222"/>
                </a:solidFill>
                <a:latin typeface="Arial"/>
                <a:cs typeface="Arial"/>
              </a:rPr>
              <a:t>recognition.</a:t>
            </a:r>
            <a:r>
              <a:rPr sz="930" dirty="0">
                <a:solidFill>
                  <a:srgbClr val="222222"/>
                </a:solidFill>
                <a:latin typeface="Arial"/>
                <a:cs typeface="Arial"/>
              </a:rPr>
              <a:t> </a:t>
            </a:r>
            <a:r>
              <a:rPr sz="930" i="1" dirty="0">
                <a:solidFill>
                  <a:srgbClr val="222222"/>
                </a:solidFill>
                <a:latin typeface="Arial"/>
                <a:cs typeface="Arial"/>
              </a:rPr>
              <a:t>Neural</a:t>
            </a:r>
            <a:r>
              <a:rPr sz="930" i="1" spc="3" dirty="0">
                <a:solidFill>
                  <a:srgbClr val="222222"/>
                </a:solidFill>
                <a:latin typeface="Arial"/>
                <a:cs typeface="Arial"/>
              </a:rPr>
              <a:t> </a:t>
            </a:r>
            <a:r>
              <a:rPr sz="930" i="1" spc="-3" dirty="0">
                <a:solidFill>
                  <a:srgbClr val="222222"/>
                </a:solidFill>
                <a:latin typeface="Arial"/>
                <a:cs typeface="Arial"/>
              </a:rPr>
              <a:t>computation</a:t>
            </a:r>
            <a:r>
              <a:rPr sz="930" spc="-3" dirty="0">
                <a:solidFill>
                  <a:srgbClr val="222222"/>
                </a:solidFill>
                <a:latin typeface="Arial"/>
                <a:cs typeface="Arial"/>
              </a:rPr>
              <a:t>, </a:t>
            </a:r>
            <a:r>
              <a:rPr sz="930" spc="-250" dirty="0">
                <a:solidFill>
                  <a:srgbClr val="222222"/>
                </a:solidFill>
                <a:latin typeface="Arial"/>
                <a:cs typeface="Arial"/>
              </a:rPr>
              <a:t> </a:t>
            </a:r>
            <a:r>
              <a:rPr sz="930" i="1" dirty="0">
                <a:solidFill>
                  <a:srgbClr val="222222"/>
                </a:solidFill>
                <a:latin typeface="Arial"/>
                <a:cs typeface="Arial"/>
              </a:rPr>
              <a:t>1</a:t>
            </a:r>
            <a:r>
              <a:rPr sz="930" dirty="0">
                <a:solidFill>
                  <a:srgbClr val="222222"/>
                </a:solidFill>
                <a:latin typeface="Arial"/>
                <a:cs typeface="Arial"/>
              </a:rPr>
              <a:t>(4),</a:t>
            </a:r>
            <a:r>
              <a:rPr sz="930" spc="-6" dirty="0">
                <a:solidFill>
                  <a:srgbClr val="222222"/>
                </a:solidFill>
                <a:latin typeface="Arial"/>
                <a:cs typeface="Arial"/>
              </a:rPr>
              <a:t> </a:t>
            </a:r>
            <a:r>
              <a:rPr sz="930" dirty="0">
                <a:solidFill>
                  <a:srgbClr val="222222"/>
                </a:solidFill>
                <a:latin typeface="Arial"/>
                <a:cs typeface="Arial"/>
              </a:rPr>
              <a:t>541-551.</a:t>
            </a:r>
            <a:endParaRPr sz="930">
              <a:latin typeface="Arial"/>
              <a:cs typeface="Arial"/>
            </a:endParaRPr>
          </a:p>
          <a:p>
            <a:pPr>
              <a:lnSpc>
                <a:spcPct val="100000"/>
              </a:lnSpc>
            </a:pPr>
            <a:endParaRPr sz="1047">
              <a:latin typeface="Arial"/>
              <a:cs typeface="Arial"/>
            </a:endParaRPr>
          </a:p>
          <a:p>
            <a:pPr marL="29535">
              <a:spcBef>
                <a:spcPts val="913"/>
              </a:spcBef>
            </a:pPr>
            <a:r>
              <a:rPr sz="1105" spc="-17" dirty="0">
                <a:latin typeface="Arial"/>
                <a:cs typeface="Arial"/>
              </a:rPr>
              <a:t>(the</a:t>
            </a:r>
            <a:r>
              <a:rPr sz="1105" spc="-3" dirty="0">
                <a:latin typeface="Arial"/>
                <a:cs typeface="Arial"/>
              </a:rPr>
              <a:t> </a:t>
            </a:r>
            <a:r>
              <a:rPr sz="1105" spc="6" dirty="0">
                <a:latin typeface="Arial"/>
                <a:cs typeface="Arial"/>
              </a:rPr>
              <a:t>origin</a:t>
            </a:r>
            <a:r>
              <a:rPr sz="1105" dirty="0">
                <a:latin typeface="Arial"/>
                <a:cs typeface="Arial"/>
              </a:rPr>
              <a:t> </a:t>
            </a:r>
            <a:r>
              <a:rPr sz="1105" spc="17" dirty="0">
                <a:latin typeface="Arial"/>
                <a:cs typeface="Arial"/>
              </a:rPr>
              <a:t>of</a:t>
            </a:r>
            <a:r>
              <a:rPr sz="1105" dirty="0">
                <a:latin typeface="Arial"/>
                <a:cs typeface="Arial"/>
              </a:rPr>
              <a:t> </a:t>
            </a:r>
            <a:r>
              <a:rPr sz="1105" spc="6" dirty="0">
                <a:latin typeface="Arial"/>
                <a:cs typeface="Arial"/>
              </a:rPr>
              <a:t>Convolutional</a:t>
            </a:r>
            <a:r>
              <a:rPr sz="1105" dirty="0">
                <a:latin typeface="Arial"/>
                <a:cs typeface="Arial"/>
              </a:rPr>
              <a:t> </a:t>
            </a:r>
            <a:r>
              <a:rPr sz="1105" spc="-9" dirty="0">
                <a:latin typeface="Arial"/>
                <a:cs typeface="Arial"/>
              </a:rPr>
              <a:t>Neural</a:t>
            </a:r>
            <a:r>
              <a:rPr sz="1105" dirty="0">
                <a:latin typeface="Arial"/>
                <a:cs typeface="Arial"/>
              </a:rPr>
              <a:t> </a:t>
            </a:r>
            <a:r>
              <a:rPr sz="1105" spc="12" dirty="0">
                <a:latin typeface="Arial"/>
                <a:cs typeface="Arial"/>
              </a:rPr>
              <a:t>Networks</a:t>
            </a:r>
            <a:r>
              <a:rPr sz="1105" spc="-3" dirty="0">
                <a:latin typeface="Arial"/>
                <a:cs typeface="Arial"/>
              </a:rPr>
              <a:t> </a:t>
            </a:r>
            <a:r>
              <a:rPr sz="1105" spc="6" dirty="0">
                <a:latin typeface="Arial"/>
                <a:cs typeface="Arial"/>
              </a:rPr>
              <a:t>and</a:t>
            </a:r>
            <a:r>
              <a:rPr sz="1105" dirty="0">
                <a:latin typeface="Arial"/>
                <a:cs typeface="Arial"/>
              </a:rPr>
              <a:t> </a:t>
            </a:r>
            <a:r>
              <a:rPr sz="1105" spc="-23" dirty="0">
                <a:latin typeface="Arial"/>
                <a:cs typeface="Arial"/>
              </a:rPr>
              <a:t>MNIST)</a:t>
            </a:r>
            <a:endParaRPr sz="1105">
              <a:latin typeface="Arial"/>
              <a:cs typeface="Arial"/>
            </a:endParaRPr>
          </a:p>
        </p:txBody>
      </p:sp>
      <p:pic>
        <p:nvPicPr>
          <p:cNvPr id="5" name="object 5"/>
          <p:cNvPicPr/>
          <p:nvPr/>
        </p:nvPicPr>
        <p:blipFill>
          <a:blip r:embed="rId2" cstate="print"/>
          <a:stretch>
            <a:fillRect/>
          </a:stretch>
        </p:blipFill>
        <p:spPr>
          <a:xfrm>
            <a:off x="5677053" y="2628189"/>
            <a:ext cx="2610904" cy="2359587"/>
          </a:xfrm>
          <a:prstGeom prst="rect">
            <a:avLst/>
          </a:prstGeom>
        </p:spPr>
      </p:pic>
      <p:sp>
        <p:nvSpPr>
          <p:cNvPr id="9" name="object 9"/>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29</a:t>
            </a:fld>
            <a:endParaRPr spc="-3"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78509" y="147308"/>
            <a:ext cx="5946307" cy="567289"/>
          </a:xfrm>
          <a:prstGeom prst="rect">
            <a:avLst/>
          </a:prstGeom>
        </p:spPr>
        <p:txBody>
          <a:bodyPr vert="horz" wrap="square" lIns="0" tIns="7384" rIns="0" bIns="0" rtlCol="0">
            <a:spAutoFit/>
          </a:bodyPr>
          <a:lstStyle/>
          <a:p>
            <a:pPr marL="7384">
              <a:lnSpc>
                <a:spcPct val="100000"/>
              </a:lnSpc>
              <a:spcBef>
                <a:spcPts val="58"/>
              </a:spcBef>
            </a:pPr>
            <a:r>
              <a:rPr spc="6" dirty="0"/>
              <a:t>Neural</a:t>
            </a:r>
            <a:r>
              <a:rPr spc="-6" dirty="0"/>
              <a:t> </a:t>
            </a:r>
            <a:r>
              <a:rPr spc="23" dirty="0"/>
              <a:t>Networks</a:t>
            </a:r>
            <a:endParaRPr spc="-3" dirty="0"/>
          </a:p>
        </p:txBody>
      </p:sp>
      <p:sp>
        <p:nvSpPr>
          <p:cNvPr id="3" name="object 3"/>
          <p:cNvSpPr txBox="1"/>
          <p:nvPr/>
        </p:nvSpPr>
        <p:spPr>
          <a:xfrm>
            <a:off x="2273077" y="810711"/>
            <a:ext cx="5338291" cy="858808"/>
          </a:xfrm>
          <a:prstGeom prst="rect">
            <a:avLst/>
          </a:prstGeom>
        </p:spPr>
        <p:txBody>
          <a:bodyPr vert="horz" wrap="square" lIns="0" tIns="67928" rIns="0" bIns="0" rtlCol="0">
            <a:spAutoFit/>
          </a:bodyPr>
          <a:lstStyle/>
          <a:p>
            <a:pPr marR="1094645" algn="r">
              <a:spcBef>
                <a:spcPts val="534"/>
              </a:spcBef>
            </a:pPr>
            <a:r>
              <a:rPr sz="1395" b="1" spc="-3" dirty="0">
                <a:latin typeface="Arial"/>
                <a:cs typeface="Arial"/>
              </a:rPr>
              <a:t>Frank </a:t>
            </a:r>
            <a:r>
              <a:rPr sz="1395" b="1" spc="3" dirty="0">
                <a:latin typeface="Arial"/>
                <a:cs typeface="Arial"/>
              </a:rPr>
              <a:t>Rosenblatt's</a:t>
            </a:r>
            <a:r>
              <a:rPr sz="1395" b="1" dirty="0">
                <a:latin typeface="Arial"/>
                <a:cs typeface="Arial"/>
              </a:rPr>
              <a:t> Perceptron </a:t>
            </a:r>
            <a:r>
              <a:rPr sz="1395" b="1" spc="-17" dirty="0">
                <a:latin typeface="Arial"/>
                <a:cs typeface="Arial"/>
              </a:rPr>
              <a:t>(1957)</a:t>
            </a:r>
            <a:endParaRPr sz="1395">
              <a:latin typeface="Arial"/>
              <a:cs typeface="Arial"/>
            </a:endParaRPr>
          </a:p>
          <a:p>
            <a:pPr marR="1051081" algn="r">
              <a:spcBef>
                <a:spcPts val="476"/>
              </a:spcBef>
            </a:pPr>
            <a:r>
              <a:rPr sz="1395" spc="-29" dirty="0">
                <a:latin typeface="Arial"/>
                <a:cs typeface="Arial"/>
              </a:rPr>
              <a:t>A</a:t>
            </a:r>
            <a:r>
              <a:rPr sz="1395" dirty="0">
                <a:latin typeface="Arial"/>
                <a:cs typeface="Arial"/>
              </a:rPr>
              <a:t> </a:t>
            </a:r>
            <a:r>
              <a:rPr sz="1395" spc="-3" dirty="0">
                <a:latin typeface="Arial"/>
                <a:cs typeface="Arial"/>
              </a:rPr>
              <a:t>learning</a:t>
            </a:r>
            <a:r>
              <a:rPr sz="1395" dirty="0">
                <a:latin typeface="Arial"/>
                <a:cs typeface="Arial"/>
              </a:rPr>
              <a:t> </a:t>
            </a:r>
            <a:r>
              <a:rPr sz="1395" spc="9" dirty="0">
                <a:latin typeface="Arial"/>
                <a:cs typeface="Arial"/>
              </a:rPr>
              <a:t>algorithm</a:t>
            </a:r>
            <a:r>
              <a:rPr sz="1395" spc="3" dirty="0">
                <a:latin typeface="Arial"/>
                <a:cs typeface="Arial"/>
              </a:rPr>
              <a:t> </a:t>
            </a:r>
            <a:r>
              <a:rPr sz="1395" spc="15" dirty="0">
                <a:latin typeface="Arial"/>
                <a:cs typeface="Arial"/>
              </a:rPr>
              <a:t>for</a:t>
            </a:r>
            <a:r>
              <a:rPr sz="1395" dirty="0">
                <a:latin typeface="Arial"/>
                <a:cs typeface="Arial"/>
              </a:rPr>
              <a:t> </a:t>
            </a:r>
            <a:r>
              <a:rPr sz="1395" spc="6" dirty="0">
                <a:latin typeface="Arial"/>
                <a:cs typeface="Arial"/>
              </a:rPr>
              <a:t>the</a:t>
            </a:r>
            <a:r>
              <a:rPr sz="1395" spc="3" dirty="0">
                <a:latin typeface="Arial"/>
                <a:cs typeface="Arial"/>
              </a:rPr>
              <a:t> </a:t>
            </a:r>
            <a:r>
              <a:rPr sz="1395" spc="-6" dirty="0">
                <a:latin typeface="Arial"/>
                <a:cs typeface="Arial"/>
              </a:rPr>
              <a:t>neuron</a:t>
            </a:r>
            <a:r>
              <a:rPr sz="1395" dirty="0">
                <a:latin typeface="Arial"/>
                <a:cs typeface="Arial"/>
              </a:rPr>
              <a:t> </a:t>
            </a:r>
            <a:r>
              <a:rPr sz="1395" spc="15" dirty="0">
                <a:latin typeface="Arial"/>
                <a:cs typeface="Arial"/>
              </a:rPr>
              <a:t>model</a:t>
            </a:r>
            <a:endParaRPr sz="1395">
              <a:latin typeface="Arial"/>
              <a:cs typeface="Arial"/>
            </a:endParaRPr>
          </a:p>
          <a:p>
            <a:pPr marL="7384">
              <a:spcBef>
                <a:spcPts val="534"/>
              </a:spcBef>
            </a:pPr>
            <a:r>
              <a:rPr sz="756" dirty="0">
                <a:solidFill>
                  <a:srgbClr val="222222"/>
                </a:solidFill>
                <a:latin typeface="Arial"/>
                <a:cs typeface="Arial"/>
              </a:rPr>
              <a:t>Rosenblatt,</a:t>
            </a:r>
            <a:r>
              <a:rPr sz="756" spc="-6" dirty="0">
                <a:solidFill>
                  <a:srgbClr val="222222"/>
                </a:solidFill>
                <a:latin typeface="Arial"/>
                <a:cs typeface="Arial"/>
              </a:rPr>
              <a:t> </a:t>
            </a:r>
            <a:r>
              <a:rPr sz="756" spc="-44" dirty="0">
                <a:solidFill>
                  <a:srgbClr val="222222"/>
                </a:solidFill>
                <a:latin typeface="Arial"/>
                <a:cs typeface="Arial"/>
              </a:rPr>
              <a:t>F.</a:t>
            </a:r>
            <a:r>
              <a:rPr sz="756" spc="-6" dirty="0">
                <a:solidFill>
                  <a:srgbClr val="222222"/>
                </a:solidFill>
                <a:latin typeface="Arial"/>
                <a:cs typeface="Arial"/>
              </a:rPr>
              <a:t> </a:t>
            </a:r>
            <a:r>
              <a:rPr sz="756" dirty="0">
                <a:solidFill>
                  <a:srgbClr val="222222"/>
                </a:solidFill>
                <a:latin typeface="Arial"/>
                <a:cs typeface="Arial"/>
              </a:rPr>
              <a:t>(1957).</a:t>
            </a:r>
            <a:r>
              <a:rPr sz="756" spc="-6" dirty="0">
                <a:solidFill>
                  <a:srgbClr val="222222"/>
                </a:solidFill>
                <a:latin typeface="Arial"/>
                <a:cs typeface="Arial"/>
              </a:rPr>
              <a:t> </a:t>
            </a:r>
            <a:r>
              <a:rPr sz="756" i="1" spc="-3" dirty="0">
                <a:solidFill>
                  <a:srgbClr val="222222"/>
                </a:solidFill>
                <a:latin typeface="Arial"/>
                <a:cs typeface="Arial"/>
              </a:rPr>
              <a:t>The </a:t>
            </a:r>
            <a:r>
              <a:rPr sz="756" i="1" dirty="0">
                <a:solidFill>
                  <a:srgbClr val="222222"/>
                </a:solidFill>
                <a:latin typeface="Arial"/>
                <a:cs typeface="Arial"/>
              </a:rPr>
              <a:t>perceptron,</a:t>
            </a:r>
            <a:r>
              <a:rPr sz="756" i="1" spc="-3" dirty="0">
                <a:solidFill>
                  <a:srgbClr val="222222"/>
                </a:solidFill>
                <a:latin typeface="Arial"/>
                <a:cs typeface="Arial"/>
              </a:rPr>
              <a:t> </a:t>
            </a:r>
            <a:r>
              <a:rPr sz="756" i="1" dirty="0">
                <a:solidFill>
                  <a:srgbClr val="222222"/>
                </a:solidFill>
                <a:latin typeface="Arial"/>
                <a:cs typeface="Arial"/>
              </a:rPr>
              <a:t>a</a:t>
            </a:r>
            <a:r>
              <a:rPr sz="756" i="1" spc="-3" dirty="0">
                <a:solidFill>
                  <a:srgbClr val="222222"/>
                </a:solidFill>
                <a:latin typeface="Arial"/>
                <a:cs typeface="Arial"/>
              </a:rPr>
              <a:t> </a:t>
            </a:r>
            <a:r>
              <a:rPr sz="756" i="1" dirty="0">
                <a:solidFill>
                  <a:srgbClr val="222222"/>
                </a:solidFill>
                <a:latin typeface="Arial"/>
                <a:cs typeface="Arial"/>
              </a:rPr>
              <a:t>perceiving</a:t>
            </a:r>
            <a:r>
              <a:rPr sz="756" i="1" spc="-3" dirty="0">
                <a:solidFill>
                  <a:srgbClr val="222222"/>
                </a:solidFill>
                <a:latin typeface="Arial"/>
                <a:cs typeface="Arial"/>
              </a:rPr>
              <a:t> </a:t>
            </a:r>
            <a:r>
              <a:rPr sz="756" i="1" dirty="0">
                <a:solidFill>
                  <a:srgbClr val="222222"/>
                </a:solidFill>
                <a:latin typeface="Arial"/>
                <a:cs typeface="Arial"/>
              </a:rPr>
              <a:t>and</a:t>
            </a:r>
            <a:r>
              <a:rPr sz="756" i="1" spc="-3" dirty="0">
                <a:solidFill>
                  <a:srgbClr val="222222"/>
                </a:solidFill>
                <a:latin typeface="Arial"/>
                <a:cs typeface="Arial"/>
              </a:rPr>
              <a:t> </a:t>
            </a:r>
            <a:r>
              <a:rPr sz="756" i="1" dirty="0">
                <a:solidFill>
                  <a:srgbClr val="222222"/>
                </a:solidFill>
                <a:latin typeface="Arial"/>
                <a:cs typeface="Arial"/>
              </a:rPr>
              <a:t>recognizing automaton</a:t>
            </a:r>
            <a:r>
              <a:rPr sz="756" i="1" spc="-3" dirty="0">
                <a:solidFill>
                  <a:srgbClr val="222222"/>
                </a:solidFill>
                <a:latin typeface="Arial"/>
                <a:cs typeface="Arial"/>
              </a:rPr>
              <a:t> </a:t>
            </a:r>
            <a:r>
              <a:rPr sz="756" i="1" dirty="0">
                <a:solidFill>
                  <a:srgbClr val="222222"/>
                </a:solidFill>
                <a:latin typeface="Arial"/>
                <a:cs typeface="Arial"/>
              </a:rPr>
              <a:t>Project</a:t>
            </a:r>
            <a:r>
              <a:rPr sz="756" i="1" spc="-6" dirty="0">
                <a:solidFill>
                  <a:srgbClr val="222222"/>
                </a:solidFill>
                <a:latin typeface="Arial"/>
                <a:cs typeface="Arial"/>
              </a:rPr>
              <a:t> </a:t>
            </a:r>
            <a:r>
              <a:rPr sz="756" i="1" spc="-3" dirty="0">
                <a:solidFill>
                  <a:srgbClr val="222222"/>
                </a:solidFill>
                <a:latin typeface="Arial"/>
                <a:cs typeface="Arial"/>
              </a:rPr>
              <a:t>Para</a:t>
            </a:r>
            <a:r>
              <a:rPr sz="756" spc="-3" dirty="0">
                <a:solidFill>
                  <a:srgbClr val="222222"/>
                </a:solidFill>
                <a:latin typeface="Arial"/>
                <a:cs typeface="Arial"/>
              </a:rPr>
              <a:t>.</a:t>
            </a:r>
            <a:r>
              <a:rPr sz="756" spc="-6" dirty="0">
                <a:solidFill>
                  <a:srgbClr val="222222"/>
                </a:solidFill>
                <a:latin typeface="Arial"/>
                <a:cs typeface="Arial"/>
              </a:rPr>
              <a:t> </a:t>
            </a:r>
            <a:r>
              <a:rPr sz="756" dirty="0">
                <a:solidFill>
                  <a:srgbClr val="222222"/>
                </a:solidFill>
                <a:latin typeface="Arial"/>
                <a:cs typeface="Arial"/>
              </a:rPr>
              <a:t>Cornell</a:t>
            </a:r>
            <a:r>
              <a:rPr sz="756" spc="-44" dirty="0">
                <a:solidFill>
                  <a:srgbClr val="222222"/>
                </a:solidFill>
                <a:latin typeface="Arial"/>
                <a:cs typeface="Arial"/>
              </a:rPr>
              <a:t> </a:t>
            </a:r>
            <a:r>
              <a:rPr sz="756" dirty="0">
                <a:solidFill>
                  <a:srgbClr val="222222"/>
                </a:solidFill>
                <a:latin typeface="Arial"/>
                <a:cs typeface="Arial"/>
              </a:rPr>
              <a:t>Aeronautical</a:t>
            </a:r>
            <a:r>
              <a:rPr sz="756" spc="-3" dirty="0">
                <a:solidFill>
                  <a:srgbClr val="222222"/>
                </a:solidFill>
                <a:latin typeface="Arial"/>
                <a:cs typeface="Arial"/>
              </a:rPr>
              <a:t> </a:t>
            </a:r>
            <a:r>
              <a:rPr sz="756" spc="-6" dirty="0">
                <a:solidFill>
                  <a:srgbClr val="222222"/>
                </a:solidFill>
                <a:latin typeface="Arial"/>
                <a:cs typeface="Arial"/>
              </a:rPr>
              <a:t>Laboratory.</a:t>
            </a:r>
            <a:endParaRPr sz="756">
              <a:latin typeface="Arial"/>
              <a:cs typeface="Arial"/>
            </a:endParaRPr>
          </a:p>
        </p:txBody>
      </p:sp>
      <p:sp>
        <p:nvSpPr>
          <p:cNvPr id="4" name="object 4"/>
          <p:cNvSpPr txBox="1"/>
          <p:nvPr/>
        </p:nvSpPr>
        <p:spPr>
          <a:xfrm>
            <a:off x="1793147" y="1994688"/>
            <a:ext cx="4297214" cy="790710"/>
          </a:xfrm>
          <a:prstGeom prst="rect">
            <a:avLst/>
          </a:prstGeom>
        </p:spPr>
        <p:txBody>
          <a:bodyPr vert="horz" wrap="square" lIns="0" tIns="109645" rIns="0" bIns="0" rtlCol="0">
            <a:spAutoFit/>
          </a:bodyPr>
          <a:lstStyle/>
          <a:p>
            <a:pPr marL="14768">
              <a:spcBef>
                <a:spcPts val="863"/>
              </a:spcBef>
            </a:pPr>
            <a:r>
              <a:rPr sz="1163" dirty="0">
                <a:latin typeface="Arial"/>
                <a:cs typeface="Arial"/>
              </a:rPr>
              <a:t>Inspired</a:t>
            </a:r>
            <a:r>
              <a:rPr sz="1163" spc="-17" dirty="0">
                <a:latin typeface="Arial"/>
                <a:cs typeface="Arial"/>
              </a:rPr>
              <a:t> </a:t>
            </a:r>
            <a:r>
              <a:rPr sz="1163" spc="20" dirty="0">
                <a:latin typeface="Arial"/>
                <a:cs typeface="Arial"/>
              </a:rPr>
              <a:t>by</a:t>
            </a:r>
            <a:endParaRPr sz="1163">
              <a:latin typeface="Arial"/>
              <a:cs typeface="Arial"/>
            </a:endParaRPr>
          </a:p>
          <a:p>
            <a:pPr marL="7384" marR="2954">
              <a:lnSpc>
                <a:spcPts val="872"/>
              </a:lnSpc>
              <a:spcBef>
                <a:spcPts val="581"/>
              </a:spcBef>
            </a:pPr>
            <a:r>
              <a:rPr sz="756" dirty="0">
                <a:solidFill>
                  <a:srgbClr val="222222"/>
                </a:solidFill>
                <a:latin typeface="Arial"/>
                <a:cs typeface="Arial"/>
              </a:rPr>
              <a:t>McCulloch,</a:t>
            </a:r>
            <a:r>
              <a:rPr sz="756" spc="-6" dirty="0">
                <a:solidFill>
                  <a:srgbClr val="222222"/>
                </a:solidFill>
                <a:latin typeface="Arial"/>
                <a:cs typeface="Arial"/>
              </a:rPr>
              <a:t> </a:t>
            </a:r>
            <a:r>
              <a:rPr sz="756" spc="-23" dirty="0">
                <a:solidFill>
                  <a:srgbClr val="222222"/>
                </a:solidFill>
                <a:latin typeface="Arial"/>
                <a:cs typeface="Arial"/>
              </a:rPr>
              <a:t>W.</a:t>
            </a:r>
            <a:r>
              <a:rPr sz="756" spc="-6" dirty="0">
                <a:solidFill>
                  <a:srgbClr val="222222"/>
                </a:solidFill>
                <a:latin typeface="Arial"/>
                <a:cs typeface="Arial"/>
              </a:rPr>
              <a:t> </a:t>
            </a:r>
            <a:r>
              <a:rPr sz="756" spc="-3" dirty="0">
                <a:solidFill>
                  <a:srgbClr val="222222"/>
                </a:solidFill>
                <a:latin typeface="Arial"/>
                <a:cs typeface="Arial"/>
              </a:rPr>
              <a:t>S., </a:t>
            </a:r>
            <a:r>
              <a:rPr sz="756" dirty="0">
                <a:solidFill>
                  <a:srgbClr val="222222"/>
                </a:solidFill>
                <a:latin typeface="Arial"/>
                <a:cs typeface="Arial"/>
              </a:rPr>
              <a:t>&amp;</a:t>
            </a:r>
            <a:r>
              <a:rPr sz="756" spc="-3" dirty="0">
                <a:solidFill>
                  <a:srgbClr val="222222"/>
                </a:solidFill>
                <a:latin typeface="Arial"/>
                <a:cs typeface="Arial"/>
              </a:rPr>
              <a:t> </a:t>
            </a:r>
            <a:r>
              <a:rPr sz="756" dirty="0">
                <a:solidFill>
                  <a:srgbClr val="222222"/>
                </a:solidFill>
                <a:latin typeface="Arial"/>
                <a:cs typeface="Arial"/>
              </a:rPr>
              <a:t>Pitts,</a:t>
            </a:r>
            <a:r>
              <a:rPr sz="756" spc="-3" dirty="0">
                <a:solidFill>
                  <a:srgbClr val="222222"/>
                </a:solidFill>
                <a:latin typeface="Arial"/>
                <a:cs typeface="Arial"/>
              </a:rPr>
              <a:t> </a:t>
            </a:r>
            <a:r>
              <a:rPr sz="756" spc="-23" dirty="0">
                <a:solidFill>
                  <a:srgbClr val="222222"/>
                </a:solidFill>
                <a:latin typeface="Arial"/>
                <a:cs typeface="Arial"/>
              </a:rPr>
              <a:t>W.</a:t>
            </a:r>
            <a:r>
              <a:rPr sz="756" spc="-6" dirty="0">
                <a:solidFill>
                  <a:srgbClr val="222222"/>
                </a:solidFill>
                <a:latin typeface="Arial"/>
                <a:cs typeface="Arial"/>
              </a:rPr>
              <a:t> </a:t>
            </a:r>
            <a:r>
              <a:rPr sz="756" dirty="0">
                <a:solidFill>
                  <a:srgbClr val="222222"/>
                </a:solidFill>
                <a:latin typeface="Arial"/>
                <a:cs typeface="Arial"/>
              </a:rPr>
              <a:t>(1943).</a:t>
            </a:r>
            <a:r>
              <a:rPr sz="756" spc="-47" dirty="0">
                <a:solidFill>
                  <a:srgbClr val="222222"/>
                </a:solidFill>
                <a:latin typeface="Arial"/>
                <a:cs typeface="Arial"/>
              </a:rPr>
              <a:t> </a:t>
            </a:r>
            <a:r>
              <a:rPr sz="756" dirty="0">
                <a:solidFill>
                  <a:srgbClr val="222222"/>
                </a:solidFill>
                <a:latin typeface="Arial"/>
                <a:cs typeface="Arial"/>
              </a:rPr>
              <a:t>A</a:t>
            </a:r>
            <a:r>
              <a:rPr sz="756" spc="-44" dirty="0">
                <a:solidFill>
                  <a:srgbClr val="222222"/>
                </a:solidFill>
                <a:latin typeface="Arial"/>
                <a:cs typeface="Arial"/>
              </a:rPr>
              <a:t> </a:t>
            </a:r>
            <a:r>
              <a:rPr sz="756" dirty="0">
                <a:solidFill>
                  <a:srgbClr val="222222"/>
                </a:solidFill>
                <a:latin typeface="Arial"/>
                <a:cs typeface="Arial"/>
              </a:rPr>
              <a:t>logical</a:t>
            </a:r>
            <a:r>
              <a:rPr sz="756" spc="-3" dirty="0">
                <a:solidFill>
                  <a:srgbClr val="222222"/>
                </a:solidFill>
                <a:latin typeface="Arial"/>
                <a:cs typeface="Arial"/>
              </a:rPr>
              <a:t> </a:t>
            </a:r>
            <a:r>
              <a:rPr sz="756" dirty="0">
                <a:solidFill>
                  <a:srgbClr val="222222"/>
                </a:solidFill>
                <a:latin typeface="Arial"/>
                <a:cs typeface="Arial"/>
              </a:rPr>
              <a:t>calculus of</a:t>
            </a:r>
            <a:r>
              <a:rPr sz="756" spc="-6" dirty="0">
                <a:solidFill>
                  <a:srgbClr val="222222"/>
                </a:solidFill>
                <a:latin typeface="Arial"/>
                <a:cs typeface="Arial"/>
              </a:rPr>
              <a:t> </a:t>
            </a:r>
            <a:r>
              <a:rPr sz="756" dirty="0">
                <a:solidFill>
                  <a:srgbClr val="222222"/>
                </a:solidFill>
                <a:latin typeface="Arial"/>
                <a:cs typeface="Arial"/>
              </a:rPr>
              <a:t>the ideas</a:t>
            </a:r>
            <a:r>
              <a:rPr sz="756" spc="-3" dirty="0">
                <a:solidFill>
                  <a:srgbClr val="222222"/>
                </a:solidFill>
                <a:latin typeface="Arial"/>
                <a:cs typeface="Arial"/>
              </a:rPr>
              <a:t> </a:t>
            </a:r>
            <a:r>
              <a:rPr sz="756" dirty="0">
                <a:solidFill>
                  <a:srgbClr val="222222"/>
                </a:solidFill>
                <a:latin typeface="Arial"/>
                <a:cs typeface="Arial"/>
              </a:rPr>
              <a:t>immanent</a:t>
            </a:r>
            <a:r>
              <a:rPr sz="756" spc="-6" dirty="0">
                <a:solidFill>
                  <a:srgbClr val="222222"/>
                </a:solidFill>
                <a:latin typeface="Arial"/>
                <a:cs typeface="Arial"/>
              </a:rPr>
              <a:t> </a:t>
            </a:r>
            <a:r>
              <a:rPr sz="756" dirty="0">
                <a:solidFill>
                  <a:srgbClr val="222222"/>
                </a:solidFill>
                <a:latin typeface="Arial"/>
                <a:cs typeface="Arial"/>
              </a:rPr>
              <a:t>in nervous</a:t>
            </a:r>
            <a:r>
              <a:rPr sz="756" spc="-3" dirty="0">
                <a:solidFill>
                  <a:srgbClr val="222222"/>
                </a:solidFill>
                <a:latin typeface="Arial"/>
                <a:cs typeface="Arial"/>
              </a:rPr>
              <a:t> </a:t>
            </a:r>
            <a:r>
              <a:rPr sz="756" spc="-9" dirty="0">
                <a:solidFill>
                  <a:srgbClr val="222222"/>
                </a:solidFill>
                <a:latin typeface="Arial"/>
                <a:cs typeface="Arial"/>
              </a:rPr>
              <a:t>activity.</a:t>
            </a:r>
            <a:r>
              <a:rPr sz="756" spc="-3" dirty="0">
                <a:solidFill>
                  <a:srgbClr val="222222"/>
                </a:solidFill>
                <a:latin typeface="Arial"/>
                <a:cs typeface="Arial"/>
              </a:rPr>
              <a:t> </a:t>
            </a:r>
            <a:r>
              <a:rPr sz="756" i="1" dirty="0">
                <a:solidFill>
                  <a:srgbClr val="222222"/>
                </a:solidFill>
                <a:latin typeface="Arial"/>
                <a:cs typeface="Arial"/>
              </a:rPr>
              <a:t>The </a:t>
            </a:r>
            <a:r>
              <a:rPr sz="756" i="1" spc="-203" dirty="0">
                <a:solidFill>
                  <a:srgbClr val="222222"/>
                </a:solidFill>
                <a:latin typeface="Arial"/>
                <a:cs typeface="Arial"/>
              </a:rPr>
              <a:t> </a:t>
            </a:r>
            <a:r>
              <a:rPr sz="756" i="1" dirty="0">
                <a:solidFill>
                  <a:srgbClr val="222222"/>
                </a:solidFill>
                <a:latin typeface="Arial"/>
                <a:cs typeface="Arial"/>
              </a:rPr>
              <a:t>bulletin</a:t>
            </a:r>
            <a:r>
              <a:rPr sz="756" i="1" spc="-3" dirty="0">
                <a:solidFill>
                  <a:srgbClr val="222222"/>
                </a:solidFill>
                <a:latin typeface="Arial"/>
                <a:cs typeface="Arial"/>
              </a:rPr>
              <a:t> </a:t>
            </a:r>
            <a:r>
              <a:rPr sz="756" i="1" dirty="0">
                <a:solidFill>
                  <a:srgbClr val="222222"/>
                </a:solidFill>
                <a:latin typeface="Arial"/>
                <a:cs typeface="Arial"/>
              </a:rPr>
              <a:t>of</a:t>
            </a:r>
            <a:r>
              <a:rPr sz="756" i="1" spc="-3" dirty="0">
                <a:solidFill>
                  <a:srgbClr val="222222"/>
                </a:solidFill>
                <a:latin typeface="Arial"/>
                <a:cs typeface="Arial"/>
              </a:rPr>
              <a:t> </a:t>
            </a:r>
            <a:r>
              <a:rPr sz="756" i="1" dirty="0">
                <a:solidFill>
                  <a:srgbClr val="222222"/>
                </a:solidFill>
                <a:latin typeface="Arial"/>
                <a:cs typeface="Arial"/>
              </a:rPr>
              <a:t>mathematical </a:t>
            </a:r>
            <a:r>
              <a:rPr sz="756" i="1" spc="-3" dirty="0">
                <a:solidFill>
                  <a:srgbClr val="222222"/>
                </a:solidFill>
                <a:latin typeface="Arial"/>
                <a:cs typeface="Arial"/>
              </a:rPr>
              <a:t>biophysics</a:t>
            </a:r>
            <a:r>
              <a:rPr sz="756" spc="-3" dirty="0">
                <a:solidFill>
                  <a:srgbClr val="222222"/>
                </a:solidFill>
                <a:latin typeface="Arial"/>
                <a:cs typeface="Arial"/>
              </a:rPr>
              <a:t>,</a:t>
            </a:r>
            <a:r>
              <a:rPr sz="756" dirty="0">
                <a:solidFill>
                  <a:srgbClr val="222222"/>
                </a:solidFill>
                <a:latin typeface="Arial"/>
                <a:cs typeface="Arial"/>
              </a:rPr>
              <a:t> </a:t>
            </a:r>
            <a:r>
              <a:rPr sz="756" i="1" dirty="0">
                <a:solidFill>
                  <a:srgbClr val="222222"/>
                </a:solidFill>
                <a:latin typeface="Arial"/>
                <a:cs typeface="Arial"/>
              </a:rPr>
              <a:t>5</a:t>
            </a:r>
            <a:r>
              <a:rPr sz="756" dirty="0">
                <a:solidFill>
                  <a:srgbClr val="222222"/>
                </a:solidFill>
                <a:latin typeface="Arial"/>
                <a:cs typeface="Arial"/>
              </a:rPr>
              <a:t>(4),</a:t>
            </a:r>
            <a:r>
              <a:rPr sz="756" spc="-3" dirty="0">
                <a:solidFill>
                  <a:srgbClr val="222222"/>
                </a:solidFill>
                <a:latin typeface="Arial"/>
                <a:cs typeface="Arial"/>
              </a:rPr>
              <a:t> </a:t>
            </a:r>
            <a:r>
              <a:rPr sz="756" spc="-9" dirty="0">
                <a:solidFill>
                  <a:srgbClr val="222222"/>
                </a:solidFill>
                <a:latin typeface="Arial"/>
                <a:cs typeface="Arial"/>
              </a:rPr>
              <a:t>115-133.</a:t>
            </a:r>
            <a:endParaRPr sz="756">
              <a:latin typeface="Arial"/>
              <a:cs typeface="Arial"/>
            </a:endParaRPr>
          </a:p>
          <a:p>
            <a:pPr marL="14768">
              <a:spcBef>
                <a:spcPts val="581"/>
              </a:spcBef>
            </a:pPr>
            <a:r>
              <a:rPr sz="756" dirty="0">
                <a:solidFill>
                  <a:srgbClr val="222222"/>
                </a:solidFill>
                <a:latin typeface="Arial"/>
                <a:cs typeface="Arial"/>
              </a:rPr>
              <a:t>Hebb,</a:t>
            </a:r>
            <a:r>
              <a:rPr sz="756" spc="-9" dirty="0">
                <a:solidFill>
                  <a:srgbClr val="222222"/>
                </a:solidFill>
                <a:latin typeface="Arial"/>
                <a:cs typeface="Arial"/>
              </a:rPr>
              <a:t> </a:t>
            </a:r>
            <a:r>
              <a:rPr sz="756" dirty="0">
                <a:solidFill>
                  <a:srgbClr val="222222"/>
                </a:solidFill>
                <a:latin typeface="Arial"/>
                <a:cs typeface="Arial"/>
              </a:rPr>
              <a:t>D.</a:t>
            </a:r>
            <a:r>
              <a:rPr sz="756" spc="-6" dirty="0">
                <a:solidFill>
                  <a:srgbClr val="222222"/>
                </a:solidFill>
                <a:latin typeface="Arial"/>
                <a:cs typeface="Arial"/>
              </a:rPr>
              <a:t> </a:t>
            </a:r>
            <a:r>
              <a:rPr sz="756" dirty="0">
                <a:solidFill>
                  <a:srgbClr val="222222"/>
                </a:solidFill>
                <a:latin typeface="Arial"/>
                <a:cs typeface="Arial"/>
              </a:rPr>
              <a:t>O.</a:t>
            </a:r>
            <a:r>
              <a:rPr sz="756" spc="-6" dirty="0">
                <a:solidFill>
                  <a:srgbClr val="222222"/>
                </a:solidFill>
                <a:latin typeface="Arial"/>
                <a:cs typeface="Arial"/>
              </a:rPr>
              <a:t> </a:t>
            </a:r>
            <a:r>
              <a:rPr sz="756" dirty="0">
                <a:solidFill>
                  <a:srgbClr val="222222"/>
                </a:solidFill>
                <a:latin typeface="Arial"/>
                <a:cs typeface="Arial"/>
              </a:rPr>
              <a:t>(1949).</a:t>
            </a:r>
            <a:r>
              <a:rPr sz="756" spc="-20" dirty="0">
                <a:solidFill>
                  <a:srgbClr val="222222"/>
                </a:solidFill>
                <a:latin typeface="Arial"/>
                <a:cs typeface="Arial"/>
              </a:rPr>
              <a:t> </a:t>
            </a:r>
            <a:r>
              <a:rPr sz="756" spc="-3" dirty="0">
                <a:solidFill>
                  <a:srgbClr val="222222"/>
                </a:solidFill>
                <a:latin typeface="Arial"/>
                <a:cs typeface="Arial"/>
              </a:rPr>
              <a:t>The </a:t>
            </a:r>
            <a:r>
              <a:rPr sz="756" dirty="0">
                <a:solidFill>
                  <a:srgbClr val="222222"/>
                </a:solidFill>
                <a:latin typeface="Arial"/>
                <a:cs typeface="Arial"/>
              </a:rPr>
              <a:t>organization</a:t>
            </a:r>
            <a:r>
              <a:rPr sz="756" spc="-3" dirty="0">
                <a:solidFill>
                  <a:srgbClr val="222222"/>
                </a:solidFill>
                <a:latin typeface="Arial"/>
                <a:cs typeface="Arial"/>
              </a:rPr>
              <a:t> </a:t>
            </a:r>
            <a:r>
              <a:rPr sz="756" dirty="0">
                <a:solidFill>
                  <a:srgbClr val="222222"/>
                </a:solidFill>
                <a:latin typeface="Arial"/>
                <a:cs typeface="Arial"/>
              </a:rPr>
              <a:t>of</a:t>
            </a:r>
            <a:r>
              <a:rPr sz="756" spc="-9" dirty="0">
                <a:solidFill>
                  <a:srgbClr val="222222"/>
                </a:solidFill>
                <a:latin typeface="Arial"/>
                <a:cs typeface="Arial"/>
              </a:rPr>
              <a:t> </a:t>
            </a:r>
            <a:r>
              <a:rPr sz="756" spc="-6" dirty="0">
                <a:solidFill>
                  <a:srgbClr val="222222"/>
                </a:solidFill>
                <a:latin typeface="Arial"/>
                <a:cs typeface="Arial"/>
              </a:rPr>
              <a:t>behavior.</a:t>
            </a:r>
            <a:r>
              <a:rPr sz="756" spc="-47" dirty="0">
                <a:solidFill>
                  <a:srgbClr val="222222"/>
                </a:solidFill>
                <a:latin typeface="Arial"/>
                <a:cs typeface="Arial"/>
              </a:rPr>
              <a:t> </a:t>
            </a:r>
            <a:r>
              <a:rPr sz="756" dirty="0">
                <a:solidFill>
                  <a:srgbClr val="222222"/>
                </a:solidFill>
                <a:latin typeface="Arial"/>
                <a:cs typeface="Arial"/>
              </a:rPr>
              <a:t>A</a:t>
            </a:r>
            <a:r>
              <a:rPr sz="756" spc="-47" dirty="0">
                <a:solidFill>
                  <a:srgbClr val="222222"/>
                </a:solidFill>
                <a:latin typeface="Arial"/>
                <a:cs typeface="Arial"/>
              </a:rPr>
              <a:t> </a:t>
            </a:r>
            <a:r>
              <a:rPr sz="756" dirty="0">
                <a:solidFill>
                  <a:srgbClr val="222222"/>
                </a:solidFill>
                <a:latin typeface="Arial"/>
                <a:cs typeface="Arial"/>
              </a:rPr>
              <a:t>neuropsychological</a:t>
            </a:r>
            <a:r>
              <a:rPr sz="756" spc="-3" dirty="0">
                <a:solidFill>
                  <a:srgbClr val="222222"/>
                </a:solidFill>
                <a:latin typeface="Arial"/>
                <a:cs typeface="Arial"/>
              </a:rPr>
              <a:t> </a:t>
            </a:r>
            <a:r>
              <a:rPr sz="756" spc="-9" dirty="0">
                <a:solidFill>
                  <a:srgbClr val="222222"/>
                </a:solidFill>
                <a:latin typeface="Arial"/>
                <a:cs typeface="Arial"/>
              </a:rPr>
              <a:t>theory.</a:t>
            </a:r>
            <a:endParaRPr sz="756">
              <a:latin typeface="Arial"/>
              <a:cs typeface="Arial"/>
            </a:endParaRPr>
          </a:p>
        </p:txBody>
      </p:sp>
      <p:pic>
        <p:nvPicPr>
          <p:cNvPr id="5" name="object 5"/>
          <p:cNvPicPr/>
          <p:nvPr/>
        </p:nvPicPr>
        <p:blipFill>
          <a:blip r:embed="rId2" cstate="print"/>
          <a:stretch>
            <a:fillRect/>
          </a:stretch>
        </p:blipFill>
        <p:spPr>
          <a:xfrm>
            <a:off x="1707498" y="3495785"/>
            <a:ext cx="3580930" cy="1577847"/>
          </a:xfrm>
          <a:prstGeom prst="rect">
            <a:avLst/>
          </a:prstGeom>
        </p:spPr>
      </p:pic>
      <p:sp>
        <p:nvSpPr>
          <p:cNvPr id="6" name="object 6"/>
          <p:cNvSpPr txBox="1"/>
          <p:nvPr/>
        </p:nvSpPr>
        <p:spPr>
          <a:xfrm>
            <a:off x="6415236" y="4201228"/>
            <a:ext cx="1254462" cy="476576"/>
          </a:xfrm>
          <a:prstGeom prst="rect">
            <a:avLst/>
          </a:prstGeom>
        </p:spPr>
        <p:txBody>
          <a:bodyPr vert="horz" wrap="square" lIns="0" tIns="14767" rIns="0" bIns="0" rtlCol="0">
            <a:spAutoFit/>
          </a:bodyPr>
          <a:lstStyle/>
          <a:p>
            <a:pPr marL="7384" marR="2954">
              <a:lnSpc>
                <a:spcPts val="872"/>
              </a:lnSpc>
              <a:spcBef>
                <a:spcPts val="116"/>
              </a:spcBef>
            </a:pPr>
            <a:r>
              <a:rPr sz="756" spc="-3" dirty="0">
                <a:latin typeface="Arial"/>
                <a:cs typeface="Arial"/>
              </a:rPr>
              <a:t>Image </a:t>
            </a:r>
            <a:r>
              <a:rPr sz="756" dirty="0">
                <a:latin typeface="Arial"/>
                <a:cs typeface="Arial"/>
              </a:rPr>
              <a:t>source: </a:t>
            </a:r>
            <a:r>
              <a:rPr sz="756" spc="3" dirty="0">
                <a:latin typeface="Arial"/>
                <a:cs typeface="Arial"/>
              </a:rPr>
              <a:t> </a:t>
            </a:r>
            <a:r>
              <a:rPr sz="756" spc="9" dirty="0">
                <a:latin typeface="Arial"/>
                <a:cs typeface="Arial"/>
              </a:rPr>
              <a:t>https://en.wikipedia.o</a:t>
            </a:r>
            <a:r>
              <a:rPr sz="756" spc="-17" dirty="0">
                <a:latin typeface="Arial"/>
                <a:cs typeface="Arial"/>
              </a:rPr>
              <a:t>r</a:t>
            </a:r>
            <a:r>
              <a:rPr sz="756" spc="17" dirty="0">
                <a:latin typeface="Arial"/>
                <a:cs typeface="Arial"/>
              </a:rPr>
              <a:t>g/wiki/  </a:t>
            </a:r>
            <a:r>
              <a:rPr sz="756" spc="6" dirty="0">
                <a:latin typeface="Arial"/>
                <a:cs typeface="Arial"/>
              </a:rPr>
              <a:t>Perceptron#/media/ </a:t>
            </a:r>
            <a:r>
              <a:rPr sz="756" spc="9" dirty="0">
                <a:latin typeface="Arial"/>
                <a:cs typeface="Arial"/>
              </a:rPr>
              <a:t> </a:t>
            </a:r>
            <a:r>
              <a:rPr sz="756" spc="-3" dirty="0">
                <a:latin typeface="Arial"/>
                <a:cs typeface="Arial"/>
              </a:rPr>
              <a:t>File:Mark_I_perceptron.jpeg</a:t>
            </a:r>
            <a:endParaRPr sz="756">
              <a:latin typeface="Arial"/>
              <a:cs typeface="Arial"/>
            </a:endParaRPr>
          </a:p>
        </p:txBody>
      </p:sp>
      <p:pic>
        <p:nvPicPr>
          <p:cNvPr id="7" name="object 7"/>
          <p:cNvPicPr/>
          <p:nvPr/>
        </p:nvPicPr>
        <p:blipFill>
          <a:blip r:embed="rId3" cstate="print"/>
          <a:stretch>
            <a:fillRect/>
          </a:stretch>
        </p:blipFill>
        <p:spPr>
          <a:xfrm>
            <a:off x="6400440" y="2172328"/>
            <a:ext cx="1624376" cy="1993553"/>
          </a:xfrm>
          <a:prstGeom prst="rect">
            <a:avLst/>
          </a:prstGeom>
        </p:spPr>
      </p:pic>
      <p:sp>
        <p:nvSpPr>
          <p:cNvPr id="11" name="object 11"/>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a:t>
            </a:fld>
            <a:endParaRPr spc="-3"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4582" y="175522"/>
            <a:ext cx="5056425" cy="567289"/>
          </a:xfrm>
          <a:prstGeom prst="rect">
            <a:avLst/>
          </a:prstGeom>
        </p:spPr>
        <p:txBody>
          <a:bodyPr vert="horz" wrap="square" lIns="0" tIns="7384" rIns="0" bIns="0" rtlCol="0">
            <a:spAutoFit/>
          </a:bodyPr>
          <a:lstStyle/>
          <a:p>
            <a:pPr marL="7384">
              <a:lnSpc>
                <a:spcPct val="100000"/>
              </a:lnSpc>
              <a:spcBef>
                <a:spcPts val="58"/>
              </a:spcBef>
            </a:pPr>
            <a:r>
              <a:rPr spc="6" dirty="0"/>
              <a:t>Neural</a:t>
            </a:r>
            <a:r>
              <a:rPr spc="-6" dirty="0"/>
              <a:t> </a:t>
            </a:r>
            <a:r>
              <a:rPr spc="23" dirty="0"/>
              <a:t>Networks</a:t>
            </a:r>
            <a:endParaRPr spc="-3" dirty="0"/>
          </a:p>
        </p:txBody>
      </p:sp>
      <p:sp>
        <p:nvSpPr>
          <p:cNvPr id="3" name="object 3"/>
          <p:cNvSpPr txBox="1"/>
          <p:nvPr/>
        </p:nvSpPr>
        <p:spPr>
          <a:xfrm>
            <a:off x="1918668" y="930325"/>
            <a:ext cx="5995425" cy="621470"/>
          </a:xfrm>
          <a:prstGeom prst="rect">
            <a:avLst/>
          </a:prstGeom>
        </p:spPr>
        <p:txBody>
          <a:bodyPr vert="horz" wrap="square" lIns="0" tIns="7384" rIns="0" bIns="0" rtlCol="0">
            <a:spAutoFit/>
          </a:bodyPr>
          <a:lstStyle/>
          <a:p>
            <a:pPr marL="7384">
              <a:spcBef>
                <a:spcPts val="58"/>
              </a:spcBef>
            </a:pPr>
            <a:r>
              <a:rPr sz="1686" spc="-6" dirty="0">
                <a:latin typeface="Arial"/>
                <a:cs typeface="Arial"/>
              </a:rPr>
              <a:t>Recurrent</a:t>
            </a:r>
            <a:r>
              <a:rPr sz="1686" dirty="0">
                <a:latin typeface="Arial"/>
                <a:cs typeface="Arial"/>
              </a:rPr>
              <a:t> </a:t>
            </a:r>
            <a:r>
              <a:rPr sz="1686" spc="-12" dirty="0">
                <a:latin typeface="Arial"/>
                <a:cs typeface="Arial"/>
              </a:rPr>
              <a:t>Neural</a:t>
            </a:r>
            <a:r>
              <a:rPr sz="1686" dirty="0">
                <a:latin typeface="Arial"/>
                <a:cs typeface="Arial"/>
              </a:rPr>
              <a:t> </a:t>
            </a:r>
            <a:r>
              <a:rPr sz="1686" spc="17" dirty="0">
                <a:latin typeface="Arial"/>
                <a:cs typeface="Arial"/>
              </a:rPr>
              <a:t>Networks</a:t>
            </a:r>
            <a:r>
              <a:rPr sz="1686" dirty="0">
                <a:latin typeface="Arial"/>
                <a:cs typeface="Arial"/>
              </a:rPr>
              <a:t> </a:t>
            </a:r>
            <a:r>
              <a:rPr sz="1686" spc="9" dirty="0">
                <a:latin typeface="Arial"/>
                <a:cs typeface="Arial"/>
              </a:rPr>
              <a:t>and</a:t>
            </a:r>
            <a:r>
              <a:rPr sz="1686" spc="3" dirty="0">
                <a:latin typeface="Arial"/>
                <a:cs typeface="Arial"/>
              </a:rPr>
              <a:t> </a:t>
            </a:r>
            <a:r>
              <a:rPr sz="1686" spc="17" dirty="0">
                <a:latin typeface="Arial"/>
                <a:cs typeface="Arial"/>
              </a:rPr>
              <a:t>Backpropagation</a:t>
            </a:r>
            <a:r>
              <a:rPr sz="1686" dirty="0">
                <a:latin typeface="Arial"/>
                <a:cs typeface="Arial"/>
              </a:rPr>
              <a:t> </a:t>
            </a:r>
            <a:r>
              <a:rPr sz="1686" spc="12" dirty="0">
                <a:latin typeface="Arial"/>
                <a:cs typeface="Arial"/>
              </a:rPr>
              <a:t>through</a:t>
            </a:r>
            <a:r>
              <a:rPr sz="1686" dirty="0">
                <a:latin typeface="Arial"/>
                <a:cs typeface="Arial"/>
              </a:rPr>
              <a:t> </a:t>
            </a:r>
            <a:r>
              <a:rPr sz="1686" spc="15" dirty="0">
                <a:latin typeface="Arial"/>
                <a:cs typeface="Arial"/>
              </a:rPr>
              <a:t>time</a:t>
            </a:r>
            <a:endParaRPr sz="1686">
              <a:latin typeface="Arial"/>
              <a:cs typeface="Arial"/>
            </a:endParaRPr>
          </a:p>
          <a:p>
            <a:pPr marL="7384">
              <a:spcBef>
                <a:spcPts val="1291"/>
              </a:spcBef>
            </a:pPr>
            <a:r>
              <a:rPr sz="1221" spc="-3" dirty="0">
                <a:latin typeface="Arial"/>
                <a:cs typeface="Arial"/>
              </a:rPr>
              <a:t>Some</a:t>
            </a:r>
            <a:r>
              <a:rPr sz="1221" dirty="0">
                <a:latin typeface="Arial"/>
                <a:cs typeface="Arial"/>
              </a:rPr>
              <a:t> </a:t>
            </a:r>
            <a:r>
              <a:rPr sz="1221" spc="9" dirty="0">
                <a:latin typeface="Arial"/>
                <a:cs typeface="Arial"/>
              </a:rPr>
              <a:t>time</a:t>
            </a:r>
            <a:r>
              <a:rPr sz="1221" spc="3" dirty="0">
                <a:latin typeface="Arial"/>
                <a:cs typeface="Arial"/>
              </a:rPr>
              <a:t> </a:t>
            </a:r>
            <a:r>
              <a:rPr sz="1221" spc="6" dirty="0">
                <a:latin typeface="Arial"/>
                <a:cs typeface="Arial"/>
              </a:rPr>
              <a:t>created</a:t>
            </a:r>
            <a:r>
              <a:rPr sz="1221" spc="3" dirty="0">
                <a:latin typeface="Arial"/>
                <a:cs typeface="Arial"/>
              </a:rPr>
              <a:t> </a:t>
            </a:r>
            <a:r>
              <a:rPr sz="1221" spc="-3" dirty="0">
                <a:latin typeface="Arial"/>
                <a:cs typeface="Arial"/>
              </a:rPr>
              <a:t>in</a:t>
            </a:r>
            <a:r>
              <a:rPr sz="1221" dirty="0">
                <a:latin typeface="Arial"/>
                <a:cs typeface="Arial"/>
              </a:rPr>
              <a:t> </a:t>
            </a:r>
            <a:r>
              <a:rPr sz="1221" spc="6" dirty="0">
                <a:latin typeface="Arial"/>
                <a:cs typeface="Arial"/>
              </a:rPr>
              <a:t>the</a:t>
            </a:r>
            <a:r>
              <a:rPr sz="1221" spc="3" dirty="0">
                <a:latin typeface="Arial"/>
                <a:cs typeface="Arial"/>
              </a:rPr>
              <a:t> </a:t>
            </a:r>
            <a:r>
              <a:rPr sz="1221" spc="17" dirty="0">
                <a:latin typeface="Arial"/>
                <a:cs typeface="Arial"/>
              </a:rPr>
              <a:t>1980's</a:t>
            </a:r>
            <a:r>
              <a:rPr sz="1221" spc="3" dirty="0">
                <a:latin typeface="Arial"/>
                <a:cs typeface="Arial"/>
              </a:rPr>
              <a:t> </a:t>
            </a:r>
            <a:r>
              <a:rPr sz="1221" spc="6" dirty="0">
                <a:latin typeface="Arial"/>
                <a:cs typeface="Arial"/>
              </a:rPr>
              <a:t>based</a:t>
            </a:r>
            <a:r>
              <a:rPr sz="1221" spc="3" dirty="0">
                <a:latin typeface="Arial"/>
                <a:cs typeface="Arial"/>
              </a:rPr>
              <a:t> </a:t>
            </a:r>
            <a:r>
              <a:rPr sz="1221" spc="9" dirty="0">
                <a:latin typeface="Arial"/>
                <a:cs typeface="Arial"/>
              </a:rPr>
              <a:t>on</a:t>
            </a:r>
            <a:r>
              <a:rPr sz="1221" dirty="0">
                <a:latin typeface="Arial"/>
                <a:cs typeface="Arial"/>
              </a:rPr>
              <a:t> </a:t>
            </a:r>
            <a:r>
              <a:rPr sz="1221" spc="6" dirty="0">
                <a:latin typeface="Arial"/>
                <a:cs typeface="Arial"/>
              </a:rPr>
              <a:t>Rumelhart's</a:t>
            </a:r>
            <a:r>
              <a:rPr sz="1221" spc="3" dirty="0">
                <a:latin typeface="Arial"/>
                <a:cs typeface="Arial"/>
              </a:rPr>
              <a:t> </a:t>
            </a:r>
            <a:r>
              <a:rPr sz="1221" spc="20" dirty="0">
                <a:latin typeface="Arial"/>
                <a:cs typeface="Arial"/>
              </a:rPr>
              <a:t>work</a:t>
            </a:r>
            <a:endParaRPr sz="1221">
              <a:latin typeface="Arial"/>
              <a:cs typeface="Arial"/>
            </a:endParaRPr>
          </a:p>
        </p:txBody>
      </p:sp>
      <p:pic>
        <p:nvPicPr>
          <p:cNvPr id="4" name="object 4"/>
          <p:cNvPicPr/>
          <p:nvPr/>
        </p:nvPicPr>
        <p:blipFill>
          <a:blip r:embed="rId2" cstate="print"/>
          <a:stretch>
            <a:fillRect/>
          </a:stretch>
        </p:blipFill>
        <p:spPr>
          <a:xfrm>
            <a:off x="6938065" y="1376129"/>
            <a:ext cx="1625855" cy="1603734"/>
          </a:xfrm>
          <a:prstGeom prst="rect">
            <a:avLst/>
          </a:prstGeom>
        </p:spPr>
      </p:pic>
      <p:sp>
        <p:nvSpPr>
          <p:cNvPr id="5" name="object 5"/>
          <p:cNvSpPr txBox="1"/>
          <p:nvPr/>
        </p:nvSpPr>
        <p:spPr>
          <a:xfrm>
            <a:off x="1756230" y="2694988"/>
            <a:ext cx="6553620" cy="1975431"/>
          </a:xfrm>
          <a:prstGeom prst="rect">
            <a:avLst/>
          </a:prstGeom>
        </p:spPr>
        <p:txBody>
          <a:bodyPr vert="horz" wrap="square" lIns="0" tIns="7384" rIns="0" bIns="0" rtlCol="0">
            <a:spAutoFit/>
          </a:bodyPr>
          <a:lstStyle/>
          <a:p>
            <a:pPr marL="14768" algn="just">
              <a:spcBef>
                <a:spcPts val="58"/>
              </a:spcBef>
            </a:pPr>
            <a:r>
              <a:rPr sz="1686" spc="9" dirty="0">
                <a:latin typeface="Arial"/>
                <a:cs typeface="Arial"/>
              </a:rPr>
              <a:t>New</a:t>
            </a:r>
            <a:r>
              <a:rPr sz="1686" dirty="0">
                <a:latin typeface="Arial"/>
                <a:cs typeface="Arial"/>
              </a:rPr>
              <a:t> </a:t>
            </a:r>
            <a:r>
              <a:rPr sz="1686" spc="12" dirty="0">
                <a:latin typeface="Arial"/>
                <a:cs typeface="Arial"/>
              </a:rPr>
              <a:t>problems:</a:t>
            </a:r>
            <a:r>
              <a:rPr sz="1686" spc="3" dirty="0">
                <a:latin typeface="Arial"/>
                <a:cs typeface="Arial"/>
              </a:rPr>
              <a:t> </a:t>
            </a:r>
            <a:r>
              <a:rPr sz="1686" spc="-3" dirty="0">
                <a:latin typeface="Arial"/>
                <a:cs typeface="Arial"/>
              </a:rPr>
              <a:t>vanishing</a:t>
            </a:r>
            <a:r>
              <a:rPr sz="1686" spc="3" dirty="0">
                <a:latin typeface="Arial"/>
                <a:cs typeface="Arial"/>
              </a:rPr>
              <a:t> </a:t>
            </a:r>
            <a:r>
              <a:rPr sz="1686" spc="9" dirty="0">
                <a:latin typeface="Arial"/>
                <a:cs typeface="Arial"/>
              </a:rPr>
              <a:t>and</a:t>
            </a:r>
            <a:r>
              <a:rPr sz="1686" dirty="0">
                <a:latin typeface="Arial"/>
                <a:cs typeface="Arial"/>
              </a:rPr>
              <a:t> </a:t>
            </a:r>
            <a:r>
              <a:rPr sz="1686" spc="17" dirty="0">
                <a:latin typeface="Arial"/>
                <a:cs typeface="Arial"/>
              </a:rPr>
              <a:t>exploding</a:t>
            </a:r>
            <a:r>
              <a:rPr sz="1686" spc="3" dirty="0">
                <a:latin typeface="Arial"/>
                <a:cs typeface="Arial"/>
              </a:rPr>
              <a:t> </a:t>
            </a:r>
            <a:r>
              <a:rPr sz="1686" spc="6" dirty="0">
                <a:latin typeface="Arial"/>
                <a:cs typeface="Arial"/>
              </a:rPr>
              <a:t>gradients!</a:t>
            </a:r>
            <a:endParaRPr sz="1686">
              <a:latin typeface="Arial"/>
              <a:cs typeface="Arial"/>
            </a:endParaRPr>
          </a:p>
          <a:p>
            <a:pPr marL="22151" marR="724349" algn="just">
              <a:lnSpc>
                <a:spcPts val="1454"/>
              </a:lnSpc>
              <a:spcBef>
                <a:spcPts val="1407"/>
              </a:spcBef>
            </a:pPr>
            <a:r>
              <a:rPr sz="1221" spc="-3" dirty="0">
                <a:latin typeface="Arial"/>
                <a:cs typeface="Arial"/>
              </a:rPr>
              <a:t>Schmidhuber, Jürgen </a:t>
            </a:r>
            <a:r>
              <a:rPr sz="1221" spc="-26" dirty="0">
                <a:latin typeface="Arial"/>
                <a:cs typeface="Arial"/>
              </a:rPr>
              <a:t>(1993). </a:t>
            </a:r>
            <a:r>
              <a:rPr sz="1221" i="1" spc="3" dirty="0">
                <a:latin typeface="Arial"/>
                <a:cs typeface="Arial"/>
              </a:rPr>
              <a:t>Habilitation </a:t>
            </a:r>
            <a:r>
              <a:rPr sz="1221" i="1" spc="-6" dirty="0">
                <a:latin typeface="Arial"/>
                <a:cs typeface="Arial"/>
              </a:rPr>
              <a:t>thesis: System </a:t>
            </a:r>
            <a:r>
              <a:rPr sz="1221" i="1" spc="9" dirty="0">
                <a:latin typeface="Arial"/>
                <a:cs typeface="Arial"/>
              </a:rPr>
              <a:t>modeling </a:t>
            </a:r>
            <a:r>
              <a:rPr sz="1221" i="1" spc="-3" dirty="0">
                <a:latin typeface="Arial"/>
                <a:cs typeface="Arial"/>
              </a:rPr>
              <a:t>and </a:t>
            </a:r>
            <a:r>
              <a:rPr sz="1221" i="1" spc="6" dirty="0">
                <a:latin typeface="Arial"/>
                <a:cs typeface="Arial"/>
              </a:rPr>
              <a:t>optimization</a:t>
            </a:r>
            <a:r>
              <a:rPr sz="1221" spc="6" dirty="0">
                <a:latin typeface="Arial"/>
                <a:cs typeface="Arial"/>
              </a:rPr>
              <a:t>. </a:t>
            </a:r>
            <a:r>
              <a:rPr sz="1221" spc="9" dirty="0">
                <a:latin typeface="Arial"/>
                <a:cs typeface="Arial"/>
              </a:rPr>
              <a:t> </a:t>
            </a:r>
            <a:r>
              <a:rPr sz="1221" spc="-15" dirty="0">
                <a:latin typeface="Arial"/>
                <a:cs typeface="Arial"/>
              </a:rPr>
              <a:t>Page</a:t>
            </a:r>
            <a:r>
              <a:rPr sz="1221" spc="3" dirty="0">
                <a:latin typeface="Arial"/>
                <a:cs typeface="Arial"/>
              </a:rPr>
              <a:t> </a:t>
            </a:r>
            <a:r>
              <a:rPr sz="1221" spc="-3" dirty="0">
                <a:latin typeface="Arial"/>
                <a:cs typeface="Arial"/>
              </a:rPr>
              <a:t>150</a:t>
            </a:r>
            <a:r>
              <a:rPr sz="1221" spc="3" dirty="0">
                <a:latin typeface="Arial"/>
                <a:cs typeface="Arial"/>
              </a:rPr>
              <a:t> </a:t>
            </a:r>
            <a:r>
              <a:rPr sz="1221" spc="49" dirty="0">
                <a:latin typeface="Arial"/>
                <a:cs typeface="Arial"/>
              </a:rPr>
              <a:t>ﬀ</a:t>
            </a:r>
            <a:r>
              <a:rPr sz="1221" spc="3" dirty="0">
                <a:latin typeface="Arial"/>
                <a:cs typeface="Arial"/>
              </a:rPr>
              <a:t> </a:t>
            </a:r>
            <a:r>
              <a:rPr sz="1221" spc="9" dirty="0">
                <a:latin typeface="Arial"/>
                <a:cs typeface="Arial"/>
              </a:rPr>
              <a:t>demonstrates</a:t>
            </a:r>
            <a:r>
              <a:rPr sz="1221" spc="3" dirty="0">
                <a:latin typeface="Arial"/>
                <a:cs typeface="Arial"/>
              </a:rPr>
              <a:t> </a:t>
            </a:r>
            <a:r>
              <a:rPr sz="1221" spc="15" dirty="0">
                <a:latin typeface="Arial"/>
                <a:cs typeface="Arial"/>
              </a:rPr>
              <a:t>credit</a:t>
            </a:r>
            <a:r>
              <a:rPr sz="1221" spc="3" dirty="0">
                <a:latin typeface="Arial"/>
                <a:cs typeface="Arial"/>
              </a:rPr>
              <a:t> assignment</a:t>
            </a:r>
            <a:r>
              <a:rPr sz="1221" spc="6" dirty="0">
                <a:latin typeface="Arial"/>
                <a:cs typeface="Arial"/>
              </a:rPr>
              <a:t> </a:t>
            </a:r>
            <a:r>
              <a:rPr sz="1221" spc="3" dirty="0">
                <a:latin typeface="Arial"/>
                <a:cs typeface="Arial"/>
              </a:rPr>
              <a:t>across </a:t>
            </a:r>
            <a:r>
              <a:rPr sz="1221" spc="6" dirty="0">
                <a:latin typeface="Arial"/>
                <a:cs typeface="Arial"/>
              </a:rPr>
              <a:t>the</a:t>
            </a:r>
            <a:r>
              <a:rPr sz="1221" spc="3" dirty="0">
                <a:latin typeface="Arial"/>
                <a:cs typeface="Arial"/>
              </a:rPr>
              <a:t> </a:t>
            </a:r>
            <a:r>
              <a:rPr sz="1221" dirty="0">
                <a:latin typeface="Arial"/>
                <a:cs typeface="Arial"/>
              </a:rPr>
              <a:t>equivalent</a:t>
            </a:r>
            <a:r>
              <a:rPr sz="1221" spc="3" dirty="0">
                <a:latin typeface="Arial"/>
                <a:cs typeface="Arial"/>
              </a:rPr>
              <a:t> </a:t>
            </a:r>
            <a:r>
              <a:rPr sz="1221" spc="20" dirty="0">
                <a:latin typeface="Arial"/>
                <a:cs typeface="Arial"/>
              </a:rPr>
              <a:t>of</a:t>
            </a:r>
            <a:r>
              <a:rPr sz="1221" spc="3" dirty="0">
                <a:latin typeface="Arial"/>
                <a:cs typeface="Arial"/>
              </a:rPr>
              <a:t> </a:t>
            </a:r>
            <a:r>
              <a:rPr sz="1221" spc="-3" dirty="0">
                <a:latin typeface="Arial"/>
                <a:cs typeface="Arial"/>
              </a:rPr>
              <a:t>1,200</a:t>
            </a:r>
            <a:r>
              <a:rPr sz="1221" spc="3" dirty="0">
                <a:latin typeface="Arial"/>
                <a:cs typeface="Arial"/>
              </a:rPr>
              <a:t> </a:t>
            </a:r>
            <a:r>
              <a:rPr sz="1221" spc="-9" dirty="0">
                <a:latin typeface="Arial"/>
                <a:cs typeface="Arial"/>
              </a:rPr>
              <a:t>layers</a:t>
            </a:r>
            <a:r>
              <a:rPr sz="1221" spc="6" dirty="0">
                <a:latin typeface="Arial"/>
                <a:cs typeface="Arial"/>
              </a:rPr>
              <a:t> </a:t>
            </a:r>
            <a:r>
              <a:rPr sz="1221" spc="-3" dirty="0">
                <a:latin typeface="Arial"/>
                <a:cs typeface="Arial"/>
              </a:rPr>
              <a:t>in </a:t>
            </a:r>
            <a:r>
              <a:rPr sz="1221" spc="-334" dirty="0">
                <a:latin typeface="Arial"/>
                <a:cs typeface="Arial"/>
              </a:rPr>
              <a:t> </a:t>
            </a:r>
            <a:r>
              <a:rPr sz="1221" spc="-15" dirty="0">
                <a:latin typeface="Arial"/>
                <a:cs typeface="Arial"/>
              </a:rPr>
              <a:t>an</a:t>
            </a:r>
            <a:r>
              <a:rPr sz="1221" spc="-3" dirty="0">
                <a:latin typeface="Arial"/>
                <a:cs typeface="Arial"/>
              </a:rPr>
              <a:t> </a:t>
            </a:r>
            <a:r>
              <a:rPr sz="1221" spc="12" dirty="0">
                <a:latin typeface="Arial"/>
                <a:cs typeface="Arial"/>
              </a:rPr>
              <a:t>unfolded</a:t>
            </a:r>
            <a:r>
              <a:rPr sz="1221" dirty="0">
                <a:latin typeface="Arial"/>
                <a:cs typeface="Arial"/>
              </a:rPr>
              <a:t> </a:t>
            </a:r>
            <a:r>
              <a:rPr sz="1221" spc="-12" dirty="0">
                <a:latin typeface="Arial"/>
                <a:cs typeface="Arial"/>
              </a:rPr>
              <a:t>RNN.</a:t>
            </a:r>
            <a:endParaRPr sz="1221">
              <a:latin typeface="Arial"/>
              <a:cs typeface="Arial"/>
            </a:endParaRPr>
          </a:p>
          <a:p>
            <a:pPr>
              <a:lnSpc>
                <a:spcPct val="100000"/>
              </a:lnSpc>
            </a:pPr>
            <a:endParaRPr sz="1395">
              <a:latin typeface="Arial"/>
              <a:cs typeface="Arial"/>
            </a:endParaRPr>
          </a:p>
          <a:p>
            <a:pPr marL="7384" algn="just">
              <a:spcBef>
                <a:spcPts val="1185"/>
              </a:spcBef>
            </a:pPr>
            <a:r>
              <a:rPr sz="1686" spc="9" dirty="0">
                <a:latin typeface="Arial"/>
                <a:cs typeface="Arial"/>
              </a:rPr>
              <a:t>Solution:</a:t>
            </a:r>
            <a:r>
              <a:rPr sz="1686" dirty="0">
                <a:latin typeface="Arial"/>
                <a:cs typeface="Arial"/>
              </a:rPr>
              <a:t> </a:t>
            </a:r>
            <a:r>
              <a:rPr sz="1686" spc="-9" dirty="0">
                <a:latin typeface="Arial"/>
                <a:cs typeface="Arial"/>
              </a:rPr>
              <a:t>LSTMs</a:t>
            </a:r>
            <a:r>
              <a:rPr sz="1686" dirty="0">
                <a:latin typeface="Arial"/>
                <a:cs typeface="Arial"/>
              </a:rPr>
              <a:t> </a:t>
            </a:r>
            <a:r>
              <a:rPr sz="1686" spc="-12" dirty="0">
                <a:latin typeface="Arial"/>
                <a:cs typeface="Arial"/>
              </a:rPr>
              <a:t>(still</a:t>
            </a:r>
            <a:r>
              <a:rPr sz="1686" dirty="0">
                <a:latin typeface="Arial"/>
                <a:cs typeface="Arial"/>
              </a:rPr>
              <a:t> </a:t>
            </a:r>
            <a:r>
              <a:rPr sz="1686" spc="15" dirty="0">
                <a:latin typeface="Arial"/>
                <a:cs typeface="Arial"/>
              </a:rPr>
              <a:t>popular</a:t>
            </a:r>
            <a:r>
              <a:rPr sz="1686" spc="3" dirty="0">
                <a:latin typeface="Arial"/>
                <a:cs typeface="Arial"/>
              </a:rPr>
              <a:t> </a:t>
            </a:r>
            <a:r>
              <a:rPr sz="1686" spc="9" dirty="0">
                <a:latin typeface="Arial"/>
                <a:cs typeface="Arial"/>
              </a:rPr>
              <a:t>and</a:t>
            </a:r>
            <a:r>
              <a:rPr sz="1686" dirty="0">
                <a:latin typeface="Arial"/>
                <a:cs typeface="Arial"/>
              </a:rPr>
              <a:t> </a:t>
            </a:r>
            <a:r>
              <a:rPr sz="1686" spc="23" dirty="0">
                <a:latin typeface="Arial"/>
                <a:cs typeface="Arial"/>
              </a:rPr>
              <a:t>commonly</a:t>
            </a:r>
            <a:r>
              <a:rPr sz="1686" dirty="0">
                <a:latin typeface="Arial"/>
                <a:cs typeface="Arial"/>
              </a:rPr>
              <a:t> </a:t>
            </a:r>
            <a:r>
              <a:rPr sz="1686" spc="-20" dirty="0">
                <a:latin typeface="Arial"/>
                <a:cs typeface="Arial"/>
              </a:rPr>
              <a:t>used)</a:t>
            </a:r>
            <a:endParaRPr sz="1686">
              <a:latin typeface="Arial"/>
              <a:cs typeface="Arial"/>
            </a:endParaRPr>
          </a:p>
          <a:p>
            <a:pPr marL="22151">
              <a:spcBef>
                <a:spcPts val="1174"/>
              </a:spcBef>
            </a:pPr>
            <a:r>
              <a:rPr sz="1105" spc="-6" dirty="0">
                <a:solidFill>
                  <a:srgbClr val="222222"/>
                </a:solidFill>
                <a:latin typeface="Arial"/>
                <a:cs typeface="Arial"/>
              </a:rPr>
              <a:t>Hochreiter,</a:t>
            </a:r>
            <a:r>
              <a:rPr sz="1105" spc="-3" dirty="0">
                <a:solidFill>
                  <a:srgbClr val="222222"/>
                </a:solidFill>
                <a:latin typeface="Arial"/>
                <a:cs typeface="Arial"/>
              </a:rPr>
              <a:t> S.,</a:t>
            </a:r>
            <a:r>
              <a:rPr sz="1105" dirty="0">
                <a:solidFill>
                  <a:srgbClr val="222222"/>
                </a:solidFill>
                <a:latin typeface="Arial"/>
                <a:cs typeface="Arial"/>
              </a:rPr>
              <a:t> &amp; </a:t>
            </a:r>
            <a:r>
              <a:rPr sz="1105" spc="-6" dirty="0">
                <a:solidFill>
                  <a:srgbClr val="222222"/>
                </a:solidFill>
                <a:latin typeface="Arial"/>
                <a:cs typeface="Arial"/>
              </a:rPr>
              <a:t>Schmidhuber,</a:t>
            </a:r>
            <a:r>
              <a:rPr sz="1105" dirty="0">
                <a:solidFill>
                  <a:srgbClr val="222222"/>
                </a:solidFill>
                <a:latin typeface="Arial"/>
                <a:cs typeface="Arial"/>
              </a:rPr>
              <a:t> J. (1997).</a:t>
            </a:r>
            <a:r>
              <a:rPr sz="1105" spc="-3" dirty="0">
                <a:solidFill>
                  <a:srgbClr val="222222"/>
                </a:solidFill>
                <a:latin typeface="Arial"/>
                <a:cs typeface="Arial"/>
              </a:rPr>
              <a:t> </a:t>
            </a:r>
            <a:r>
              <a:rPr sz="1105" dirty="0">
                <a:solidFill>
                  <a:srgbClr val="222222"/>
                </a:solidFill>
                <a:latin typeface="Arial"/>
                <a:cs typeface="Arial"/>
              </a:rPr>
              <a:t>Long</a:t>
            </a:r>
            <a:r>
              <a:rPr sz="1105" spc="3" dirty="0">
                <a:solidFill>
                  <a:srgbClr val="222222"/>
                </a:solidFill>
                <a:latin typeface="Arial"/>
                <a:cs typeface="Arial"/>
              </a:rPr>
              <a:t> </a:t>
            </a:r>
            <a:r>
              <a:rPr sz="1105" spc="-3" dirty="0">
                <a:solidFill>
                  <a:srgbClr val="222222"/>
                </a:solidFill>
                <a:latin typeface="Arial"/>
                <a:cs typeface="Arial"/>
              </a:rPr>
              <a:t>short-term</a:t>
            </a:r>
            <a:r>
              <a:rPr sz="1105" dirty="0">
                <a:solidFill>
                  <a:srgbClr val="222222"/>
                </a:solidFill>
                <a:latin typeface="Arial"/>
                <a:cs typeface="Arial"/>
              </a:rPr>
              <a:t> </a:t>
            </a:r>
            <a:r>
              <a:rPr sz="1105" spc="-15" dirty="0">
                <a:solidFill>
                  <a:srgbClr val="222222"/>
                </a:solidFill>
                <a:latin typeface="Arial"/>
                <a:cs typeface="Arial"/>
              </a:rPr>
              <a:t>memory.</a:t>
            </a:r>
            <a:r>
              <a:rPr sz="1105" spc="-3" dirty="0">
                <a:solidFill>
                  <a:srgbClr val="222222"/>
                </a:solidFill>
                <a:latin typeface="Arial"/>
                <a:cs typeface="Arial"/>
              </a:rPr>
              <a:t> </a:t>
            </a:r>
            <a:r>
              <a:rPr sz="1105" i="1" dirty="0">
                <a:solidFill>
                  <a:srgbClr val="222222"/>
                </a:solidFill>
                <a:latin typeface="Arial"/>
                <a:cs typeface="Arial"/>
              </a:rPr>
              <a:t>Neural</a:t>
            </a:r>
            <a:r>
              <a:rPr sz="1105" i="1" spc="3" dirty="0">
                <a:solidFill>
                  <a:srgbClr val="222222"/>
                </a:solidFill>
                <a:latin typeface="Arial"/>
                <a:cs typeface="Arial"/>
              </a:rPr>
              <a:t> </a:t>
            </a:r>
            <a:r>
              <a:rPr sz="1105" i="1" spc="-3" dirty="0">
                <a:solidFill>
                  <a:srgbClr val="222222"/>
                </a:solidFill>
                <a:latin typeface="Arial"/>
                <a:cs typeface="Arial"/>
              </a:rPr>
              <a:t>computation</a:t>
            </a:r>
            <a:r>
              <a:rPr sz="1105" spc="-3" dirty="0">
                <a:solidFill>
                  <a:srgbClr val="222222"/>
                </a:solidFill>
                <a:latin typeface="Arial"/>
                <a:cs typeface="Arial"/>
              </a:rPr>
              <a:t>,</a:t>
            </a:r>
            <a:r>
              <a:rPr sz="1105" spc="3" dirty="0">
                <a:solidFill>
                  <a:srgbClr val="222222"/>
                </a:solidFill>
                <a:latin typeface="Arial"/>
                <a:cs typeface="Arial"/>
              </a:rPr>
              <a:t> </a:t>
            </a:r>
            <a:r>
              <a:rPr sz="1105" i="1" dirty="0">
                <a:solidFill>
                  <a:srgbClr val="222222"/>
                </a:solidFill>
                <a:latin typeface="Arial"/>
                <a:cs typeface="Arial"/>
              </a:rPr>
              <a:t>9</a:t>
            </a:r>
            <a:r>
              <a:rPr sz="1105" dirty="0">
                <a:solidFill>
                  <a:srgbClr val="222222"/>
                </a:solidFill>
                <a:latin typeface="Arial"/>
                <a:cs typeface="Arial"/>
              </a:rPr>
              <a:t>(8),</a:t>
            </a:r>
            <a:r>
              <a:rPr sz="1105" spc="-3" dirty="0">
                <a:solidFill>
                  <a:srgbClr val="222222"/>
                </a:solidFill>
                <a:latin typeface="Arial"/>
                <a:cs typeface="Arial"/>
              </a:rPr>
              <a:t> </a:t>
            </a:r>
            <a:r>
              <a:rPr sz="1105" dirty="0">
                <a:solidFill>
                  <a:srgbClr val="222222"/>
                </a:solidFill>
                <a:latin typeface="Arial"/>
                <a:cs typeface="Arial"/>
              </a:rPr>
              <a:t>1735-1780.</a:t>
            </a:r>
            <a:endParaRPr sz="1105">
              <a:latin typeface="Arial"/>
              <a:cs typeface="Arial"/>
            </a:endParaRPr>
          </a:p>
        </p:txBody>
      </p:sp>
      <p:sp>
        <p:nvSpPr>
          <p:cNvPr id="9" name="object 9"/>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30</a:t>
            </a:fld>
            <a:endParaRPr spc="-3"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4582" y="175522"/>
            <a:ext cx="5056425" cy="567289"/>
          </a:xfrm>
          <a:prstGeom prst="rect">
            <a:avLst/>
          </a:prstGeom>
        </p:spPr>
        <p:txBody>
          <a:bodyPr vert="horz" wrap="square" lIns="0" tIns="7384" rIns="0" bIns="0" rtlCol="0">
            <a:spAutoFit/>
          </a:bodyPr>
          <a:lstStyle/>
          <a:p>
            <a:pPr marL="7384">
              <a:lnSpc>
                <a:spcPct val="100000"/>
              </a:lnSpc>
              <a:spcBef>
                <a:spcPts val="58"/>
              </a:spcBef>
            </a:pPr>
            <a:r>
              <a:rPr spc="6" dirty="0"/>
              <a:t>Neural</a:t>
            </a:r>
            <a:r>
              <a:rPr spc="-6" dirty="0"/>
              <a:t> </a:t>
            </a:r>
            <a:r>
              <a:rPr spc="23" dirty="0"/>
              <a:t>Networks</a:t>
            </a:r>
            <a:endParaRPr spc="-3" dirty="0"/>
          </a:p>
        </p:txBody>
      </p:sp>
      <p:sp>
        <p:nvSpPr>
          <p:cNvPr id="3" name="object 3"/>
          <p:cNvSpPr txBox="1"/>
          <p:nvPr/>
        </p:nvSpPr>
        <p:spPr>
          <a:xfrm>
            <a:off x="1682395" y="878640"/>
            <a:ext cx="6606043" cy="2394200"/>
          </a:xfrm>
          <a:prstGeom prst="rect">
            <a:avLst/>
          </a:prstGeom>
        </p:spPr>
        <p:txBody>
          <a:bodyPr vert="horz" wrap="square" lIns="0" tIns="7384" rIns="0" bIns="0" rtlCol="0">
            <a:spAutoFit/>
          </a:bodyPr>
          <a:lstStyle/>
          <a:p>
            <a:pPr marL="162443" indent="-132908">
              <a:spcBef>
                <a:spcPts val="58"/>
              </a:spcBef>
              <a:buChar char="•"/>
              <a:tabLst>
                <a:tab pos="162443" algn="l"/>
              </a:tabLst>
            </a:pPr>
            <a:r>
              <a:rPr sz="1686" spc="20" dirty="0">
                <a:latin typeface="Arial"/>
                <a:cs typeface="Arial"/>
              </a:rPr>
              <a:t>2nd</a:t>
            </a:r>
            <a:r>
              <a:rPr sz="1686" spc="-3" dirty="0">
                <a:latin typeface="Arial"/>
                <a:cs typeface="Arial"/>
              </a:rPr>
              <a:t> </a:t>
            </a:r>
            <a:r>
              <a:rPr sz="1686" spc="17" dirty="0">
                <a:latin typeface="Arial"/>
                <a:cs typeface="Arial"/>
              </a:rPr>
              <a:t>"AI</a:t>
            </a:r>
            <a:r>
              <a:rPr sz="1686" dirty="0">
                <a:latin typeface="Arial"/>
                <a:cs typeface="Arial"/>
              </a:rPr>
              <a:t> </a:t>
            </a:r>
            <a:r>
              <a:rPr sz="1686" spc="15" dirty="0">
                <a:latin typeface="Arial"/>
                <a:cs typeface="Arial"/>
              </a:rPr>
              <a:t>Winter"</a:t>
            </a:r>
            <a:r>
              <a:rPr sz="1686" dirty="0">
                <a:latin typeface="Arial"/>
                <a:cs typeface="Arial"/>
              </a:rPr>
              <a:t> </a:t>
            </a:r>
            <a:r>
              <a:rPr sz="1686" spc="-3" dirty="0">
                <a:latin typeface="Arial"/>
                <a:cs typeface="Arial"/>
              </a:rPr>
              <a:t>in</a:t>
            </a:r>
            <a:r>
              <a:rPr sz="1686" dirty="0">
                <a:latin typeface="Arial"/>
                <a:cs typeface="Arial"/>
              </a:rPr>
              <a:t> </a:t>
            </a:r>
            <a:r>
              <a:rPr sz="1686" spc="9" dirty="0">
                <a:latin typeface="Arial"/>
                <a:cs typeface="Arial"/>
              </a:rPr>
              <a:t>the</a:t>
            </a:r>
            <a:r>
              <a:rPr sz="1686" dirty="0">
                <a:latin typeface="Arial"/>
                <a:cs typeface="Arial"/>
              </a:rPr>
              <a:t> </a:t>
            </a:r>
            <a:r>
              <a:rPr sz="1686" spc="-3" dirty="0">
                <a:latin typeface="Arial"/>
                <a:cs typeface="Arial"/>
              </a:rPr>
              <a:t>late</a:t>
            </a:r>
            <a:r>
              <a:rPr sz="1686" dirty="0">
                <a:latin typeface="Arial"/>
                <a:cs typeface="Arial"/>
              </a:rPr>
              <a:t> </a:t>
            </a:r>
            <a:r>
              <a:rPr sz="1686" spc="23" dirty="0">
                <a:latin typeface="Arial"/>
                <a:cs typeface="Arial"/>
              </a:rPr>
              <a:t>1990's</a:t>
            </a:r>
            <a:r>
              <a:rPr sz="1686" dirty="0">
                <a:latin typeface="Arial"/>
                <a:cs typeface="Arial"/>
              </a:rPr>
              <a:t> </a:t>
            </a:r>
            <a:r>
              <a:rPr sz="1686" spc="9" dirty="0">
                <a:latin typeface="Arial"/>
                <a:cs typeface="Arial"/>
              </a:rPr>
              <a:t>and</a:t>
            </a:r>
            <a:r>
              <a:rPr sz="1686" dirty="0">
                <a:latin typeface="Arial"/>
                <a:cs typeface="Arial"/>
              </a:rPr>
              <a:t> </a:t>
            </a:r>
            <a:r>
              <a:rPr sz="1686" spc="23" dirty="0">
                <a:latin typeface="Arial"/>
                <a:cs typeface="Arial"/>
              </a:rPr>
              <a:t>2000's</a:t>
            </a:r>
            <a:endParaRPr sz="1686">
              <a:latin typeface="Arial"/>
              <a:cs typeface="Arial"/>
            </a:endParaRPr>
          </a:p>
          <a:p>
            <a:pPr marL="162443" indent="-132908">
              <a:spcBef>
                <a:spcPts val="1291"/>
              </a:spcBef>
              <a:buChar char="•"/>
              <a:tabLst>
                <a:tab pos="162443" algn="l"/>
              </a:tabLst>
            </a:pPr>
            <a:r>
              <a:rPr sz="1686" spc="6" dirty="0">
                <a:latin typeface="Arial"/>
                <a:cs typeface="Arial"/>
              </a:rPr>
              <a:t>Probably</a:t>
            </a:r>
            <a:r>
              <a:rPr sz="1686" spc="-6" dirty="0">
                <a:latin typeface="Arial"/>
                <a:cs typeface="Arial"/>
              </a:rPr>
              <a:t> </a:t>
            </a:r>
            <a:r>
              <a:rPr sz="1686" spc="9" dirty="0">
                <a:latin typeface="Arial"/>
                <a:cs typeface="Arial"/>
              </a:rPr>
              <a:t>due</a:t>
            </a:r>
            <a:r>
              <a:rPr sz="1686" spc="-6" dirty="0">
                <a:latin typeface="Arial"/>
                <a:cs typeface="Arial"/>
              </a:rPr>
              <a:t> </a:t>
            </a:r>
            <a:r>
              <a:rPr sz="1686" spc="44" dirty="0">
                <a:latin typeface="Arial"/>
                <a:cs typeface="Arial"/>
              </a:rPr>
              <a:t>to</a:t>
            </a:r>
            <a:r>
              <a:rPr sz="1686" spc="-6" dirty="0">
                <a:latin typeface="Arial"/>
                <a:cs typeface="Arial"/>
              </a:rPr>
              <a:t> </a:t>
            </a:r>
            <a:r>
              <a:rPr sz="1686" spc="17" dirty="0">
                <a:latin typeface="Arial"/>
                <a:cs typeface="Arial"/>
              </a:rPr>
              <a:t>popularity</a:t>
            </a:r>
            <a:r>
              <a:rPr sz="1686" spc="-3" dirty="0">
                <a:latin typeface="Arial"/>
                <a:cs typeface="Arial"/>
              </a:rPr>
              <a:t> </a:t>
            </a:r>
            <a:r>
              <a:rPr sz="1686" spc="29" dirty="0">
                <a:latin typeface="Arial"/>
                <a:cs typeface="Arial"/>
              </a:rPr>
              <a:t>of</a:t>
            </a:r>
            <a:endParaRPr sz="1686">
              <a:latin typeface="Arial"/>
              <a:cs typeface="Arial"/>
            </a:endParaRPr>
          </a:p>
          <a:p>
            <a:pPr marL="162443">
              <a:spcBef>
                <a:spcPts val="12"/>
              </a:spcBef>
            </a:pPr>
            <a:r>
              <a:rPr sz="1686" spc="26" dirty="0">
                <a:latin typeface="Arial"/>
                <a:cs typeface="Arial"/>
              </a:rPr>
              <a:t>Support</a:t>
            </a:r>
            <a:r>
              <a:rPr sz="1686" spc="-3" dirty="0">
                <a:latin typeface="Arial"/>
                <a:cs typeface="Arial"/>
              </a:rPr>
              <a:t> </a:t>
            </a:r>
            <a:r>
              <a:rPr sz="1686" spc="-12" dirty="0">
                <a:latin typeface="Arial"/>
                <a:cs typeface="Arial"/>
              </a:rPr>
              <a:t>Vector</a:t>
            </a:r>
            <a:r>
              <a:rPr sz="1686" spc="-3" dirty="0">
                <a:latin typeface="Arial"/>
                <a:cs typeface="Arial"/>
              </a:rPr>
              <a:t> </a:t>
            </a:r>
            <a:r>
              <a:rPr sz="1686" spc="6" dirty="0">
                <a:latin typeface="Arial"/>
                <a:cs typeface="Arial"/>
              </a:rPr>
              <a:t>Machines</a:t>
            </a:r>
            <a:r>
              <a:rPr sz="1686" spc="-3" dirty="0">
                <a:latin typeface="Arial"/>
                <a:cs typeface="Arial"/>
              </a:rPr>
              <a:t> </a:t>
            </a:r>
            <a:r>
              <a:rPr sz="1686" spc="9" dirty="0">
                <a:latin typeface="Arial"/>
                <a:cs typeface="Arial"/>
              </a:rPr>
              <a:t>and</a:t>
            </a:r>
            <a:r>
              <a:rPr sz="1686" dirty="0">
                <a:latin typeface="Arial"/>
                <a:cs typeface="Arial"/>
              </a:rPr>
              <a:t> </a:t>
            </a:r>
            <a:r>
              <a:rPr sz="1686" spc="3" dirty="0">
                <a:latin typeface="Arial"/>
                <a:cs typeface="Arial"/>
              </a:rPr>
              <a:t>Random</a:t>
            </a:r>
            <a:r>
              <a:rPr sz="1686" spc="-3" dirty="0">
                <a:latin typeface="Arial"/>
                <a:cs typeface="Arial"/>
              </a:rPr>
              <a:t> </a:t>
            </a:r>
            <a:r>
              <a:rPr sz="1686" spc="-6" dirty="0">
                <a:latin typeface="Arial"/>
                <a:cs typeface="Arial"/>
              </a:rPr>
              <a:t>Forests</a:t>
            </a:r>
            <a:endParaRPr sz="1686">
              <a:latin typeface="Arial"/>
              <a:cs typeface="Arial"/>
            </a:endParaRPr>
          </a:p>
          <a:p>
            <a:pPr marL="162443" marR="2954" indent="-132908">
              <a:lnSpc>
                <a:spcPct val="100600"/>
              </a:lnSpc>
              <a:spcBef>
                <a:spcPts val="1279"/>
              </a:spcBef>
              <a:buChar char="•"/>
              <a:tabLst>
                <a:tab pos="162443" algn="l"/>
              </a:tabLst>
            </a:pPr>
            <a:r>
              <a:rPr sz="1686" spc="-3" dirty="0">
                <a:latin typeface="Arial"/>
                <a:cs typeface="Arial"/>
              </a:rPr>
              <a:t>Also,</a:t>
            </a:r>
            <a:r>
              <a:rPr sz="1686" spc="3" dirty="0">
                <a:latin typeface="Arial"/>
                <a:cs typeface="Arial"/>
              </a:rPr>
              <a:t> </a:t>
            </a:r>
            <a:r>
              <a:rPr sz="1686" spc="-12" dirty="0">
                <a:latin typeface="Arial"/>
                <a:cs typeface="Arial"/>
              </a:rPr>
              <a:t>neural</a:t>
            </a:r>
            <a:r>
              <a:rPr sz="1686" spc="3" dirty="0">
                <a:latin typeface="Arial"/>
                <a:cs typeface="Arial"/>
              </a:rPr>
              <a:t> </a:t>
            </a:r>
            <a:r>
              <a:rPr sz="1686" spc="17" dirty="0">
                <a:latin typeface="Arial"/>
                <a:cs typeface="Arial"/>
              </a:rPr>
              <a:t>networks</a:t>
            </a:r>
            <a:r>
              <a:rPr sz="1686" spc="6" dirty="0">
                <a:latin typeface="Arial"/>
                <a:cs typeface="Arial"/>
              </a:rPr>
              <a:t> </a:t>
            </a:r>
            <a:r>
              <a:rPr sz="1686" spc="-12" dirty="0">
                <a:latin typeface="Arial"/>
                <a:cs typeface="Arial"/>
              </a:rPr>
              <a:t>were</a:t>
            </a:r>
            <a:r>
              <a:rPr sz="1686" spc="3" dirty="0">
                <a:latin typeface="Arial"/>
                <a:cs typeface="Arial"/>
              </a:rPr>
              <a:t> </a:t>
            </a:r>
            <a:r>
              <a:rPr sz="1686" spc="12" dirty="0">
                <a:latin typeface="Arial"/>
                <a:cs typeface="Arial"/>
              </a:rPr>
              <a:t>still</a:t>
            </a:r>
            <a:r>
              <a:rPr sz="1686" spc="6" dirty="0">
                <a:latin typeface="Arial"/>
                <a:cs typeface="Arial"/>
              </a:rPr>
              <a:t> </a:t>
            </a:r>
            <a:r>
              <a:rPr sz="1686" spc="-3" dirty="0">
                <a:latin typeface="Arial"/>
                <a:cs typeface="Arial"/>
              </a:rPr>
              <a:t>expensive</a:t>
            </a:r>
            <a:r>
              <a:rPr sz="1686" spc="3" dirty="0">
                <a:latin typeface="Arial"/>
                <a:cs typeface="Arial"/>
              </a:rPr>
              <a:t> </a:t>
            </a:r>
            <a:r>
              <a:rPr sz="1686" spc="44" dirty="0">
                <a:latin typeface="Arial"/>
                <a:cs typeface="Arial"/>
              </a:rPr>
              <a:t>to</a:t>
            </a:r>
            <a:r>
              <a:rPr sz="1686" spc="6" dirty="0">
                <a:latin typeface="Arial"/>
                <a:cs typeface="Arial"/>
              </a:rPr>
              <a:t> </a:t>
            </a:r>
            <a:r>
              <a:rPr sz="1686" spc="3" dirty="0">
                <a:latin typeface="Arial"/>
                <a:cs typeface="Arial"/>
              </a:rPr>
              <a:t>train, </a:t>
            </a:r>
            <a:r>
              <a:rPr sz="1686" spc="12" dirty="0">
                <a:latin typeface="Arial"/>
                <a:cs typeface="Arial"/>
              </a:rPr>
              <a:t>until</a:t>
            </a:r>
            <a:r>
              <a:rPr sz="1686" spc="6" dirty="0">
                <a:latin typeface="Arial"/>
                <a:cs typeface="Arial"/>
              </a:rPr>
              <a:t> </a:t>
            </a:r>
            <a:r>
              <a:rPr sz="1686" spc="-17" dirty="0">
                <a:latin typeface="Arial"/>
                <a:cs typeface="Arial"/>
              </a:rPr>
              <a:t>GPUs</a:t>
            </a:r>
            <a:r>
              <a:rPr sz="1686" spc="3" dirty="0">
                <a:latin typeface="Arial"/>
                <a:cs typeface="Arial"/>
              </a:rPr>
              <a:t> </a:t>
            </a:r>
            <a:r>
              <a:rPr sz="1686" spc="6" dirty="0">
                <a:latin typeface="Arial"/>
                <a:cs typeface="Arial"/>
              </a:rPr>
              <a:t>came </a:t>
            </a:r>
            <a:r>
              <a:rPr sz="1686" spc="-459" dirty="0">
                <a:latin typeface="Arial"/>
                <a:cs typeface="Arial"/>
              </a:rPr>
              <a:t> </a:t>
            </a:r>
            <a:r>
              <a:rPr sz="1686" spc="20" dirty="0">
                <a:latin typeface="Arial"/>
                <a:cs typeface="Arial"/>
              </a:rPr>
              <a:t>into</a:t>
            </a:r>
            <a:r>
              <a:rPr sz="1686" spc="-3" dirty="0">
                <a:latin typeface="Arial"/>
                <a:cs typeface="Arial"/>
              </a:rPr>
              <a:t> </a:t>
            </a:r>
            <a:r>
              <a:rPr sz="1686" spc="6" dirty="0">
                <a:latin typeface="Arial"/>
                <a:cs typeface="Arial"/>
              </a:rPr>
              <a:t>play</a:t>
            </a:r>
            <a:endParaRPr sz="1686">
              <a:latin typeface="Arial"/>
              <a:cs typeface="Arial"/>
            </a:endParaRPr>
          </a:p>
          <a:p>
            <a:pPr marL="7384">
              <a:spcBef>
                <a:spcPts val="1291"/>
              </a:spcBef>
            </a:pPr>
            <a:r>
              <a:rPr sz="1047" spc="-3" dirty="0">
                <a:solidFill>
                  <a:srgbClr val="222222"/>
                </a:solidFill>
                <a:latin typeface="Arial"/>
                <a:cs typeface="Arial"/>
              </a:rPr>
              <a:t>Oh,</a:t>
            </a:r>
            <a:r>
              <a:rPr sz="1047" dirty="0">
                <a:solidFill>
                  <a:srgbClr val="222222"/>
                </a:solidFill>
                <a:latin typeface="Arial"/>
                <a:cs typeface="Arial"/>
              </a:rPr>
              <a:t> K.</a:t>
            </a:r>
            <a:r>
              <a:rPr sz="1047" spc="3" dirty="0">
                <a:solidFill>
                  <a:srgbClr val="222222"/>
                </a:solidFill>
                <a:latin typeface="Arial"/>
                <a:cs typeface="Arial"/>
              </a:rPr>
              <a:t> </a:t>
            </a:r>
            <a:r>
              <a:rPr sz="1047" spc="-3" dirty="0">
                <a:solidFill>
                  <a:srgbClr val="222222"/>
                </a:solidFill>
                <a:latin typeface="Arial"/>
                <a:cs typeface="Arial"/>
              </a:rPr>
              <a:t>S.,</a:t>
            </a:r>
            <a:r>
              <a:rPr sz="1047" spc="3" dirty="0">
                <a:solidFill>
                  <a:srgbClr val="222222"/>
                </a:solidFill>
                <a:latin typeface="Arial"/>
                <a:cs typeface="Arial"/>
              </a:rPr>
              <a:t> </a:t>
            </a:r>
            <a:r>
              <a:rPr sz="1047" dirty="0">
                <a:solidFill>
                  <a:srgbClr val="222222"/>
                </a:solidFill>
                <a:latin typeface="Arial"/>
                <a:cs typeface="Arial"/>
              </a:rPr>
              <a:t>&amp;</a:t>
            </a:r>
            <a:r>
              <a:rPr sz="1047" spc="6" dirty="0">
                <a:solidFill>
                  <a:srgbClr val="222222"/>
                </a:solidFill>
                <a:latin typeface="Arial"/>
                <a:cs typeface="Arial"/>
              </a:rPr>
              <a:t> </a:t>
            </a:r>
            <a:r>
              <a:rPr sz="1047" dirty="0">
                <a:solidFill>
                  <a:srgbClr val="222222"/>
                </a:solidFill>
                <a:latin typeface="Arial"/>
                <a:cs typeface="Arial"/>
              </a:rPr>
              <a:t>Jung, K.</a:t>
            </a:r>
            <a:r>
              <a:rPr sz="1047" spc="3" dirty="0">
                <a:solidFill>
                  <a:srgbClr val="222222"/>
                </a:solidFill>
                <a:latin typeface="Arial"/>
                <a:cs typeface="Arial"/>
              </a:rPr>
              <a:t> </a:t>
            </a:r>
            <a:r>
              <a:rPr sz="1047" dirty="0">
                <a:solidFill>
                  <a:srgbClr val="222222"/>
                </a:solidFill>
                <a:latin typeface="Arial"/>
                <a:cs typeface="Arial"/>
              </a:rPr>
              <a:t>(2004).</a:t>
            </a:r>
            <a:r>
              <a:rPr sz="1047" spc="3" dirty="0">
                <a:solidFill>
                  <a:srgbClr val="222222"/>
                </a:solidFill>
                <a:latin typeface="Arial"/>
                <a:cs typeface="Arial"/>
              </a:rPr>
              <a:t> </a:t>
            </a:r>
            <a:r>
              <a:rPr sz="1047" spc="-3" dirty="0">
                <a:solidFill>
                  <a:srgbClr val="222222"/>
                </a:solidFill>
                <a:latin typeface="Arial"/>
                <a:cs typeface="Arial"/>
              </a:rPr>
              <a:t>GPU</a:t>
            </a:r>
            <a:r>
              <a:rPr sz="1047" spc="6" dirty="0">
                <a:solidFill>
                  <a:srgbClr val="222222"/>
                </a:solidFill>
                <a:latin typeface="Arial"/>
                <a:cs typeface="Arial"/>
              </a:rPr>
              <a:t> </a:t>
            </a:r>
            <a:r>
              <a:rPr sz="1047" spc="-3" dirty="0">
                <a:solidFill>
                  <a:srgbClr val="222222"/>
                </a:solidFill>
                <a:latin typeface="Arial"/>
                <a:cs typeface="Arial"/>
              </a:rPr>
              <a:t>implementation</a:t>
            </a:r>
            <a:r>
              <a:rPr sz="1047" spc="6" dirty="0">
                <a:solidFill>
                  <a:srgbClr val="222222"/>
                </a:solidFill>
                <a:latin typeface="Arial"/>
                <a:cs typeface="Arial"/>
              </a:rPr>
              <a:t> </a:t>
            </a:r>
            <a:r>
              <a:rPr sz="1047" dirty="0">
                <a:solidFill>
                  <a:srgbClr val="222222"/>
                </a:solidFill>
                <a:latin typeface="Arial"/>
                <a:cs typeface="Arial"/>
              </a:rPr>
              <a:t>of neural</a:t>
            </a:r>
            <a:r>
              <a:rPr sz="1047" spc="6" dirty="0">
                <a:solidFill>
                  <a:srgbClr val="222222"/>
                </a:solidFill>
                <a:latin typeface="Arial"/>
                <a:cs typeface="Arial"/>
              </a:rPr>
              <a:t> </a:t>
            </a:r>
            <a:r>
              <a:rPr sz="1047" spc="-3" dirty="0">
                <a:solidFill>
                  <a:srgbClr val="222222"/>
                </a:solidFill>
                <a:latin typeface="Arial"/>
                <a:cs typeface="Arial"/>
              </a:rPr>
              <a:t>networks.</a:t>
            </a:r>
            <a:r>
              <a:rPr sz="1047" spc="3" dirty="0">
                <a:solidFill>
                  <a:srgbClr val="222222"/>
                </a:solidFill>
                <a:latin typeface="Arial"/>
                <a:cs typeface="Arial"/>
              </a:rPr>
              <a:t> </a:t>
            </a:r>
            <a:r>
              <a:rPr sz="1047" i="1" spc="-3" dirty="0">
                <a:solidFill>
                  <a:srgbClr val="222222"/>
                </a:solidFill>
                <a:latin typeface="Arial"/>
                <a:cs typeface="Arial"/>
              </a:rPr>
              <a:t>Pattern</a:t>
            </a:r>
            <a:r>
              <a:rPr sz="1047" i="1" spc="6" dirty="0">
                <a:solidFill>
                  <a:srgbClr val="222222"/>
                </a:solidFill>
                <a:latin typeface="Arial"/>
                <a:cs typeface="Arial"/>
              </a:rPr>
              <a:t> </a:t>
            </a:r>
            <a:r>
              <a:rPr sz="1047" i="1" spc="-3" dirty="0">
                <a:solidFill>
                  <a:srgbClr val="222222"/>
                </a:solidFill>
                <a:latin typeface="Arial"/>
                <a:cs typeface="Arial"/>
              </a:rPr>
              <a:t>Recognition</a:t>
            </a:r>
            <a:r>
              <a:rPr sz="1047" spc="-3" dirty="0">
                <a:solidFill>
                  <a:srgbClr val="222222"/>
                </a:solidFill>
                <a:latin typeface="Arial"/>
                <a:cs typeface="Arial"/>
              </a:rPr>
              <a:t>,</a:t>
            </a:r>
            <a:r>
              <a:rPr sz="1047" spc="6" dirty="0">
                <a:solidFill>
                  <a:srgbClr val="222222"/>
                </a:solidFill>
                <a:latin typeface="Arial"/>
                <a:cs typeface="Arial"/>
              </a:rPr>
              <a:t> </a:t>
            </a:r>
            <a:r>
              <a:rPr sz="1047" i="1" spc="-3" dirty="0">
                <a:solidFill>
                  <a:srgbClr val="222222"/>
                </a:solidFill>
                <a:latin typeface="Arial"/>
                <a:cs typeface="Arial"/>
              </a:rPr>
              <a:t>37</a:t>
            </a:r>
            <a:r>
              <a:rPr sz="1047" spc="-3" dirty="0">
                <a:solidFill>
                  <a:srgbClr val="222222"/>
                </a:solidFill>
                <a:latin typeface="Arial"/>
                <a:cs typeface="Arial"/>
              </a:rPr>
              <a:t>(6),</a:t>
            </a:r>
            <a:r>
              <a:rPr sz="1047" dirty="0">
                <a:solidFill>
                  <a:srgbClr val="222222"/>
                </a:solidFill>
                <a:latin typeface="Arial"/>
                <a:cs typeface="Arial"/>
              </a:rPr>
              <a:t> </a:t>
            </a:r>
            <a:r>
              <a:rPr sz="1047" spc="-9" dirty="0">
                <a:solidFill>
                  <a:srgbClr val="222222"/>
                </a:solidFill>
                <a:latin typeface="Arial"/>
                <a:cs typeface="Arial"/>
              </a:rPr>
              <a:t>1311-1314.</a:t>
            </a:r>
            <a:endParaRPr sz="1047">
              <a:latin typeface="Arial"/>
              <a:cs typeface="Arial"/>
            </a:endParaRPr>
          </a:p>
          <a:p>
            <a:pPr marL="14768" marR="738009">
              <a:lnSpc>
                <a:spcPts val="1221"/>
              </a:lnSpc>
              <a:spcBef>
                <a:spcPts val="907"/>
              </a:spcBef>
            </a:pPr>
            <a:r>
              <a:rPr sz="1047" spc="-9" dirty="0">
                <a:solidFill>
                  <a:srgbClr val="222222"/>
                </a:solidFill>
                <a:latin typeface="Arial"/>
                <a:cs typeface="Arial"/>
              </a:rPr>
              <a:t>Krizhevsky,</a:t>
            </a:r>
            <a:r>
              <a:rPr sz="1047" spc="-52" dirty="0">
                <a:solidFill>
                  <a:srgbClr val="222222"/>
                </a:solidFill>
                <a:latin typeface="Arial"/>
                <a:cs typeface="Arial"/>
              </a:rPr>
              <a:t> </a:t>
            </a:r>
            <a:r>
              <a:rPr sz="1047" spc="-3" dirty="0">
                <a:solidFill>
                  <a:srgbClr val="222222"/>
                </a:solidFill>
                <a:latin typeface="Arial"/>
                <a:cs typeface="Arial"/>
              </a:rPr>
              <a:t>A.,</a:t>
            </a:r>
            <a:r>
              <a:rPr sz="1047" spc="6" dirty="0">
                <a:solidFill>
                  <a:srgbClr val="222222"/>
                </a:solidFill>
                <a:latin typeface="Arial"/>
                <a:cs typeface="Arial"/>
              </a:rPr>
              <a:t> </a:t>
            </a:r>
            <a:r>
              <a:rPr sz="1047" spc="-9" dirty="0">
                <a:solidFill>
                  <a:srgbClr val="222222"/>
                </a:solidFill>
                <a:latin typeface="Arial"/>
                <a:cs typeface="Arial"/>
              </a:rPr>
              <a:t>Sutskever,</a:t>
            </a:r>
            <a:r>
              <a:rPr sz="1047" spc="6" dirty="0">
                <a:solidFill>
                  <a:srgbClr val="222222"/>
                </a:solidFill>
                <a:latin typeface="Arial"/>
                <a:cs typeface="Arial"/>
              </a:rPr>
              <a:t> </a:t>
            </a:r>
            <a:r>
              <a:rPr sz="1047" spc="-3" dirty="0">
                <a:solidFill>
                  <a:srgbClr val="222222"/>
                </a:solidFill>
                <a:latin typeface="Arial"/>
                <a:cs typeface="Arial"/>
              </a:rPr>
              <a:t>I.,</a:t>
            </a:r>
            <a:r>
              <a:rPr sz="1047" spc="6" dirty="0">
                <a:solidFill>
                  <a:srgbClr val="222222"/>
                </a:solidFill>
                <a:latin typeface="Arial"/>
                <a:cs typeface="Arial"/>
              </a:rPr>
              <a:t> </a:t>
            </a:r>
            <a:r>
              <a:rPr sz="1047" dirty="0">
                <a:solidFill>
                  <a:srgbClr val="222222"/>
                </a:solidFill>
                <a:latin typeface="Arial"/>
                <a:cs typeface="Arial"/>
              </a:rPr>
              <a:t>&amp;</a:t>
            </a:r>
            <a:r>
              <a:rPr sz="1047" spc="9" dirty="0">
                <a:solidFill>
                  <a:srgbClr val="222222"/>
                </a:solidFill>
                <a:latin typeface="Arial"/>
                <a:cs typeface="Arial"/>
              </a:rPr>
              <a:t> </a:t>
            </a:r>
            <a:r>
              <a:rPr sz="1047" spc="-3" dirty="0">
                <a:solidFill>
                  <a:srgbClr val="222222"/>
                </a:solidFill>
                <a:latin typeface="Arial"/>
                <a:cs typeface="Arial"/>
              </a:rPr>
              <a:t>Hinton,</a:t>
            </a:r>
            <a:r>
              <a:rPr sz="1047" spc="6" dirty="0">
                <a:solidFill>
                  <a:srgbClr val="222222"/>
                </a:solidFill>
                <a:latin typeface="Arial"/>
                <a:cs typeface="Arial"/>
              </a:rPr>
              <a:t> </a:t>
            </a:r>
            <a:r>
              <a:rPr sz="1047" spc="-3" dirty="0">
                <a:solidFill>
                  <a:srgbClr val="222222"/>
                </a:solidFill>
                <a:latin typeface="Arial"/>
                <a:cs typeface="Arial"/>
              </a:rPr>
              <a:t>G.</a:t>
            </a:r>
            <a:r>
              <a:rPr sz="1047" spc="6" dirty="0">
                <a:solidFill>
                  <a:srgbClr val="222222"/>
                </a:solidFill>
                <a:latin typeface="Arial"/>
                <a:cs typeface="Arial"/>
              </a:rPr>
              <a:t> </a:t>
            </a:r>
            <a:r>
              <a:rPr sz="1047" dirty="0">
                <a:solidFill>
                  <a:srgbClr val="222222"/>
                </a:solidFill>
                <a:latin typeface="Arial"/>
                <a:cs typeface="Arial"/>
              </a:rPr>
              <a:t>E.</a:t>
            </a:r>
            <a:r>
              <a:rPr sz="1047" spc="6" dirty="0">
                <a:solidFill>
                  <a:srgbClr val="222222"/>
                </a:solidFill>
                <a:latin typeface="Arial"/>
                <a:cs typeface="Arial"/>
              </a:rPr>
              <a:t> </a:t>
            </a:r>
            <a:r>
              <a:rPr sz="1047" dirty="0">
                <a:solidFill>
                  <a:srgbClr val="222222"/>
                </a:solidFill>
                <a:latin typeface="Arial"/>
                <a:cs typeface="Arial"/>
              </a:rPr>
              <a:t>(2012).</a:t>
            </a:r>
            <a:r>
              <a:rPr sz="1047" spc="6" dirty="0">
                <a:solidFill>
                  <a:srgbClr val="222222"/>
                </a:solidFill>
                <a:latin typeface="Arial"/>
                <a:cs typeface="Arial"/>
              </a:rPr>
              <a:t> </a:t>
            </a:r>
            <a:r>
              <a:rPr sz="1047" spc="-3" dirty="0">
                <a:solidFill>
                  <a:srgbClr val="222222"/>
                </a:solidFill>
                <a:latin typeface="Arial"/>
                <a:cs typeface="Arial"/>
              </a:rPr>
              <a:t>Imagenet</a:t>
            </a:r>
            <a:r>
              <a:rPr sz="1047" spc="6" dirty="0">
                <a:solidFill>
                  <a:srgbClr val="222222"/>
                </a:solidFill>
                <a:latin typeface="Arial"/>
                <a:cs typeface="Arial"/>
              </a:rPr>
              <a:t> </a:t>
            </a:r>
            <a:r>
              <a:rPr sz="1047" spc="-3" dirty="0">
                <a:solidFill>
                  <a:srgbClr val="222222"/>
                </a:solidFill>
                <a:latin typeface="Arial"/>
                <a:cs typeface="Arial"/>
              </a:rPr>
              <a:t>classification</a:t>
            </a:r>
            <a:r>
              <a:rPr sz="1047" spc="9" dirty="0">
                <a:solidFill>
                  <a:srgbClr val="222222"/>
                </a:solidFill>
                <a:latin typeface="Arial"/>
                <a:cs typeface="Arial"/>
              </a:rPr>
              <a:t> </a:t>
            </a:r>
            <a:r>
              <a:rPr sz="1047" spc="-3" dirty="0">
                <a:solidFill>
                  <a:srgbClr val="222222"/>
                </a:solidFill>
                <a:latin typeface="Arial"/>
                <a:cs typeface="Arial"/>
              </a:rPr>
              <a:t>with</a:t>
            </a:r>
            <a:r>
              <a:rPr sz="1047" spc="9" dirty="0">
                <a:solidFill>
                  <a:srgbClr val="222222"/>
                </a:solidFill>
                <a:latin typeface="Arial"/>
                <a:cs typeface="Arial"/>
              </a:rPr>
              <a:t> </a:t>
            </a:r>
            <a:r>
              <a:rPr sz="1047" dirty="0">
                <a:solidFill>
                  <a:srgbClr val="222222"/>
                </a:solidFill>
                <a:latin typeface="Arial"/>
                <a:cs typeface="Arial"/>
              </a:rPr>
              <a:t>deep</a:t>
            </a:r>
            <a:r>
              <a:rPr sz="1047" spc="9" dirty="0">
                <a:solidFill>
                  <a:srgbClr val="222222"/>
                </a:solidFill>
                <a:latin typeface="Arial"/>
                <a:cs typeface="Arial"/>
              </a:rPr>
              <a:t> </a:t>
            </a:r>
            <a:r>
              <a:rPr sz="1047" spc="-3" dirty="0">
                <a:solidFill>
                  <a:srgbClr val="222222"/>
                </a:solidFill>
                <a:latin typeface="Arial"/>
                <a:cs typeface="Arial"/>
              </a:rPr>
              <a:t>convolutional </a:t>
            </a:r>
            <a:r>
              <a:rPr sz="1047" spc="-281" dirty="0">
                <a:solidFill>
                  <a:srgbClr val="222222"/>
                </a:solidFill>
                <a:latin typeface="Arial"/>
                <a:cs typeface="Arial"/>
              </a:rPr>
              <a:t> </a:t>
            </a:r>
            <a:r>
              <a:rPr sz="1047" dirty="0">
                <a:solidFill>
                  <a:srgbClr val="222222"/>
                </a:solidFill>
                <a:latin typeface="Arial"/>
                <a:cs typeface="Arial"/>
              </a:rPr>
              <a:t>neural </a:t>
            </a:r>
            <a:r>
              <a:rPr sz="1047" spc="-3" dirty="0">
                <a:solidFill>
                  <a:srgbClr val="222222"/>
                </a:solidFill>
                <a:latin typeface="Arial"/>
                <a:cs typeface="Arial"/>
              </a:rPr>
              <a:t>networks. In</a:t>
            </a:r>
            <a:r>
              <a:rPr sz="1047" dirty="0">
                <a:solidFill>
                  <a:srgbClr val="222222"/>
                </a:solidFill>
                <a:latin typeface="Arial"/>
                <a:cs typeface="Arial"/>
              </a:rPr>
              <a:t> </a:t>
            </a:r>
            <a:r>
              <a:rPr sz="1047" i="1" dirty="0">
                <a:solidFill>
                  <a:srgbClr val="222222"/>
                </a:solidFill>
                <a:latin typeface="Arial"/>
                <a:cs typeface="Arial"/>
              </a:rPr>
              <a:t>Advances</a:t>
            </a:r>
            <a:r>
              <a:rPr sz="1047" i="1" spc="-3" dirty="0">
                <a:solidFill>
                  <a:srgbClr val="222222"/>
                </a:solidFill>
                <a:latin typeface="Arial"/>
                <a:cs typeface="Arial"/>
              </a:rPr>
              <a:t> </a:t>
            </a:r>
            <a:r>
              <a:rPr sz="1047" i="1" dirty="0">
                <a:solidFill>
                  <a:srgbClr val="222222"/>
                </a:solidFill>
                <a:latin typeface="Arial"/>
                <a:cs typeface="Arial"/>
              </a:rPr>
              <a:t>in neural</a:t>
            </a:r>
            <a:r>
              <a:rPr sz="1047" i="1" spc="3" dirty="0">
                <a:solidFill>
                  <a:srgbClr val="222222"/>
                </a:solidFill>
                <a:latin typeface="Arial"/>
                <a:cs typeface="Arial"/>
              </a:rPr>
              <a:t> </a:t>
            </a:r>
            <a:r>
              <a:rPr sz="1047" i="1" spc="-3" dirty="0">
                <a:solidFill>
                  <a:srgbClr val="222222"/>
                </a:solidFill>
                <a:latin typeface="Arial"/>
                <a:cs typeface="Arial"/>
              </a:rPr>
              <a:t>information</a:t>
            </a:r>
            <a:r>
              <a:rPr sz="1047" i="1" dirty="0">
                <a:solidFill>
                  <a:srgbClr val="222222"/>
                </a:solidFill>
                <a:latin typeface="Arial"/>
                <a:cs typeface="Arial"/>
              </a:rPr>
              <a:t> processing </a:t>
            </a:r>
            <a:r>
              <a:rPr sz="1047" i="1" spc="-3" dirty="0">
                <a:solidFill>
                  <a:srgbClr val="222222"/>
                </a:solidFill>
                <a:latin typeface="Arial"/>
                <a:cs typeface="Arial"/>
              </a:rPr>
              <a:t>systems</a:t>
            </a:r>
            <a:r>
              <a:rPr sz="1047" i="1" dirty="0">
                <a:solidFill>
                  <a:srgbClr val="222222"/>
                </a:solidFill>
                <a:latin typeface="Arial"/>
                <a:cs typeface="Arial"/>
              </a:rPr>
              <a:t> </a:t>
            </a:r>
            <a:r>
              <a:rPr sz="1047" dirty="0">
                <a:solidFill>
                  <a:srgbClr val="222222"/>
                </a:solidFill>
                <a:latin typeface="Arial"/>
                <a:cs typeface="Arial"/>
              </a:rPr>
              <a:t>(pp.</a:t>
            </a:r>
            <a:r>
              <a:rPr sz="1047" spc="-3" dirty="0">
                <a:solidFill>
                  <a:srgbClr val="222222"/>
                </a:solidFill>
                <a:latin typeface="Arial"/>
                <a:cs typeface="Arial"/>
              </a:rPr>
              <a:t> </a:t>
            </a:r>
            <a:r>
              <a:rPr sz="1047" spc="-9" dirty="0">
                <a:solidFill>
                  <a:srgbClr val="222222"/>
                </a:solidFill>
                <a:latin typeface="Arial"/>
                <a:cs typeface="Arial"/>
              </a:rPr>
              <a:t>1097-1105).</a:t>
            </a:r>
            <a:endParaRPr sz="1047">
              <a:latin typeface="Arial"/>
              <a:cs typeface="Arial"/>
            </a:endParaRPr>
          </a:p>
        </p:txBody>
      </p:sp>
      <p:pic>
        <p:nvPicPr>
          <p:cNvPr id="4" name="object 4"/>
          <p:cNvPicPr/>
          <p:nvPr/>
        </p:nvPicPr>
        <p:blipFill>
          <a:blip r:embed="rId2" cstate="print"/>
          <a:stretch>
            <a:fillRect/>
          </a:stretch>
        </p:blipFill>
        <p:spPr>
          <a:xfrm>
            <a:off x="4826157" y="3408015"/>
            <a:ext cx="3764447" cy="1214600"/>
          </a:xfrm>
          <a:prstGeom prst="rect">
            <a:avLst/>
          </a:prstGeom>
        </p:spPr>
      </p:pic>
      <p:pic>
        <p:nvPicPr>
          <p:cNvPr id="5" name="object 5"/>
          <p:cNvPicPr/>
          <p:nvPr/>
        </p:nvPicPr>
        <p:blipFill>
          <a:blip r:embed="rId3" cstate="print"/>
          <a:stretch>
            <a:fillRect/>
          </a:stretch>
        </p:blipFill>
        <p:spPr>
          <a:xfrm>
            <a:off x="1689172" y="3410906"/>
            <a:ext cx="2821479" cy="1481276"/>
          </a:xfrm>
          <a:prstGeom prst="rect">
            <a:avLst/>
          </a:prstGeom>
        </p:spPr>
      </p:pic>
      <p:sp>
        <p:nvSpPr>
          <p:cNvPr id="6" name="object 6"/>
          <p:cNvSpPr txBox="1"/>
          <p:nvPr/>
        </p:nvSpPr>
        <p:spPr>
          <a:xfrm>
            <a:off x="1652861" y="4734319"/>
            <a:ext cx="4300536" cy="374598"/>
          </a:xfrm>
          <a:prstGeom prst="rect">
            <a:avLst/>
          </a:prstGeom>
        </p:spPr>
        <p:txBody>
          <a:bodyPr vert="horz" wrap="square" lIns="0" tIns="35441" rIns="0" bIns="0" rtlCol="0">
            <a:spAutoFit/>
          </a:bodyPr>
          <a:lstStyle/>
          <a:p>
            <a:pPr marL="3182409">
              <a:spcBef>
                <a:spcPts val="279"/>
              </a:spcBef>
            </a:pPr>
            <a:r>
              <a:rPr sz="1105" spc="-9" dirty="0">
                <a:latin typeface="Arial"/>
                <a:cs typeface="Arial"/>
              </a:rPr>
              <a:t>(data</a:t>
            </a:r>
            <a:r>
              <a:rPr sz="1105" spc="-23" dirty="0">
                <a:latin typeface="Arial"/>
                <a:cs typeface="Arial"/>
              </a:rPr>
              <a:t> </a:t>
            </a:r>
            <a:r>
              <a:rPr sz="1105" spc="9" dirty="0">
                <a:latin typeface="Arial"/>
                <a:cs typeface="Arial"/>
              </a:rPr>
              <a:t>from</a:t>
            </a:r>
            <a:r>
              <a:rPr sz="1105" spc="-20" dirty="0">
                <a:latin typeface="Arial"/>
                <a:cs typeface="Arial"/>
              </a:rPr>
              <a:t> </a:t>
            </a:r>
            <a:r>
              <a:rPr sz="1105" spc="-12" dirty="0">
                <a:latin typeface="Arial"/>
                <a:cs typeface="Arial"/>
              </a:rPr>
              <a:t>~2017)</a:t>
            </a:r>
            <a:endParaRPr sz="1105">
              <a:latin typeface="Arial"/>
              <a:cs typeface="Arial"/>
            </a:endParaRPr>
          </a:p>
          <a:p>
            <a:pPr marL="7384">
              <a:spcBef>
                <a:spcPts val="186"/>
              </a:spcBef>
            </a:pPr>
            <a:r>
              <a:rPr sz="930" spc="-6" dirty="0">
                <a:latin typeface="Arial"/>
                <a:cs typeface="Arial"/>
              </a:rPr>
              <a:t>Image</a:t>
            </a:r>
            <a:r>
              <a:rPr sz="930" spc="12" dirty="0">
                <a:latin typeface="Arial"/>
                <a:cs typeface="Arial"/>
              </a:rPr>
              <a:t> </a:t>
            </a:r>
            <a:r>
              <a:rPr sz="930" dirty="0">
                <a:latin typeface="Arial"/>
                <a:cs typeface="Arial"/>
              </a:rPr>
              <a:t>source:</a:t>
            </a:r>
            <a:r>
              <a:rPr sz="930" spc="15" dirty="0">
                <a:latin typeface="Arial"/>
                <a:cs typeface="Arial"/>
              </a:rPr>
              <a:t> </a:t>
            </a:r>
            <a:r>
              <a:rPr sz="930" u="sng" spc="15" dirty="0">
                <a:uFill>
                  <a:solidFill>
                    <a:srgbClr val="000000"/>
                  </a:solidFill>
                </a:uFill>
                <a:latin typeface="Arial"/>
                <a:cs typeface="Arial"/>
                <a:hlinkClick r:id="rId4"/>
              </a:rPr>
              <a:t>https://www.amax.com/blog/?p=907</a:t>
            </a:r>
            <a:endParaRPr sz="930">
              <a:latin typeface="Arial"/>
              <a:cs typeface="Arial"/>
            </a:endParaRPr>
          </a:p>
        </p:txBody>
      </p:sp>
      <p:sp>
        <p:nvSpPr>
          <p:cNvPr id="10" name="object 10"/>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31</a:t>
            </a:fld>
            <a:endParaRPr spc="-3"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92632" y="946968"/>
            <a:ext cx="4888634" cy="3976769"/>
            <a:chOff x="1429527" y="1628828"/>
            <a:chExt cx="8408670" cy="6840220"/>
          </a:xfrm>
        </p:grpSpPr>
        <p:pic>
          <p:nvPicPr>
            <p:cNvPr id="3" name="object 3"/>
            <p:cNvPicPr/>
            <p:nvPr/>
          </p:nvPicPr>
          <p:blipFill>
            <a:blip r:embed="rId2" cstate="print"/>
            <a:stretch>
              <a:fillRect/>
            </a:stretch>
          </p:blipFill>
          <p:spPr>
            <a:xfrm>
              <a:off x="1429527" y="1628828"/>
              <a:ext cx="8408183" cy="6840114"/>
            </a:xfrm>
            <a:prstGeom prst="rect">
              <a:avLst/>
            </a:prstGeom>
          </p:spPr>
        </p:pic>
        <p:sp>
          <p:nvSpPr>
            <p:cNvPr id="4" name="object 4"/>
            <p:cNvSpPr/>
            <p:nvPr/>
          </p:nvSpPr>
          <p:spPr>
            <a:xfrm>
              <a:off x="1468967" y="3644900"/>
              <a:ext cx="5307965" cy="0"/>
            </a:xfrm>
            <a:custGeom>
              <a:avLst/>
              <a:gdLst/>
              <a:ahLst/>
              <a:cxnLst/>
              <a:rect l="l" t="t" r="r" b="b"/>
              <a:pathLst>
                <a:path w="5307965">
                  <a:moveTo>
                    <a:pt x="0" y="0"/>
                  </a:moveTo>
                  <a:lnTo>
                    <a:pt x="5307826" y="0"/>
                  </a:lnTo>
                </a:path>
              </a:pathLst>
            </a:custGeom>
            <a:ln w="25400">
              <a:solidFill>
                <a:srgbClr val="EE220C"/>
              </a:solidFill>
            </a:ln>
          </p:spPr>
          <p:txBody>
            <a:bodyPr wrap="square" lIns="0" tIns="0" rIns="0" bIns="0" rtlCol="0"/>
            <a:lstStyle/>
            <a:p>
              <a:endParaRPr sz="1047"/>
            </a:p>
          </p:txBody>
        </p:sp>
        <p:sp>
          <p:nvSpPr>
            <p:cNvPr id="5" name="object 5"/>
            <p:cNvSpPr/>
            <p:nvPr/>
          </p:nvSpPr>
          <p:spPr>
            <a:xfrm>
              <a:off x="1468967" y="7734299"/>
              <a:ext cx="7371080" cy="0"/>
            </a:xfrm>
            <a:custGeom>
              <a:avLst/>
              <a:gdLst/>
              <a:ahLst/>
              <a:cxnLst/>
              <a:rect l="l" t="t" r="r" b="b"/>
              <a:pathLst>
                <a:path w="7371080">
                  <a:moveTo>
                    <a:pt x="0" y="0"/>
                  </a:moveTo>
                  <a:lnTo>
                    <a:pt x="7370897" y="0"/>
                  </a:lnTo>
                </a:path>
              </a:pathLst>
            </a:custGeom>
            <a:ln w="25400">
              <a:solidFill>
                <a:srgbClr val="EE220C"/>
              </a:solidFill>
            </a:ln>
          </p:spPr>
          <p:txBody>
            <a:bodyPr wrap="square" lIns="0" tIns="0" rIns="0" bIns="0" rtlCol="0"/>
            <a:lstStyle/>
            <a:p>
              <a:endParaRPr sz="1047"/>
            </a:p>
          </p:txBody>
        </p:sp>
      </p:grpSp>
      <p:sp>
        <p:nvSpPr>
          <p:cNvPr id="6" name="object 6"/>
          <p:cNvSpPr txBox="1"/>
          <p:nvPr/>
        </p:nvSpPr>
        <p:spPr>
          <a:xfrm>
            <a:off x="2132790" y="4932197"/>
            <a:ext cx="2594941" cy="177503"/>
          </a:xfrm>
          <a:prstGeom prst="rect">
            <a:avLst/>
          </a:prstGeom>
        </p:spPr>
        <p:txBody>
          <a:bodyPr vert="horz" wrap="square" lIns="0" tIns="7384" rIns="0" bIns="0" rtlCol="0">
            <a:spAutoFit/>
          </a:bodyPr>
          <a:lstStyle/>
          <a:p>
            <a:pPr marL="7384">
              <a:spcBef>
                <a:spcPts val="58"/>
              </a:spcBef>
            </a:pPr>
            <a:r>
              <a:rPr sz="1105" spc="-3" dirty="0">
                <a:latin typeface="Arial"/>
                <a:cs typeface="Arial"/>
              </a:rPr>
              <a:t>(Excerpt</a:t>
            </a:r>
            <a:r>
              <a:rPr sz="1105" spc="-6" dirty="0">
                <a:latin typeface="Arial"/>
                <a:cs typeface="Arial"/>
              </a:rPr>
              <a:t> </a:t>
            </a:r>
            <a:r>
              <a:rPr sz="1105" spc="9" dirty="0">
                <a:latin typeface="Arial"/>
                <a:cs typeface="Arial"/>
              </a:rPr>
              <a:t>from</a:t>
            </a:r>
            <a:r>
              <a:rPr sz="1105" spc="-3" dirty="0">
                <a:latin typeface="Arial"/>
                <a:cs typeface="Arial"/>
              </a:rPr>
              <a:t> </a:t>
            </a:r>
            <a:r>
              <a:rPr sz="1105" spc="15" dirty="0">
                <a:latin typeface="Arial"/>
                <a:cs typeface="Arial"/>
              </a:rPr>
              <a:t>"Architects</a:t>
            </a:r>
            <a:r>
              <a:rPr sz="1105" spc="-3" dirty="0">
                <a:latin typeface="Arial"/>
                <a:cs typeface="Arial"/>
              </a:rPr>
              <a:t> </a:t>
            </a:r>
            <a:r>
              <a:rPr sz="1105" spc="17" dirty="0">
                <a:latin typeface="Arial"/>
                <a:cs typeface="Arial"/>
              </a:rPr>
              <a:t>of</a:t>
            </a:r>
            <a:r>
              <a:rPr sz="1105" spc="-3" dirty="0">
                <a:latin typeface="Arial"/>
                <a:cs typeface="Arial"/>
              </a:rPr>
              <a:t> </a:t>
            </a:r>
            <a:r>
              <a:rPr sz="1105" dirty="0">
                <a:latin typeface="Arial"/>
                <a:cs typeface="Arial"/>
              </a:rPr>
              <a:t>Intelligence")</a:t>
            </a:r>
            <a:endParaRPr sz="1105">
              <a:latin typeface="Arial"/>
              <a:cs typeface="Arial"/>
            </a:endParaRPr>
          </a:p>
        </p:txBody>
      </p:sp>
      <p:sp>
        <p:nvSpPr>
          <p:cNvPr id="11" name="object 11"/>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32</a:t>
            </a:fld>
            <a:endParaRPr spc="-3" dirty="0"/>
          </a:p>
        </p:txBody>
      </p:sp>
      <p:sp>
        <p:nvSpPr>
          <p:cNvPr id="7" name="object 7"/>
          <p:cNvSpPr txBox="1">
            <a:spLocks noGrp="1"/>
          </p:cNvSpPr>
          <p:nvPr>
            <p:ph type="title"/>
          </p:nvPr>
        </p:nvSpPr>
        <p:spPr>
          <a:xfrm>
            <a:off x="850900" y="232554"/>
            <a:ext cx="8153400" cy="469121"/>
          </a:xfrm>
          <a:prstGeom prst="rect">
            <a:avLst/>
          </a:prstGeom>
        </p:spPr>
        <p:txBody>
          <a:bodyPr vert="horz" wrap="square" lIns="0" tIns="7384" rIns="0" bIns="0" rtlCol="0">
            <a:spAutoFit/>
          </a:bodyPr>
          <a:lstStyle/>
          <a:p>
            <a:pPr marL="7384">
              <a:lnSpc>
                <a:spcPct val="100000"/>
              </a:lnSpc>
              <a:spcBef>
                <a:spcPts val="58"/>
              </a:spcBef>
            </a:pPr>
            <a:r>
              <a:rPr sz="3000" b="1" spc="-12" dirty="0"/>
              <a:t>When</a:t>
            </a:r>
            <a:r>
              <a:rPr sz="3000" b="1" dirty="0"/>
              <a:t> </a:t>
            </a:r>
            <a:r>
              <a:rPr sz="3000" b="1" spc="-15" dirty="0"/>
              <a:t>did</a:t>
            </a:r>
            <a:r>
              <a:rPr sz="3000" b="1" dirty="0"/>
              <a:t> </a:t>
            </a:r>
            <a:r>
              <a:rPr sz="3000" b="1" spc="29" dirty="0"/>
              <a:t>Deep</a:t>
            </a:r>
            <a:r>
              <a:rPr sz="3000" b="1" dirty="0"/>
              <a:t> </a:t>
            </a:r>
            <a:r>
              <a:rPr sz="3000" b="1" spc="-6" dirty="0"/>
              <a:t>Learning</a:t>
            </a:r>
            <a:r>
              <a:rPr sz="3000" b="1" dirty="0"/>
              <a:t> </a:t>
            </a:r>
            <a:r>
              <a:rPr sz="3000" b="1" spc="17" dirty="0"/>
              <a:t>Become</a:t>
            </a:r>
            <a:r>
              <a:rPr sz="3000" b="1" dirty="0"/>
              <a:t> </a:t>
            </a:r>
            <a:r>
              <a:rPr sz="3000" b="1" spc="-17" dirty="0"/>
              <a:t>Really</a:t>
            </a:r>
            <a:r>
              <a:rPr sz="3000" b="1" dirty="0"/>
              <a:t> </a:t>
            </a:r>
            <a:r>
              <a:rPr sz="3000" b="1" spc="-23" dirty="0"/>
              <a:t>Popular?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33</a:t>
            </a:fld>
            <a:endParaRPr spc="-3" dirty="0"/>
          </a:p>
        </p:txBody>
      </p:sp>
      <p:sp>
        <p:nvSpPr>
          <p:cNvPr id="2" name="object 2"/>
          <p:cNvSpPr txBox="1">
            <a:spLocks noGrp="1"/>
          </p:cNvSpPr>
          <p:nvPr>
            <p:ph type="title"/>
          </p:nvPr>
        </p:nvSpPr>
        <p:spPr>
          <a:xfrm>
            <a:off x="1664582" y="175522"/>
            <a:ext cx="5056425" cy="567289"/>
          </a:xfrm>
          <a:prstGeom prst="rect">
            <a:avLst/>
          </a:prstGeom>
        </p:spPr>
        <p:txBody>
          <a:bodyPr vert="horz" wrap="square" lIns="0" tIns="7384" rIns="0" bIns="0" rtlCol="0">
            <a:spAutoFit/>
          </a:bodyPr>
          <a:lstStyle/>
          <a:p>
            <a:pPr marL="7384">
              <a:lnSpc>
                <a:spcPct val="100000"/>
              </a:lnSpc>
              <a:spcBef>
                <a:spcPts val="58"/>
              </a:spcBef>
            </a:pPr>
            <a:r>
              <a:rPr spc="6" dirty="0"/>
              <a:t>Neural</a:t>
            </a:r>
            <a:r>
              <a:rPr spc="-6" dirty="0"/>
              <a:t> </a:t>
            </a:r>
            <a:r>
              <a:rPr spc="23" dirty="0"/>
              <a:t>Networks</a:t>
            </a:r>
            <a:endParaRPr spc="-3" dirty="0"/>
          </a:p>
        </p:txBody>
      </p:sp>
      <p:sp>
        <p:nvSpPr>
          <p:cNvPr id="3" name="object 3"/>
          <p:cNvSpPr txBox="1"/>
          <p:nvPr/>
        </p:nvSpPr>
        <p:spPr>
          <a:xfrm>
            <a:off x="1756230" y="834339"/>
            <a:ext cx="4431594" cy="426080"/>
          </a:xfrm>
          <a:prstGeom prst="rect">
            <a:avLst/>
          </a:prstGeom>
        </p:spPr>
        <p:txBody>
          <a:bodyPr vert="horz" wrap="square" lIns="0" tIns="5907" rIns="0" bIns="0" rtlCol="0">
            <a:spAutoFit/>
          </a:bodyPr>
          <a:lstStyle/>
          <a:p>
            <a:pPr marL="140292" marR="2954" indent="-132908">
              <a:lnSpc>
                <a:spcPct val="100699"/>
              </a:lnSpc>
              <a:spcBef>
                <a:spcPts val="47"/>
              </a:spcBef>
              <a:buChar char="•"/>
              <a:tabLst>
                <a:tab pos="140292" algn="l"/>
              </a:tabLst>
            </a:pPr>
            <a:r>
              <a:rPr sz="1395" spc="6" dirty="0">
                <a:latin typeface="Arial"/>
                <a:cs typeface="Arial"/>
              </a:rPr>
              <a:t>Many</a:t>
            </a:r>
            <a:r>
              <a:rPr sz="1395" spc="3" dirty="0">
                <a:latin typeface="Arial"/>
                <a:cs typeface="Arial"/>
              </a:rPr>
              <a:t> </a:t>
            </a:r>
            <a:r>
              <a:rPr sz="1395" dirty="0">
                <a:latin typeface="Arial"/>
                <a:cs typeface="Arial"/>
              </a:rPr>
              <a:t>enhancements</a:t>
            </a:r>
            <a:r>
              <a:rPr sz="1395" spc="3" dirty="0">
                <a:latin typeface="Arial"/>
                <a:cs typeface="Arial"/>
              </a:rPr>
              <a:t> </a:t>
            </a:r>
            <a:r>
              <a:rPr sz="1395" spc="-9" dirty="0">
                <a:latin typeface="Arial"/>
                <a:cs typeface="Arial"/>
              </a:rPr>
              <a:t>were</a:t>
            </a:r>
            <a:r>
              <a:rPr sz="1395" spc="3" dirty="0">
                <a:latin typeface="Arial"/>
                <a:cs typeface="Arial"/>
              </a:rPr>
              <a:t> </a:t>
            </a:r>
            <a:r>
              <a:rPr sz="1395" spc="9" dirty="0">
                <a:latin typeface="Arial"/>
                <a:cs typeface="Arial"/>
              </a:rPr>
              <a:t>developed</a:t>
            </a:r>
            <a:r>
              <a:rPr sz="1395" spc="3" dirty="0">
                <a:latin typeface="Arial"/>
                <a:cs typeface="Arial"/>
              </a:rPr>
              <a:t> </a:t>
            </a:r>
            <a:r>
              <a:rPr sz="1395" spc="38" dirty="0">
                <a:latin typeface="Arial"/>
                <a:cs typeface="Arial"/>
              </a:rPr>
              <a:t>to</a:t>
            </a:r>
            <a:r>
              <a:rPr sz="1395" spc="3" dirty="0">
                <a:latin typeface="Arial"/>
                <a:cs typeface="Arial"/>
              </a:rPr>
              <a:t> </a:t>
            </a:r>
            <a:r>
              <a:rPr sz="1395" dirty="0">
                <a:latin typeface="Arial"/>
                <a:cs typeface="Arial"/>
              </a:rPr>
              <a:t>make</a:t>
            </a:r>
            <a:r>
              <a:rPr sz="1395" spc="3" dirty="0">
                <a:latin typeface="Arial"/>
                <a:cs typeface="Arial"/>
              </a:rPr>
              <a:t> </a:t>
            </a:r>
            <a:r>
              <a:rPr sz="1395" spc="-12" dirty="0">
                <a:latin typeface="Arial"/>
                <a:cs typeface="Arial"/>
              </a:rPr>
              <a:t>neural </a:t>
            </a:r>
            <a:r>
              <a:rPr sz="1395" spc="-378" dirty="0">
                <a:latin typeface="Arial"/>
                <a:cs typeface="Arial"/>
              </a:rPr>
              <a:t> </a:t>
            </a:r>
            <a:r>
              <a:rPr sz="1395" spc="15" dirty="0">
                <a:latin typeface="Arial"/>
                <a:cs typeface="Arial"/>
              </a:rPr>
              <a:t>networks</a:t>
            </a:r>
            <a:r>
              <a:rPr sz="1395" dirty="0">
                <a:latin typeface="Arial"/>
                <a:cs typeface="Arial"/>
              </a:rPr>
              <a:t> </a:t>
            </a:r>
            <a:r>
              <a:rPr sz="1395" spc="15" dirty="0">
                <a:latin typeface="Arial"/>
                <a:cs typeface="Arial"/>
              </a:rPr>
              <a:t>perform</a:t>
            </a:r>
            <a:r>
              <a:rPr sz="1395" dirty="0">
                <a:latin typeface="Arial"/>
                <a:cs typeface="Arial"/>
              </a:rPr>
              <a:t> </a:t>
            </a:r>
            <a:r>
              <a:rPr sz="1395" spc="15" dirty="0">
                <a:latin typeface="Arial"/>
                <a:cs typeface="Arial"/>
              </a:rPr>
              <a:t>better</a:t>
            </a:r>
            <a:r>
              <a:rPr sz="1395" dirty="0">
                <a:latin typeface="Arial"/>
                <a:cs typeface="Arial"/>
              </a:rPr>
              <a:t> </a:t>
            </a:r>
            <a:r>
              <a:rPr sz="1395" spc="6" dirty="0">
                <a:latin typeface="Arial"/>
                <a:cs typeface="Arial"/>
              </a:rPr>
              <a:t>and</a:t>
            </a:r>
            <a:r>
              <a:rPr sz="1395" dirty="0">
                <a:latin typeface="Arial"/>
                <a:cs typeface="Arial"/>
              </a:rPr>
              <a:t> </a:t>
            </a:r>
            <a:r>
              <a:rPr sz="1395" spc="-3" dirty="0">
                <a:latin typeface="Arial"/>
                <a:cs typeface="Arial"/>
              </a:rPr>
              <a:t>solve</a:t>
            </a:r>
            <a:r>
              <a:rPr sz="1395" dirty="0">
                <a:latin typeface="Arial"/>
                <a:cs typeface="Arial"/>
              </a:rPr>
              <a:t> </a:t>
            </a:r>
            <a:r>
              <a:rPr sz="1395" spc="6" dirty="0">
                <a:latin typeface="Arial"/>
                <a:cs typeface="Arial"/>
              </a:rPr>
              <a:t>new</a:t>
            </a:r>
            <a:r>
              <a:rPr sz="1395" dirty="0">
                <a:latin typeface="Arial"/>
                <a:cs typeface="Arial"/>
              </a:rPr>
              <a:t> </a:t>
            </a:r>
            <a:r>
              <a:rPr sz="1395" spc="12" dirty="0">
                <a:latin typeface="Arial"/>
                <a:cs typeface="Arial"/>
              </a:rPr>
              <a:t>problems</a:t>
            </a:r>
            <a:endParaRPr sz="1395" dirty="0">
              <a:latin typeface="Arial"/>
              <a:cs typeface="Arial"/>
            </a:endParaRPr>
          </a:p>
        </p:txBody>
      </p:sp>
      <p:sp>
        <p:nvSpPr>
          <p:cNvPr id="4" name="object 4"/>
          <p:cNvSpPr txBox="1"/>
          <p:nvPr/>
        </p:nvSpPr>
        <p:spPr>
          <a:xfrm>
            <a:off x="1859599" y="1735130"/>
            <a:ext cx="2618938" cy="799211"/>
          </a:xfrm>
          <a:prstGeom prst="rect">
            <a:avLst/>
          </a:prstGeom>
        </p:spPr>
        <p:txBody>
          <a:bodyPr vert="horz" wrap="square" lIns="0" tIns="7384" rIns="0" bIns="0" rtlCol="0">
            <a:spAutoFit/>
          </a:bodyPr>
          <a:lstStyle/>
          <a:p>
            <a:pPr marL="7384">
              <a:spcBef>
                <a:spcPts val="58"/>
              </a:spcBef>
            </a:pPr>
            <a:r>
              <a:rPr sz="1395" spc="6" dirty="0">
                <a:latin typeface="Arial"/>
                <a:cs typeface="Arial"/>
              </a:rPr>
              <a:t>Rectified</a:t>
            </a:r>
            <a:r>
              <a:rPr sz="1395" spc="-6" dirty="0">
                <a:latin typeface="Arial"/>
                <a:cs typeface="Arial"/>
              </a:rPr>
              <a:t> </a:t>
            </a:r>
            <a:r>
              <a:rPr sz="1395" spc="-12" dirty="0">
                <a:latin typeface="Arial"/>
                <a:cs typeface="Arial"/>
              </a:rPr>
              <a:t>Linear</a:t>
            </a:r>
            <a:r>
              <a:rPr sz="1395" spc="-3" dirty="0">
                <a:latin typeface="Arial"/>
                <a:cs typeface="Arial"/>
              </a:rPr>
              <a:t> </a:t>
            </a:r>
            <a:r>
              <a:rPr sz="1395" spc="9" dirty="0">
                <a:latin typeface="Arial"/>
                <a:cs typeface="Arial"/>
              </a:rPr>
              <a:t>Units</a:t>
            </a:r>
            <a:endParaRPr sz="1395">
              <a:latin typeface="Arial"/>
              <a:cs typeface="Arial"/>
            </a:endParaRPr>
          </a:p>
          <a:p>
            <a:pPr marL="22151" marR="2954">
              <a:lnSpc>
                <a:spcPts val="872"/>
              </a:lnSpc>
              <a:spcBef>
                <a:spcPts val="884"/>
              </a:spcBef>
            </a:pPr>
            <a:r>
              <a:rPr sz="756" spc="-9" dirty="0">
                <a:solidFill>
                  <a:srgbClr val="222222"/>
                </a:solidFill>
                <a:latin typeface="Arial"/>
                <a:cs typeface="Arial"/>
              </a:rPr>
              <a:t>Nair, </a:t>
            </a:r>
            <a:r>
              <a:rPr sz="756" spc="-23" dirty="0">
                <a:solidFill>
                  <a:srgbClr val="222222"/>
                </a:solidFill>
                <a:latin typeface="Arial"/>
                <a:cs typeface="Arial"/>
              </a:rPr>
              <a:t>V., </a:t>
            </a:r>
            <a:r>
              <a:rPr sz="756" dirty="0">
                <a:solidFill>
                  <a:srgbClr val="222222"/>
                </a:solidFill>
                <a:latin typeface="Arial"/>
                <a:cs typeface="Arial"/>
              </a:rPr>
              <a:t>&amp; Hinton, G. E. (2010). </a:t>
            </a:r>
            <a:r>
              <a:rPr sz="756" spc="-3" dirty="0">
                <a:solidFill>
                  <a:srgbClr val="222222"/>
                </a:solidFill>
                <a:latin typeface="Arial"/>
                <a:cs typeface="Arial"/>
              </a:rPr>
              <a:t>Rectified </a:t>
            </a:r>
            <a:r>
              <a:rPr sz="756" dirty="0">
                <a:solidFill>
                  <a:srgbClr val="222222"/>
                </a:solidFill>
                <a:latin typeface="Arial"/>
                <a:cs typeface="Arial"/>
              </a:rPr>
              <a:t>linear units improve </a:t>
            </a:r>
            <a:r>
              <a:rPr sz="756" spc="-203" dirty="0">
                <a:solidFill>
                  <a:srgbClr val="222222"/>
                </a:solidFill>
                <a:latin typeface="Arial"/>
                <a:cs typeface="Arial"/>
              </a:rPr>
              <a:t> </a:t>
            </a:r>
            <a:r>
              <a:rPr sz="756" spc="-3" dirty="0">
                <a:solidFill>
                  <a:srgbClr val="222222"/>
                </a:solidFill>
                <a:latin typeface="Arial"/>
                <a:cs typeface="Arial"/>
              </a:rPr>
              <a:t>restricted </a:t>
            </a:r>
            <a:r>
              <a:rPr sz="756" dirty="0">
                <a:solidFill>
                  <a:srgbClr val="222222"/>
                </a:solidFill>
                <a:latin typeface="Arial"/>
                <a:cs typeface="Arial"/>
              </a:rPr>
              <a:t>boltzmann machines. In </a:t>
            </a:r>
            <a:r>
              <a:rPr sz="756" i="1" dirty="0">
                <a:solidFill>
                  <a:srgbClr val="222222"/>
                </a:solidFill>
                <a:latin typeface="Arial"/>
                <a:cs typeface="Arial"/>
              </a:rPr>
              <a:t>Proceedings of the 27th </a:t>
            </a:r>
            <a:r>
              <a:rPr sz="756" i="1" spc="3" dirty="0">
                <a:solidFill>
                  <a:srgbClr val="222222"/>
                </a:solidFill>
                <a:latin typeface="Arial"/>
                <a:cs typeface="Arial"/>
              </a:rPr>
              <a:t> </a:t>
            </a:r>
            <a:r>
              <a:rPr sz="756" i="1" dirty="0">
                <a:solidFill>
                  <a:srgbClr val="222222"/>
                </a:solidFill>
                <a:latin typeface="Arial"/>
                <a:cs typeface="Arial"/>
              </a:rPr>
              <a:t>international conference on machine learning </a:t>
            </a:r>
            <a:r>
              <a:rPr sz="756" i="1" spc="-3" dirty="0">
                <a:solidFill>
                  <a:srgbClr val="222222"/>
                </a:solidFill>
                <a:latin typeface="Arial"/>
                <a:cs typeface="Arial"/>
              </a:rPr>
              <a:t>(ICML-10) </a:t>
            </a:r>
            <a:r>
              <a:rPr sz="756" dirty="0">
                <a:solidFill>
                  <a:srgbClr val="222222"/>
                </a:solidFill>
                <a:latin typeface="Arial"/>
                <a:cs typeface="Arial"/>
              </a:rPr>
              <a:t>(pp. </a:t>
            </a:r>
            <a:r>
              <a:rPr sz="756" spc="-203" dirty="0">
                <a:solidFill>
                  <a:srgbClr val="222222"/>
                </a:solidFill>
                <a:latin typeface="Arial"/>
                <a:cs typeface="Arial"/>
              </a:rPr>
              <a:t> </a:t>
            </a:r>
            <a:r>
              <a:rPr sz="756" dirty="0">
                <a:solidFill>
                  <a:srgbClr val="222222"/>
                </a:solidFill>
                <a:latin typeface="Arial"/>
                <a:cs typeface="Arial"/>
              </a:rPr>
              <a:t>807-814).</a:t>
            </a:r>
            <a:endParaRPr sz="756">
              <a:latin typeface="Arial"/>
              <a:cs typeface="Arial"/>
            </a:endParaRPr>
          </a:p>
        </p:txBody>
      </p:sp>
      <p:sp>
        <p:nvSpPr>
          <p:cNvPr id="5" name="object 5"/>
          <p:cNvSpPr txBox="1"/>
          <p:nvPr/>
        </p:nvSpPr>
        <p:spPr>
          <a:xfrm>
            <a:off x="5337241" y="1735130"/>
            <a:ext cx="2793927" cy="799211"/>
          </a:xfrm>
          <a:prstGeom prst="rect">
            <a:avLst/>
          </a:prstGeom>
        </p:spPr>
        <p:txBody>
          <a:bodyPr vert="horz" wrap="square" lIns="0" tIns="7384" rIns="0" bIns="0" rtlCol="0">
            <a:spAutoFit/>
          </a:bodyPr>
          <a:lstStyle/>
          <a:p>
            <a:pPr marL="7384">
              <a:spcBef>
                <a:spcPts val="58"/>
              </a:spcBef>
            </a:pPr>
            <a:r>
              <a:rPr sz="1395" spc="15" dirty="0">
                <a:latin typeface="Arial"/>
                <a:cs typeface="Arial"/>
              </a:rPr>
              <a:t>BatchNorm</a:t>
            </a:r>
            <a:endParaRPr sz="1395">
              <a:latin typeface="Arial"/>
              <a:cs typeface="Arial"/>
            </a:endParaRPr>
          </a:p>
          <a:p>
            <a:pPr marL="22151" marR="2954">
              <a:lnSpc>
                <a:spcPts val="872"/>
              </a:lnSpc>
              <a:spcBef>
                <a:spcPts val="884"/>
              </a:spcBef>
            </a:pPr>
            <a:r>
              <a:rPr sz="756" spc="-3" dirty="0">
                <a:solidFill>
                  <a:srgbClr val="222222"/>
                </a:solidFill>
                <a:latin typeface="Arial"/>
                <a:cs typeface="Arial"/>
              </a:rPr>
              <a:t>Ioffe, S., </a:t>
            </a:r>
            <a:r>
              <a:rPr sz="756" dirty="0">
                <a:solidFill>
                  <a:srgbClr val="222222"/>
                </a:solidFill>
                <a:latin typeface="Arial"/>
                <a:cs typeface="Arial"/>
              </a:rPr>
              <a:t>&amp; </a:t>
            </a:r>
            <a:r>
              <a:rPr sz="756" spc="-9" dirty="0">
                <a:solidFill>
                  <a:srgbClr val="222222"/>
                </a:solidFill>
                <a:latin typeface="Arial"/>
                <a:cs typeface="Arial"/>
              </a:rPr>
              <a:t>Szegedy, </a:t>
            </a:r>
            <a:r>
              <a:rPr sz="756" dirty="0">
                <a:solidFill>
                  <a:srgbClr val="222222"/>
                </a:solidFill>
                <a:latin typeface="Arial"/>
                <a:cs typeface="Arial"/>
              </a:rPr>
              <a:t>C. (2015, June). Batch Normalization: </a:t>
            </a:r>
            <a:r>
              <a:rPr sz="756" spc="3" dirty="0">
                <a:solidFill>
                  <a:srgbClr val="222222"/>
                </a:solidFill>
                <a:latin typeface="Arial"/>
                <a:cs typeface="Arial"/>
              </a:rPr>
              <a:t> </a:t>
            </a:r>
            <a:r>
              <a:rPr sz="756" dirty="0">
                <a:solidFill>
                  <a:srgbClr val="222222"/>
                </a:solidFill>
                <a:latin typeface="Arial"/>
                <a:cs typeface="Arial"/>
              </a:rPr>
              <a:t>Accelerating Deep Network </a:t>
            </a:r>
            <a:r>
              <a:rPr sz="756" spc="-6" dirty="0">
                <a:solidFill>
                  <a:srgbClr val="222222"/>
                </a:solidFill>
                <a:latin typeface="Arial"/>
                <a:cs typeface="Arial"/>
              </a:rPr>
              <a:t>Training </a:t>
            </a:r>
            <a:r>
              <a:rPr sz="756" dirty="0">
                <a:solidFill>
                  <a:srgbClr val="222222"/>
                </a:solidFill>
                <a:latin typeface="Arial"/>
                <a:cs typeface="Arial"/>
              </a:rPr>
              <a:t>by Reducing Internal </a:t>
            </a:r>
            <a:r>
              <a:rPr sz="756" spc="3" dirty="0">
                <a:solidFill>
                  <a:srgbClr val="222222"/>
                </a:solidFill>
                <a:latin typeface="Arial"/>
                <a:cs typeface="Arial"/>
              </a:rPr>
              <a:t> </a:t>
            </a:r>
            <a:r>
              <a:rPr sz="756" dirty="0">
                <a:solidFill>
                  <a:srgbClr val="222222"/>
                </a:solidFill>
                <a:latin typeface="Arial"/>
                <a:cs typeface="Arial"/>
              </a:rPr>
              <a:t>Covariate</a:t>
            </a:r>
            <a:r>
              <a:rPr sz="756" spc="-9" dirty="0">
                <a:solidFill>
                  <a:srgbClr val="222222"/>
                </a:solidFill>
                <a:latin typeface="Arial"/>
                <a:cs typeface="Arial"/>
              </a:rPr>
              <a:t> </a:t>
            </a:r>
            <a:r>
              <a:rPr sz="756" dirty="0">
                <a:solidFill>
                  <a:srgbClr val="222222"/>
                </a:solidFill>
                <a:latin typeface="Arial"/>
                <a:cs typeface="Arial"/>
              </a:rPr>
              <a:t>Shift.</a:t>
            </a:r>
            <a:r>
              <a:rPr sz="756" spc="-12" dirty="0">
                <a:solidFill>
                  <a:srgbClr val="222222"/>
                </a:solidFill>
                <a:latin typeface="Arial"/>
                <a:cs typeface="Arial"/>
              </a:rPr>
              <a:t> </a:t>
            </a:r>
            <a:r>
              <a:rPr sz="756" dirty="0">
                <a:solidFill>
                  <a:srgbClr val="222222"/>
                </a:solidFill>
                <a:latin typeface="Arial"/>
                <a:cs typeface="Arial"/>
              </a:rPr>
              <a:t>In</a:t>
            </a:r>
            <a:r>
              <a:rPr sz="756" spc="-12" dirty="0">
                <a:solidFill>
                  <a:srgbClr val="222222"/>
                </a:solidFill>
                <a:latin typeface="Arial"/>
                <a:cs typeface="Arial"/>
              </a:rPr>
              <a:t> </a:t>
            </a:r>
            <a:r>
              <a:rPr sz="756" i="1" dirty="0">
                <a:solidFill>
                  <a:srgbClr val="222222"/>
                </a:solidFill>
                <a:latin typeface="Arial"/>
                <a:cs typeface="Arial"/>
              </a:rPr>
              <a:t>International</a:t>
            </a:r>
            <a:r>
              <a:rPr sz="756" i="1" spc="-9" dirty="0">
                <a:solidFill>
                  <a:srgbClr val="222222"/>
                </a:solidFill>
                <a:latin typeface="Arial"/>
                <a:cs typeface="Arial"/>
              </a:rPr>
              <a:t> </a:t>
            </a:r>
            <a:r>
              <a:rPr sz="756" i="1" dirty="0">
                <a:solidFill>
                  <a:srgbClr val="222222"/>
                </a:solidFill>
                <a:latin typeface="Arial"/>
                <a:cs typeface="Arial"/>
              </a:rPr>
              <a:t>Conference</a:t>
            </a:r>
            <a:r>
              <a:rPr sz="756" i="1" spc="-9" dirty="0">
                <a:solidFill>
                  <a:srgbClr val="222222"/>
                </a:solidFill>
                <a:latin typeface="Arial"/>
                <a:cs typeface="Arial"/>
              </a:rPr>
              <a:t> </a:t>
            </a:r>
            <a:r>
              <a:rPr sz="756" i="1" dirty="0">
                <a:solidFill>
                  <a:srgbClr val="222222"/>
                </a:solidFill>
                <a:latin typeface="Arial"/>
                <a:cs typeface="Arial"/>
              </a:rPr>
              <a:t>on</a:t>
            </a:r>
            <a:r>
              <a:rPr sz="756" i="1" spc="-6" dirty="0">
                <a:solidFill>
                  <a:srgbClr val="222222"/>
                </a:solidFill>
                <a:latin typeface="Arial"/>
                <a:cs typeface="Arial"/>
              </a:rPr>
              <a:t> </a:t>
            </a:r>
            <a:r>
              <a:rPr sz="756" i="1" dirty="0">
                <a:solidFill>
                  <a:srgbClr val="222222"/>
                </a:solidFill>
                <a:latin typeface="Arial"/>
                <a:cs typeface="Arial"/>
              </a:rPr>
              <a:t>Machine</a:t>
            </a:r>
            <a:r>
              <a:rPr sz="756" i="1" spc="-9" dirty="0">
                <a:solidFill>
                  <a:srgbClr val="222222"/>
                </a:solidFill>
                <a:latin typeface="Arial"/>
                <a:cs typeface="Arial"/>
              </a:rPr>
              <a:t> </a:t>
            </a:r>
            <a:r>
              <a:rPr sz="756" i="1" dirty="0">
                <a:solidFill>
                  <a:srgbClr val="222222"/>
                </a:solidFill>
                <a:latin typeface="Arial"/>
                <a:cs typeface="Arial"/>
              </a:rPr>
              <a:t>Learning </a:t>
            </a:r>
            <a:r>
              <a:rPr sz="756" i="1" spc="-203" dirty="0">
                <a:solidFill>
                  <a:srgbClr val="222222"/>
                </a:solidFill>
                <a:latin typeface="Arial"/>
                <a:cs typeface="Arial"/>
              </a:rPr>
              <a:t> </a:t>
            </a:r>
            <a:r>
              <a:rPr sz="756" dirty="0">
                <a:solidFill>
                  <a:srgbClr val="222222"/>
                </a:solidFill>
                <a:latin typeface="Arial"/>
                <a:cs typeface="Arial"/>
              </a:rPr>
              <a:t>(pp.</a:t>
            </a:r>
            <a:r>
              <a:rPr sz="756" spc="-6" dirty="0">
                <a:solidFill>
                  <a:srgbClr val="222222"/>
                </a:solidFill>
                <a:latin typeface="Arial"/>
                <a:cs typeface="Arial"/>
              </a:rPr>
              <a:t> </a:t>
            </a:r>
            <a:r>
              <a:rPr sz="756" dirty="0">
                <a:solidFill>
                  <a:srgbClr val="222222"/>
                </a:solidFill>
                <a:latin typeface="Arial"/>
                <a:cs typeface="Arial"/>
              </a:rPr>
              <a:t>448-456).</a:t>
            </a:r>
            <a:endParaRPr sz="756">
              <a:latin typeface="Arial"/>
              <a:cs typeface="Arial"/>
            </a:endParaRPr>
          </a:p>
        </p:txBody>
      </p:sp>
      <p:sp>
        <p:nvSpPr>
          <p:cNvPr id="6" name="object 6"/>
          <p:cNvSpPr txBox="1"/>
          <p:nvPr/>
        </p:nvSpPr>
        <p:spPr>
          <a:xfrm>
            <a:off x="1859599" y="2842659"/>
            <a:ext cx="2844135" cy="799211"/>
          </a:xfrm>
          <a:prstGeom prst="rect">
            <a:avLst/>
          </a:prstGeom>
        </p:spPr>
        <p:txBody>
          <a:bodyPr vert="horz" wrap="square" lIns="0" tIns="7384" rIns="0" bIns="0" rtlCol="0">
            <a:spAutoFit/>
          </a:bodyPr>
          <a:lstStyle/>
          <a:p>
            <a:pPr marL="7384">
              <a:spcBef>
                <a:spcPts val="58"/>
              </a:spcBef>
            </a:pPr>
            <a:r>
              <a:rPr sz="1395" spc="12" dirty="0">
                <a:latin typeface="Arial"/>
                <a:cs typeface="Arial"/>
              </a:rPr>
              <a:t>Dropout</a:t>
            </a:r>
            <a:endParaRPr sz="1395">
              <a:latin typeface="Arial"/>
              <a:cs typeface="Arial"/>
            </a:endParaRPr>
          </a:p>
          <a:p>
            <a:pPr marL="36919" marR="2954">
              <a:lnSpc>
                <a:spcPts val="872"/>
              </a:lnSpc>
              <a:spcBef>
                <a:spcPts val="884"/>
              </a:spcBef>
            </a:pPr>
            <a:r>
              <a:rPr sz="756" spc="-3" dirty="0">
                <a:solidFill>
                  <a:srgbClr val="222222"/>
                </a:solidFill>
                <a:latin typeface="Arial"/>
                <a:cs typeface="Arial"/>
              </a:rPr>
              <a:t>Srivastava, </a:t>
            </a:r>
            <a:r>
              <a:rPr sz="756" dirty="0">
                <a:solidFill>
                  <a:srgbClr val="222222"/>
                </a:solidFill>
                <a:latin typeface="Arial"/>
                <a:cs typeface="Arial"/>
              </a:rPr>
              <a:t>N., Hinton, G., </a:t>
            </a:r>
            <a:r>
              <a:rPr sz="756" spc="-6" dirty="0">
                <a:solidFill>
                  <a:srgbClr val="222222"/>
                </a:solidFill>
                <a:latin typeface="Arial"/>
                <a:cs typeface="Arial"/>
              </a:rPr>
              <a:t>Krizhevsky, </a:t>
            </a:r>
            <a:r>
              <a:rPr sz="756" spc="-3" dirty="0">
                <a:solidFill>
                  <a:srgbClr val="222222"/>
                </a:solidFill>
                <a:latin typeface="Arial"/>
                <a:cs typeface="Arial"/>
              </a:rPr>
              <a:t>A., </a:t>
            </a:r>
            <a:r>
              <a:rPr sz="756" spc="-6" dirty="0">
                <a:solidFill>
                  <a:srgbClr val="222222"/>
                </a:solidFill>
                <a:latin typeface="Arial"/>
                <a:cs typeface="Arial"/>
              </a:rPr>
              <a:t>Sutskever, </a:t>
            </a:r>
            <a:r>
              <a:rPr sz="756" dirty="0">
                <a:solidFill>
                  <a:srgbClr val="222222"/>
                </a:solidFill>
                <a:latin typeface="Arial"/>
                <a:cs typeface="Arial"/>
              </a:rPr>
              <a:t>I., &amp; </a:t>
            </a:r>
            <a:r>
              <a:rPr sz="756" spc="3" dirty="0">
                <a:solidFill>
                  <a:srgbClr val="222222"/>
                </a:solidFill>
                <a:latin typeface="Arial"/>
                <a:cs typeface="Arial"/>
              </a:rPr>
              <a:t> </a:t>
            </a:r>
            <a:r>
              <a:rPr sz="756" spc="-6" dirty="0">
                <a:solidFill>
                  <a:srgbClr val="222222"/>
                </a:solidFill>
                <a:latin typeface="Arial"/>
                <a:cs typeface="Arial"/>
              </a:rPr>
              <a:t>Salakhutdinov,</a:t>
            </a:r>
            <a:r>
              <a:rPr sz="756" spc="-9" dirty="0">
                <a:solidFill>
                  <a:srgbClr val="222222"/>
                </a:solidFill>
                <a:latin typeface="Arial"/>
                <a:cs typeface="Arial"/>
              </a:rPr>
              <a:t> </a:t>
            </a:r>
            <a:r>
              <a:rPr sz="756" dirty="0">
                <a:solidFill>
                  <a:srgbClr val="222222"/>
                </a:solidFill>
                <a:latin typeface="Arial"/>
                <a:cs typeface="Arial"/>
              </a:rPr>
              <a:t>R.</a:t>
            </a:r>
            <a:r>
              <a:rPr sz="756" spc="-6" dirty="0">
                <a:solidFill>
                  <a:srgbClr val="222222"/>
                </a:solidFill>
                <a:latin typeface="Arial"/>
                <a:cs typeface="Arial"/>
              </a:rPr>
              <a:t> </a:t>
            </a:r>
            <a:r>
              <a:rPr sz="756" dirty="0">
                <a:solidFill>
                  <a:srgbClr val="222222"/>
                </a:solidFill>
                <a:latin typeface="Arial"/>
                <a:cs typeface="Arial"/>
              </a:rPr>
              <a:t>(2014).</a:t>
            </a:r>
            <a:r>
              <a:rPr sz="756" spc="-6" dirty="0">
                <a:solidFill>
                  <a:srgbClr val="222222"/>
                </a:solidFill>
                <a:latin typeface="Arial"/>
                <a:cs typeface="Arial"/>
              </a:rPr>
              <a:t> </a:t>
            </a:r>
            <a:r>
              <a:rPr sz="756" dirty="0">
                <a:solidFill>
                  <a:srgbClr val="222222"/>
                </a:solidFill>
                <a:latin typeface="Arial"/>
                <a:cs typeface="Arial"/>
              </a:rPr>
              <a:t>Dropout:</a:t>
            </a:r>
            <a:r>
              <a:rPr sz="756" spc="-9" dirty="0">
                <a:solidFill>
                  <a:srgbClr val="222222"/>
                </a:solidFill>
                <a:latin typeface="Arial"/>
                <a:cs typeface="Arial"/>
              </a:rPr>
              <a:t> </a:t>
            </a:r>
            <a:r>
              <a:rPr sz="756" dirty="0">
                <a:solidFill>
                  <a:srgbClr val="222222"/>
                </a:solidFill>
                <a:latin typeface="Arial"/>
                <a:cs typeface="Arial"/>
              </a:rPr>
              <a:t>a</a:t>
            </a:r>
            <a:r>
              <a:rPr sz="756" spc="-3" dirty="0">
                <a:solidFill>
                  <a:srgbClr val="222222"/>
                </a:solidFill>
                <a:latin typeface="Arial"/>
                <a:cs typeface="Arial"/>
              </a:rPr>
              <a:t> </a:t>
            </a:r>
            <a:r>
              <a:rPr sz="756" dirty="0">
                <a:solidFill>
                  <a:srgbClr val="222222"/>
                </a:solidFill>
                <a:latin typeface="Arial"/>
                <a:cs typeface="Arial"/>
              </a:rPr>
              <a:t>simple</a:t>
            </a:r>
            <a:r>
              <a:rPr sz="756" spc="-3" dirty="0">
                <a:solidFill>
                  <a:srgbClr val="222222"/>
                </a:solidFill>
                <a:latin typeface="Arial"/>
                <a:cs typeface="Arial"/>
              </a:rPr>
              <a:t> </a:t>
            </a:r>
            <a:r>
              <a:rPr sz="756" dirty="0">
                <a:solidFill>
                  <a:srgbClr val="222222"/>
                </a:solidFill>
                <a:latin typeface="Arial"/>
                <a:cs typeface="Arial"/>
              </a:rPr>
              <a:t>way</a:t>
            </a:r>
            <a:r>
              <a:rPr sz="756" spc="-6" dirty="0">
                <a:solidFill>
                  <a:srgbClr val="222222"/>
                </a:solidFill>
                <a:latin typeface="Arial"/>
                <a:cs typeface="Arial"/>
              </a:rPr>
              <a:t> </a:t>
            </a:r>
            <a:r>
              <a:rPr sz="756" dirty="0">
                <a:solidFill>
                  <a:srgbClr val="222222"/>
                </a:solidFill>
                <a:latin typeface="Arial"/>
                <a:cs typeface="Arial"/>
              </a:rPr>
              <a:t>to</a:t>
            </a:r>
            <a:r>
              <a:rPr sz="756" spc="-3" dirty="0">
                <a:solidFill>
                  <a:srgbClr val="222222"/>
                </a:solidFill>
                <a:latin typeface="Arial"/>
                <a:cs typeface="Arial"/>
              </a:rPr>
              <a:t> </a:t>
            </a:r>
            <a:r>
              <a:rPr sz="756" dirty="0">
                <a:solidFill>
                  <a:srgbClr val="222222"/>
                </a:solidFill>
                <a:latin typeface="Arial"/>
                <a:cs typeface="Arial"/>
              </a:rPr>
              <a:t>prevent</a:t>
            </a:r>
            <a:r>
              <a:rPr sz="756" spc="-6" dirty="0">
                <a:solidFill>
                  <a:srgbClr val="222222"/>
                </a:solidFill>
                <a:latin typeface="Arial"/>
                <a:cs typeface="Arial"/>
              </a:rPr>
              <a:t> </a:t>
            </a:r>
            <a:r>
              <a:rPr sz="756" dirty="0">
                <a:solidFill>
                  <a:srgbClr val="222222"/>
                </a:solidFill>
                <a:latin typeface="Arial"/>
                <a:cs typeface="Arial"/>
              </a:rPr>
              <a:t>neural </a:t>
            </a:r>
            <a:r>
              <a:rPr sz="756" spc="-203" dirty="0">
                <a:solidFill>
                  <a:srgbClr val="222222"/>
                </a:solidFill>
                <a:latin typeface="Arial"/>
                <a:cs typeface="Arial"/>
              </a:rPr>
              <a:t> </a:t>
            </a:r>
            <a:r>
              <a:rPr sz="756" dirty="0">
                <a:solidFill>
                  <a:srgbClr val="222222"/>
                </a:solidFill>
                <a:latin typeface="Arial"/>
                <a:cs typeface="Arial"/>
              </a:rPr>
              <a:t>networks from </a:t>
            </a:r>
            <a:r>
              <a:rPr sz="756" spc="-3" dirty="0">
                <a:solidFill>
                  <a:srgbClr val="222222"/>
                </a:solidFill>
                <a:latin typeface="Arial"/>
                <a:cs typeface="Arial"/>
              </a:rPr>
              <a:t>overfitting. </a:t>
            </a:r>
            <a:r>
              <a:rPr sz="756" i="1" spc="-3" dirty="0">
                <a:solidFill>
                  <a:srgbClr val="222222"/>
                </a:solidFill>
                <a:latin typeface="Arial"/>
                <a:cs typeface="Arial"/>
              </a:rPr>
              <a:t>The </a:t>
            </a:r>
            <a:r>
              <a:rPr sz="756" i="1" dirty="0">
                <a:solidFill>
                  <a:srgbClr val="222222"/>
                </a:solidFill>
                <a:latin typeface="Arial"/>
                <a:cs typeface="Arial"/>
              </a:rPr>
              <a:t>Journal of Machine Learning </a:t>
            </a:r>
            <a:r>
              <a:rPr sz="756" i="1" spc="3" dirty="0">
                <a:solidFill>
                  <a:srgbClr val="222222"/>
                </a:solidFill>
                <a:latin typeface="Arial"/>
                <a:cs typeface="Arial"/>
              </a:rPr>
              <a:t> </a:t>
            </a:r>
            <a:r>
              <a:rPr sz="756" i="1" spc="-3" dirty="0">
                <a:solidFill>
                  <a:srgbClr val="222222"/>
                </a:solidFill>
                <a:latin typeface="Arial"/>
                <a:cs typeface="Arial"/>
              </a:rPr>
              <a:t>Research</a:t>
            </a:r>
            <a:r>
              <a:rPr sz="756" spc="-3" dirty="0">
                <a:solidFill>
                  <a:srgbClr val="222222"/>
                </a:solidFill>
                <a:latin typeface="Arial"/>
                <a:cs typeface="Arial"/>
              </a:rPr>
              <a:t>, </a:t>
            </a:r>
            <a:r>
              <a:rPr sz="756" i="1" spc="-3" dirty="0">
                <a:solidFill>
                  <a:srgbClr val="222222"/>
                </a:solidFill>
                <a:latin typeface="Arial"/>
                <a:cs typeface="Arial"/>
              </a:rPr>
              <a:t>15</a:t>
            </a:r>
            <a:r>
              <a:rPr sz="756" spc="-3" dirty="0">
                <a:solidFill>
                  <a:srgbClr val="222222"/>
                </a:solidFill>
                <a:latin typeface="Arial"/>
                <a:cs typeface="Arial"/>
              </a:rPr>
              <a:t>(1), </a:t>
            </a:r>
            <a:r>
              <a:rPr sz="756" dirty="0">
                <a:solidFill>
                  <a:srgbClr val="222222"/>
                </a:solidFill>
                <a:latin typeface="Arial"/>
                <a:cs typeface="Arial"/>
              </a:rPr>
              <a:t>1929-1958.</a:t>
            </a:r>
            <a:endParaRPr sz="756">
              <a:latin typeface="Arial"/>
              <a:cs typeface="Arial"/>
            </a:endParaRPr>
          </a:p>
        </p:txBody>
      </p:sp>
      <p:sp>
        <p:nvSpPr>
          <p:cNvPr id="7" name="object 7"/>
          <p:cNvSpPr txBox="1"/>
          <p:nvPr/>
        </p:nvSpPr>
        <p:spPr>
          <a:xfrm>
            <a:off x="5344625" y="2842659"/>
            <a:ext cx="2891390" cy="786387"/>
          </a:xfrm>
          <a:prstGeom prst="rect">
            <a:avLst/>
          </a:prstGeom>
        </p:spPr>
        <p:txBody>
          <a:bodyPr vert="horz" wrap="square" lIns="0" tIns="7384" rIns="0" bIns="0" rtlCol="0">
            <a:spAutoFit/>
          </a:bodyPr>
          <a:lstStyle/>
          <a:p>
            <a:pPr marL="7384">
              <a:spcBef>
                <a:spcPts val="58"/>
              </a:spcBef>
            </a:pPr>
            <a:r>
              <a:rPr sz="1395" spc="-15" dirty="0">
                <a:latin typeface="Arial"/>
                <a:cs typeface="Arial"/>
              </a:rPr>
              <a:t>GANs</a:t>
            </a:r>
            <a:endParaRPr sz="1395">
              <a:latin typeface="Arial"/>
              <a:cs typeface="Arial"/>
            </a:endParaRPr>
          </a:p>
          <a:p>
            <a:pPr marL="22151" marR="2954">
              <a:lnSpc>
                <a:spcPts val="872"/>
              </a:lnSpc>
              <a:spcBef>
                <a:spcPts val="884"/>
              </a:spcBef>
            </a:pPr>
            <a:r>
              <a:rPr sz="756" spc="-6" dirty="0">
                <a:solidFill>
                  <a:srgbClr val="222222"/>
                </a:solidFill>
                <a:latin typeface="Arial"/>
                <a:cs typeface="Arial"/>
              </a:rPr>
              <a:t>Goodfellow, </a:t>
            </a:r>
            <a:r>
              <a:rPr sz="756" dirty="0">
                <a:solidFill>
                  <a:srgbClr val="222222"/>
                </a:solidFill>
                <a:latin typeface="Arial"/>
                <a:cs typeface="Arial"/>
              </a:rPr>
              <a:t>I., Pouget-Abadie, </a:t>
            </a:r>
            <a:r>
              <a:rPr sz="756" spc="-3" dirty="0">
                <a:solidFill>
                  <a:srgbClr val="222222"/>
                </a:solidFill>
                <a:latin typeface="Arial"/>
                <a:cs typeface="Arial"/>
              </a:rPr>
              <a:t>J., </a:t>
            </a:r>
            <a:r>
              <a:rPr sz="756" dirty="0">
                <a:solidFill>
                  <a:srgbClr val="222222"/>
                </a:solidFill>
                <a:latin typeface="Arial"/>
                <a:cs typeface="Arial"/>
              </a:rPr>
              <a:t>Mirza, </a:t>
            </a:r>
            <a:r>
              <a:rPr sz="756" spc="-3" dirty="0">
                <a:solidFill>
                  <a:srgbClr val="222222"/>
                </a:solidFill>
                <a:latin typeface="Arial"/>
                <a:cs typeface="Arial"/>
              </a:rPr>
              <a:t>M., </a:t>
            </a:r>
            <a:r>
              <a:rPr sz="756" dirty="0">
                <a:solidFill>
                  <a:srgbClr val="222222"/>
                </a:solidFill>
                <a:latin typeface="Arial"/>
                <a:cs typeface="Arial"/>
              </a:rPr>
              <a:t>Xu, </a:t>
            </a:r>
            <a:r>
              <a:rPr sz="756" spc="-3" dirty="0">
                <a:solidFill>
                  <a:srgbClr val="222222"/>
                </a:solidFill>
                <a:latin typeface="Arial"/>
                <a:cs typeface="Arial"/>
              </a:rPr>
              <a:t>B., </a:t>
            </a:r>
            <a:r>
              <a:rPr sz="756" spc="-9" dirty="0">
                <a:solidFill>
                  <a:srgbClr val="222222"/>
                </a:solidFill>
                <a:latin typeface="Arial"/>
                <a:cs typeface="Arial"/>
              </a:rPr>
              <a:t>Warde-Farley, </a:t>
            </a:r>
            <a:r>
              <a:rPr sz="756" spc="-6" dirty="0">
                <a:solidFill>
                  <a:srgbClr val="222222"/>
                </a:solidFill>
                <a:latin typeface="Arial"/>
                <a:cs typeface="Arial"/>
              </a:rPr>
              <a:t> </a:t>
            </a:r>
            <a:r>
              <a:rPr sz="756" dirty="0">
                <a:solidFill>
                  <a:srgbClr val="222222"/>
                </a:solidFill>
                <a:latin typeface="Arial"/>
                <a:cs typeface="Arial"/>
              </a:rPr>
              <a:t>D.,</a:t>
            </a:r>
            <a:r>
              <a:rPr sz="756" spc="-3" dirty="0">
                <a:solidFill>
                  <a:srgbClr val="222222"/>
                </a:solidFill>
                <a:latin typeface="Arial"/>
                <a:cs typeface="Arial"/>
              </a:rPr>
              <a:t> </a:t>
            </a:r>
            <a:r>
              <a:rPr sz="756" dirty="0">
                <a:solidFill>
                  <a:srgbClr val="222222"/>
                </a:solidFill>
                <a:latin typeface="Arial"/>
                <a:cs typeface="Arial"/>
              </a:rPr>
              <a:t>Ozai</a:t>
            </a:r>
            <a:r>
              <a:rPr sz="756" spc="-44" dirty="0">
                <a:solidFill>
                  <a:srgbClr val="222222"/>
                </a:solidFill>
                <a:latin typeface="Arial"/>
                <a:cs typeface="Arial"/>
              </a:rPr>
              <a:t>r</a:t>
            </a:r>
            <a:r>
              <a:rPr sz="756" dirty="0">
                <a:solidFill>
                  <a:srgbClr val="222222"/>
                </a:solidFill>
                <a:latin typeface="Arial"/>
                <a:cs typeface="Arial"/>
              </a:rPr>
              <a:t>,</a:t>
            </a:r>
            <a:r>
              <a:rPr sz="756" spc="-3" dirty="0">
                <a:solidFill>
                  <a:srgbClr val="222222"/>
                </a:solidFill>
                <a:latin typeface="Arial"/>
                <a:cs typeface="Arial"/>
              </a:rPr>
              <a:t> </a:t>
            </a:r>
            <a:r>
              <a:rPr sz="756" dirty="0">
                <a:solidFill>
                  <a:srgbClr val="222222"/>
                </a:solidFill>
                <a:latin typeface="Arial"/>
                <a:cs typeface="Arial"/>
              </a:rPr>
              <a:t>S</a:t>
            </a:r>
            <a:r>
              <a:rPr sz="756" spc="-3" dirty="0">
                <a:solidFill>
                  <a:srgbClr val="222222"/>
                </a:solidFill>
                <a:latin typeface="Arial"/>
                <a:cs typeface="Arial"/>
              </a:rPr>
              <a:t>.</a:t>
            </a:r>
            <a:r>
              <a:rPr sz="756" dirty="0">
                <a:solidFill>
                  <a:srgbClr val="222222"/>
                </a:solidFill>
                <a:latin typeface="Arial"/>
                <a:cs typeface="Arial"/>
              </a:rPr>
              <a:t>,</a:t>
            </a:r>
            <a:r>
              <a:rPr sz="756" spc="-3" dirty="0">
                <a:solidFill>
                  <a:srgbClr val="222222"/>
                </a:solidFill>
                <a:latin typeface="Arial"/>
                <a:cs typeface="Arial"/>
              </a:rPr>
              <a:t> </a:t>
            </a:r>
            <a:r>
              <a:rPr sz="756" dirty="0">
                <a:solidFill>
                  <a:srgbClr val="222222"/>
                </a:solidFill>
                <a:latin typeface="Arial"/>
                <a:cs typeface="Arial"/>
              </a:rPr>
              <a:t>...</a:t>
            </a:r>
            <a:r>
              <a:rPr sz="756" spc="-3" dirty="0">
                <a:solidFill>
                  <a:srgbClr val="222222"/>
                </a:solidFill>
                <a:latin typeface="Arial"/>
                <a:cs typeface="Arial"/>
              </a:rPr>
              <a:t> </a:t>
            </a:r>
            <a:r>
              <a:rPr sz="756" dirty="0">
                <a:solidFill>
                  <a:srgbClr val="222222"/>
                </a:solidFill>
                <a:latin typeface="Arial"/>
                <a:cs typeface="Arial"/>
              </a:rPr>
              <a:t>&amp; Bengio,</a:t>
            </a:r>
            <a:r>
              <a:rPr sz="756" spc="-15" dirty="0">
                <a:solidFill>
                  <a:srgbClr val="222222"/>
                </a:solidFill>
                <a:latin typeface="Arial"/>
                <a:cs typeface="Arial"/>
              </a:rPr>
              <a:t> </a:t>
            </a:r>
            <a:r>
              <a:rPr sz="756" spc="-99" dirty="0">
                <a:solidFill>
                  <a:srgbClr val="222222"/>
                </a:solidFill>
                <a:latin typeface="Arial"/>
                <a:cs typeface="Arial"/>
              </a:rPr>
              <a:t>Y</a:t>
            </a:r>
            <a:r>
              <a:rPr sz="756" dirty="0">
                <a:solidFill>
                  <a:srgbClr val="222222"/>
                </a:solidFill>
                <a:latin typeface="Arial"/>
                <a:cs typeface="Arial"/>
              </a:rPr>
              <a:t>.</a:t>
            </a:r>
            <a:r>
              <a:rPr sz="756" spc="-3" dirty="0">
                <a:solidFill>
                  <a:srgbClr val="222222"/>
                </a:solidFill>
                <a:latin typeface="Arial"/>
                <a:cs typeface="Arial"/>
              </a:rPr>
              <a:t> </a:t>
            </a:r>
            <a:r>
              <a:rPr sz="756" dirty="0">
                <a:solidFill>
                  <a:srgbClr val="222222"/>
                </a:solidFill>
                <a:latin typeface="Arial"/>
                <a:cs typeface="Arial"/>
              </a:rPr>
              <a:t>(2014).</a:t>
            </a:r>
            <a:r>
              <a:rPr sz="756" spc="-3" dirty="0">
                <a:solidFill>
                  <a:srgbClr val="222222"/>
                </a:solidFill>
                <a:latin typeface="Arial"/>
                <a:cs typeface="Arial"/>
              </a:rPr>
              <a:t> </a:t>
            </a:r>
            <a:r>
              <a:rPr sz="756" dirty="0">
                <a:solidFill>
                  <a:srgbClr val="222222"/>
                </a:solidFill>
                <a:latin typeface="Arial"/>
                <a:cs typeface="Arial"/>
              </a:rPr>
              <a:t>Generative adversarial nets.</a:t>
            </a:r>
            <a:r>
              <a:rPr sz="756" spc="-3" dirty="0">
                <a:solidFill>
                  <a:srgbClr val="222222"/>
                </a:solidFill>
                <a:latin typeface="Arial"/>
                <a:cs typeface="Arial"/>
              </a:rPr>
              <a:t> </a:t>
            </a:r>
            <a:r>
              <a:rPr sz="756" dirty="0">
                <a:solidFill>
                  <a:srgbClr val="222222"/>
                </a:solidFill>
                <a:latin typeface="Arial"/>
                <a:cs typeface="Arial"/>
              </a:rPr>
              <a:t>In  </a:t>
            </a:r>
            <a:r>
              <a:rPr sz="756" i="1" dirty="0">
                <a:solidFill>
                  <a:srgbClr val="222222"/>
                </a:solidFill>
                <a:latin typeface="Arial"/>
                <a:cs typeface="Arial"/>
              </a:rPr>
              <a:t>Advances</a:t>
            </a:r>
            <a:r>
              <a:rPr sz="756" i="1" spc="-3" dirty="0">
                <a:solidFill>
                  <a:srgbClr val="222222"/>
                </a:solidFill>
                <a:latin typeface="Arial"/>
                <a:cs typeface="Arial"/>
              </a:rPr>
              <a:t> </a:t>
            </a:r>
            <a:r>
              <a:rPr sz="756" i="1" dirty="0">
                <a:solidFill>
                  <a:srgbClr val="222222"/>
                </a:solidFill>
                <a:latin typeface="Arial"/>
                <a:cs typeface="Arial"/>
              </a:rPr>
              <a:t>in</a:t>
            </a:r>
            <a:r>
              <a:rPr sz="756" i="1" spc="-3" dirty="0">
                <a:solidFill>
                  <a:srgbClr val="222222"/>
                </a:solidFill>
                <a:latin typeface="Arial"/>
                <a:cs typeface="Arial"/>
              </a:rPr>
              <a:t> </a:t>
            </a:r>
            <a:r>
              <a:rPr sz="756" i="1" dirty="0">
                <a:solidFill>
                  <a:srgbClr val="222222"/>
                </a:solidFill>
                <a:latin typeface="Arial"/>
                <a:cs typeface="Arial"/>
              </a:rPr>
              <a:t>neural information</a:t>
            </a:r>
            <a:r>
              <a:rPr sz="756" i="1" spc="-3" dirty="0">
                <a:solidFill>
                  <a:srgbClr val="222222"/>
                </a:solidFill>
                <a:latin typeface="Arial"/>
                <a:cs typeface="Arial"/>
              </a:rPr>
              <a:t> </a:t>
            </a:r>
            <a:r>
              <a:rPr sz="756" i="1" dirty="0">
                <a:solidFill>
                  <a:srgbClr val="222222"/>
                </a:solidFill>
                <a:latin typeface="Arial"/>
                <a:cs typeface="Arial"/>
              </a:rPr>
              <a:t>processing </a:t>
            </a:r>
            <a:r>
              <a:rPr sz="756" i="1" spc="-3" dirty="0">
                <a:solidFill>
                  <a:srgbClr val="222222"/>
                </a:solidFill>
                <a:latin typeface="Arial"/>
                <a:cs typeface="Arial"/>
              </a:rPr>
              <a:t>systems</a:t>
            </a:r>
            <a:r>
              <a:rPr sz="756" i="1" spc="-6" dirty="0">
                <a:solidFill>
                  <a:srgbClr val="222222"/>
                </a:solidFill>
                <a:latin typeface="Arial"/>
                <a:cs typeface="Arial"/>
              </a:rPr>
              <a:t> </a:t>
            </a:r>
            <a:r>
              <a:rPr sz="756" dirty="0">
                <a:solidFill>
                  <a:srgbClr val="222222"/>
                </a:solidFill>
                <a:latin typeface="Arial"/>
                <a:cs typeface="Arial"/>
              </a:rPr>
              <a:t>(pp.</a:t>
            </a:r>
            <a:endParaRPr sz="756">
              <a:latin typeface="Arial"/>
              <a:cs typeface="Arial"/>
            </a:endParaRPr>
          </a:p>
          <a:p>
            <a:pPr marL="22151">
              <a:lnSpc>
                <a:spcPts val="849"/>
              </a:lnSpc>
            </a:pPr>
            <a:r>
              <a:rPr sz="756" dirty="0">
                <a:solidFill>
                  <a:srgbClr val="222222"/>
                </a:solidFill>
                <a:latin typeface="Arial"/>
                <a:cs typeface="Arial"/>
              </a:rPr>
              <a:t>2672-2680).</a:t>
            </a:r>
            <a:endParaRPr sz="756">
              <a:latin typeface="Arial"/>
              <a:cs typeface="Arial"/>
            </a:endParaRPr>
          </a:p>
        </p:txBody>
      </p:sp>
      <p:sp>
        <p:nvSpPr>
          <p:cNvPr id="8" name="object 8"/>
          <p:cNvSpPr txBox="1"/>
          <p:nvPr/>
        </p:nvSpPr>
        <p:spPr>
          <a:xfrm>
            <a:off x="4362615" y="4385816"/>
            <a:ext cx="1062490" cy="222130"/>
          </a:xfrm>
          <a:prstGeom prst="rect">
            <a:avLst/>
          </a:prstGeom>
        </p:spPr>
        <p:txBody>
          <a:bodyPr vert="horz" wrap="square" lIns="0" tIns="7384" rIns="0" bIns="0" rtlCol="0">
            <a:spAutoFit/>
          </a:bodyPr>
          <a:lstStyle/>
          <a:p>
            <a:pPr marL="7384">
              <a:spcBef>
                <a:spcPts val="58"/>
              </a:spcBef>
            </a:pPr>
            <a:r>
              <a:rPr sz="1395" spc="-52" dirty="0">
                <a:latin typeface="Arial"/>
                <a:cs typeface="Arial"/>
              </a:rPr>
              <a:t>&amp;</a:t>
            </a:r>
            <a:r>
              <a:rPr sz="1395" spc="-29" dirty="0">
                <a:latin typeface="Arial"/>
                <a:cs typeface="Arial"/>
              </a:rPr>
              <a:t> </a:t>
            </a:r>
            <a:r>
              <a:rPr sz="1395" dirty="0">
                <a:latin typeface="Arial"/>
                <a:cs typeface="Arial"/>
              </a:rPr>
              <a:t>many</a:t>
            </a:r>
            <a:r>
              <a:rPr sz="1395" spc="-26" dirty="0">
                <a:latin typeface="Arial"/>
                <a:cs typeface="Arial"/>
              </a:rPr>
              <a:t> </a:t>
            </a:r>
            <a:r>
              <a:rPr sz="1395" dirty="0">
                <a:latin typeface="Arial"/>
                <a:cs typeface="Arial"/>
              </a:rPr>
              <a:t>more</a:t>
            </a:r>
            <a:endParaRPr sz="1395">
              <a:latin typeface="Arial"/>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34</a:t>
            </a:fld>
            <a:endParaRPr spc="-3" dirty="0"/>
          </a:p>
        </p:txBody>
      </p:sp>
      <p:sp>
        <p:nvSpPr>
          <p:cNvPr id="2" name="object 2"/>
          <p:cNvSpPr txBox="1">
            <a:spLocks noGrp="1"/>
          </p:cNvSpPr>
          <p:nvPr>
            <p:ph type="title"/>
          </p:nvPr>
        </p:nvSpPr>
        <p:spPr>
          <a:xfrm>
            <a:off x="774700" y="184589"/>
            <a:ext cx="6585259" cy="567289"/>
          </a:xfrm>
          <a:prstGeom prst="rect">
            <a:avLst/>
          </a:prstGeom>
        </p:spPr>
        <p:txBody>
          <a:bodyPr vert="horz" wrap="square" lIns="0" tIns="7384" rIns="0" bIns="0" rtlCol="0">
            <a:spAutoFit/>
          </a:bodyPr>
          <a:lstStyle/>
          <a:p>
            <a:pPr marL="7384">
              <a:lnSpc>
                <a:spcPct val="100000"/>
              </a:lnSpc>
              <a:spcBef>
                <a:spcPts val="58"/>
              </a:spcBef>
            </a:pPr>
            <a:r>
              <a:rPr spc="-17" dirty="0"/>
              <a:t>About</a:t>
            </a:r>
            <a:r>
              <a:rPr spc="-6" dirty="0"/>
              <a:t> </a:t>
            </a:r>
            <a:r>
              <a:rPr spc="12" dirty="0"/>
              <a:t>the</a:t>
            </a:r>
            <a:r>
              <a:rPr spc="-3" dirty="0"/>
              <a:t> </a:t>
            </a:r>
            <a:r>
              <a:rPr spc="29" dirty="0"/>
              <a:t>term</a:t>
            </a:r>
            <a:r>
              <a:rPr spc="-6" dirty="0"/>
              <a:t> </a:t>
            </a:r>
            <a:r>
              <a:rPr spc="17" dirty="0"/>
              <a:t>"Deep</a:t>
            </a:r>
            <a:r>
              <a:rPr spc="-3" dirty="0"/>
              <a:t> </a:t>
            </a:r>
            <a:r>
              <a:rPr spc="-9" dirty="0"/>
              <a:t>Learning"</a:t>
            </a:r>
            <a:r>
              <a:rPr spc="-6" dirty="0"/>
              <a:t> </a:t>
            </a:r>
            <a:r>
              <a:rPr dirty="0"/>
              <a:t>...</a:t>
            </a:r>
          </a:p>
        </p:txBody>
      </p:sp>
      <p:sp>
        <p:nvSpPr>
          <p:cNvPr id="3" name="object 3"/>
          <p:cNvSpPr txBox="1"/>
          <p:nvPr/>
        </p:nvSpPr>
        <p:spPr>
          <a:xfrm>
            <a:off x="2154940" y="1724792"/>
            <a:ext cx="5576041" cy="1607318"/>
          </a:xfrm>
          <a:prstGeom prst="rect">
            <a:avLst/>
          </a:prstGeom>
        </p:spPr>
        <p:txBody>
          <a:bodyPr vert="horz" wrap="square" lIns="0" tIns="7384" rIns="0" bIns="0" rtlCol="0">
            <a:spAutoFit/>
          </a:bodyPr>
          <a:lstStyle/>
          <a:p>
            <a:pPr marL="7384" marR="229636">
              <a:lnSpc>
                <a:spcPct val="137700"/>
              </a:lnSpc>
              <a:spcBef>
                <a:spcPts val="58"/>
              </a:spcBef>
            </a:pPr>
            <a:r>
              <a:rPr sz="1337" spc="-3" dirty="0">
                <a:latin typeface="Arial"/>
                <a:cs typeface="Arial"/>
              </a:rPr>
              <a:t>Representation</a:t>
            </a:r>
            <a:r>
              <a:rPr sz="1337" dirty="0">
                <a:latin typeface="Arial"/>
                <a:cs typeface="Arial"/>
              </a:rPr>
              <a:t> </a:t>
            </a:r>
            <a:r>
              <a:rPr sz="1337" spc="-3" dirty="0">
                <a:latin typeface="Arial"/>
                <a:cs typeface="Arial"/>
              </a:rPr>
              <a:t>learning</a:t>
            </a:r>
            <a:r>
              <a:rPr sz="1337" spc="3" dirty="0">
                <a:latin typeface="Arial"/>
                <a:cs typeface="Arial"/>
              </a:rPr>
              <a:t> </a:t>
            </a:r>
            <a:r>
              <a:rPr sz="1337" spc="-3" dirty="0">
                <a:latin typeface="Arial"/>
                <a:cs typeface="Arial"/>
              </a:rPr>
              <a:t>is</a:t>
            </a:r>
            <a:r>
              <a:rPr sz="1337" spc="3" dirty="0">
                <a:latin typeface="Arial"/>
                <a:cs typeface="Arial"/>
              </a:rPr>
              <a:t> </a:t>
            </a:r>
            <a:r>
              <a:rPr sz="1337" spc="-26" dirty="0">
                <a:latin typeface="Arial"/>
                <a:cs typeface="Arial"/>
              </a:rPr>
              <a:t>a</a:t>
            </a:r>
            <a:r>
              <a:rPr sz="1337" spc="3" dirty="0">
                <a:latin typeface="Arial"/>
                <a:cs typeface="Arial"/>
              </a:rPr>
              <a:t> </a:t>
            </a:r>
            <a:r>
              <a:rPr sz="1337" spc="6" dirty="0">
                <a:latin typeface="Arial"/>
                <a:cs typeface="Arial"/>
              </a:rPr>
              <a:t>set</a:t>
            </a:r>
            <a:r>
              <a:rPr sz="1337" spc="3" dirty="0">
                <a:latin typeface="Arial"/>
                <a:cs typeface="Arial"/>
              </a:rPr>
              <a:t> </a:t>
            </a:r>
            <a:r>
              <a:rPr sz="1337" spc="23" dirty="0">
                <a:latin typeface="Arial"/>
                <a:cs typeface="Arial"/>
              </a:rPr>
              <a:t>of</a:t>
            </a:r>
            <a:r>
              <a:rPr sz="1337" dirty="0">
                <a:latin typeface="Arial"/>
                <a:cs typeface="Arial"/>
              </a:rPr>
              <a:t> </a:t>
            </a:r>
            <a:r>
              <a:rPr sz="1337" spc="17" dirty="0">
                <a:latin typeface="Arial"/>
                <a:cs typeface="Arial"/>
              </a:rPr>
              <a:t>methods</a:t>
            </a:r>
            <a:r>
              <a:rPr sz="1337" spc="3" dirty="0">
                <a:latin typeface="Arial"/>
                <a:cs typeface="Arial"/>
              </a:rPr>
              <a:t> </a:t>
            </a:r>
            <a:r>
              <a:rPr sz="1337" spc="17" dirty="0">
                <a:latin typeface="Arial"/>
                <a:cs typeface="Arial"/>
              </a:rPr>
              <a:t>that</a:t>
            </a:r>
            <a:r>
              <a:rPr sz="1337" spc="3" dirty="0">
                <a:latin typeface="Arial"/>
                <a:cs typeface="Arial"/>
              </a:rPr>
              <a:t> </a:t>
            </a:r>
            <a:r>
              <a:rPr sz="1337" spc="6" dirty="0">
                <a:latin typeface="Arial"/>
                <a:cs typeface="Arial"/>
              </a:rPr>
              <a:t>allows</a:t>
            </a:r>
            <a:r>
              <a:rPr sz="1337" spc="3" dirty="0">
                <a:latin typeface="Arial"/>
                <a:cs typeface="Arial"/>
              </a:rPr>
              <a:t> </a:t>
            </a:r>
            <a:r>
              <a:rPr sz="1337" spc="-26" dirty="0">
                <a:latin typeface="Arial"/>
                <a:cs typeface="Arial"/>
              </a:rPr>
              <a:t>a</a:t>
            </a:r>
            <a:r>
              <a:rPr sz="1337" spc="3" dirty="0">
                <a:latin typeface="Arial"/>
                <a:cs typeface="Arial"/>
              </a:rPr>
              <a:t> machine </a:t>
            </a:r>
            <a:r>
              <a:rPr sz="1337" spc="35" dirty="0">
                <a:latin typeface="Arial"/>
                <a:cs typeface="Arial"/>
              </a:rPr>
              <a:t>to </a:t>
            </a:r>
            <a:r>
              <a:rPr sz="1337" spc="38" dirty="0">
                <a:latin typeface="Arial"/>
                <a:cs typeface="Arial"/>
              </a:rPr>
              <a:t> </a:t>
            </a:r>
            <a:r>
              <a:rPr sz="1337" spc="12" dirty="0">
                <a:latin typeface="Arial"/>
                <a:cs typeface="Arial"/>
              </a:rPr>
              <a:t>be</a:t>
            </a:r>
            <a:r>
              <a:rPr sz="1337" dirty="0">
                <a:latin typeface="Arial"/>
                <a:cs typeface="Arial"/>
              </a:rPr>
              <a:t> </a:t>
            </a:r>
            <a:r>
              <a:rPr sz="1337" spc="15" dirty="0">
                <a:latin typeface="Arial"/>
                <a:cs typeface="Arial"/>
              </a:rPr>
              <a:t>fed</a:t>
            </a:r>
            <a:r>
              <a:rPr sz="1337" dirty="0">
                <a:latin typeface="Arial"/>
                <a:cs typeface="Arial"/>
              </a:rPr>
              <a:t> </a:t>
            </a:r>
            <a:r>
              <a:rPr sz="1337" spc="23" dirty="0">
                <a:latin typeface="Arial"/>
                <a:cs typeface="Arial"/>
              </a:rPr>
              <a:t>with</a:t>
            </a:r>
            <a:r>
              <a:rPr sz="1337" dirty="0">
                <a:latin typeface="Arial"/>
                <a:cs typeface="Arial"/>
              </a:rPr>
              <a:t> </a:t>
            </a:r>
            <a:r>
              <a:rPr sz="1337" spc="6" dirty="0">
                <a:latin typeface="Arial"/>
                <a:cs typeface="Arial"/>
              </a:rPr>
              <a:t>raw</a:t>
            </a:r>
            <a:r>
              <a:rPr sz="1337" dirty="0">
                <a:latin typeface="Arial"/>
                <a:cs typeface="Arial"/>
              </a:rPr>
              <a:t> </a:t>
            </a:r>
            <a:r>
              <a:rPr sz="1337" spc="12" dirty="0">
                <a:latin typeface="Arial"/>
                <a:cs typeface="Arial"/>
              </a:rPr>
              <a:t>data</a:t>
            </a:r>
            <a:r>
              <a:rPr sz="1337" dirty="0">
                <a:latin typeface="Arial"/>
                <a:cs typeface="Arial"/>
              </a:rPr>
              <a:t> </a:t>
            </a:r>
            <a:r>
              <a:rPr sz="1337" spc="6" dirty="0">
                <a:latin typeface="Arial"/>
                <a:cs typeface="Arial"/>
              </a:rPr>
              <a:t>and</a:t>
            </a:r>
            <a:r>
              <a:rPr sz="1337" dirty="0">
                <a:latin typeface="Arial"/>
                <a:cs typeface="Arial"/>
              </a:rPr>
              <a:t> </a:t>
            </a:r>
            <a:r>
              <a:rPr sz="1337" spc="35" dirty="0">
                <a:latin typeface="Arial"/>
                <a:cs typeface="Arial"/>
              </a:rPr>
              <a:t>to</a:t>
            </a:r>
            <a:r>
              <a:rPr sz="1337" dirty="0">
                <a:latin typeface="Arial"/>
                <a:cs typeface="Arial"/>
              </a:rPr>
              <a:t> </a:t>
            </a:r>
            <a:r>
              <a:rPr sz="1337" spc="9" dirty="0">
                <a:latin typeface="Arial"/>
                <a:cs typeface="Arial"/>
              </a:rPr>
              <a:t>automatically</a:t>
            </a:r>
            <a:r>
              <a:rPr sz="1337" dirty="0">
                <a:latin typeface="Arial"/>
                <a:cs typeface="Arial"/>
              </a:rPr>
              <a:t> </a:t>
            </a:r>
            <a:r>
              <a:rPr sz="1337" spc="12" dirty="0">
                <a:latin typeface="Arial"/>
                <a:cs typeface="Arial"/>
              </a:rPr>
              <a:t>discover</a:t>
            </a:r>
            <a:r>
              <a:rPr sz="1337" dirty="0">
                <a:latin typeface="Arial"/>
                <a:cs typeface="Arial"/>
              </a:rPr>
              <a:t> </a:t>
            </a:r>
            <a:r>
              <a:rPr sz="1337" spc="6" dirty="0">
                <a:latin typeface="Arial"/>
                <a:cs typeface="Arial"/>
              </a:rPr>
              <a:t>the</a:t>
            </a:r>
            <a:r>
              <a:rPr sz="1337" dirty="0">
                <a:latin typeface="Arial"/>
                <a:cs typeface="Arial"/>
              </a:rPr>
              <a:t> representations </a:t>
            </a:r>
            <a:r>
              <a:rPr sz="1337" spc="-360" dirty="0">
                <a:latin typeface="Arial"/>
                <a:cs typeface="Arial"/>
              </a:rPr>
              <a:t> </a:t>
            </a:r>
            <a:r>
              <a:rPr sz="1337" spc="3" dirty="0">
                <a:latin typeface="Arial"/>
                <a:cs typeface="Arial"/>
              </a:rPr>
              <a:t>needed</a:t>
            </a:r>
            <a:r>
              <a:rPr sz="1337" spc="-3" dirty="0">
                <a:latin typeface="Arial"/>
                <a:cs typeface="Arial"/>
              </a:rPr>
              <a:t> </a:t>
            </a:r>
            <a:r>
              <a:rPr sz="1337" spc="15" dirty="0">
                <a:latin typeface="Arial"/>
                <a:cs typeface="Arial"/>
              </a:rPr>
              <a:t>for</a:t>
            </a:r>
            <a:r>
              <a:rPr sz="1337" dirty="0">
                <a:latin typeface="Arial"/>
                <a:cs typeface="Arial"/>
              </a:rPr>
              <a:t> </a:t>
            </a:r>
            <a:r>
              <a:rPr sz="1337" spc="17" dirty="0">
                <a:latin typeface="Arial"/>
                <a:cs typeface="Arial"/>
              </a:rPr>
              <a:t>detection</a:t>
            </a:r>
            <a:r>
              <a:rPr sz="1337" dirty="0">
                <a:latin typeface="Arial"/>
                <a:cs typeface="Arial"/>
              </a:rPr>
              <a:t> </a:t>
            </a:r>
            <a:r>
              <a:rPr sz="1337" spc="12" dirty="0">
                <a:latin typeface="Arial"/>
                <a:cs typeface="Arial"/>
              </a:rPr>
              <a:t>or</a:t>
            </a:r>
            <a:r>
              <a:rPr sz="1337" spc="-3" dirty="0">
                <a:latin typeface="Arial"/>
                <a:cs typeface="Arial"/>
              </a:rPr>
              <a:t> </a:t>
            </a:r>
            <a:r>
              <a:rPr sz="1337" spc="9" dirty="0">
                <a:latin typeface="Arial"/>
                <a:cs typeface="Arial"/>
              </a:rPr>
              <a:t>classification.</a:t>
            </a:r>
            <a:r>
              <a:rPr sz="1337" dirty="0">
                <a:latin typeface="Arial"/>
                <a:cs typeface="Arial"/>
              </a:rPr>
              <a:t> </a:t>
            </a:r>
            <a:r>
              <a:rPr sz="1337" spc="3" dirty="0">
                <a:latin typeface="Arial"/>
                <a:cs typeface="Arial"/>
              </a:rPr>
              <a:t>Deep-learning</a:t>
            </a:r>
            <a:r>
              <a:rPr sz="1337" dirty="0">
                <a:latin typeface="Arial"/>
                <a:cs typeface="Arial"/>
              </a:rPr>
              <a:t> </a:t>
            </a:r>
            <a:r>
              <a:rPr sz="1337" spc="17" dirty="0">
                <a:latin typeface="Arial"/>
                <a:cs typeface="Arial"/>
              </a:rPr>
              <a:t>methods</a:t>
            </a:r>
            <a:r>
              <a:rPr sz="1337" spc="-3" dirty="0">
                <a:latin typeface="Arial"/>
                <a:cs typeface="Arial"/>
              </a:rPr>
              <a:t> </a:t>
            </a:r>
            <a:r>
              <a:rPr sz="1337" spc="-26" dirty="0">
                <a:latin typeface="Arial"/>
                <a:cs typeface="Arial"/>
              </a:rPr>
              <a:t>are</a:t>
            </a:r>
            <a:endParaRPr sz="1337">
              <a:latin typeface="Arial"/>
              <a:cs typeface="Arial"/>
            </a:endParaRPr>
          </a:p>
          <a:p>
            <a:pPr marL="7384">
              <a:spcBef>
                <a:spcPts val="605"/>
              </a:spcBef>
            </a:pPr>
            <a:r>
              <a:rPr sz="1337" spc="3" dirty="0">
                <a:latin typeface="Arial"/>
                <a:cs typeface="Arial"/>
              </a:rPr>
              <a:t>representation-learning</a:t>
            </a:r>
            <a:r>
              <a:rPr sz="1337" dirty="0">
                <a:latin typeface="Arial"/>
                <a:cs typeface="Arial"/>
              </a:rPr>
              <a:t> </a:t>
            </a:r>
            <a:r>
              <a:rPr sz="1337" spc="17" dirty="0">
                <a:latin typeface="Arial"/>
                <a:cs typeface="Arial"/>
              </a:rPr>
              <a:t>methods</a:t>
            </a:r>
            <a:r>
              <a:rPr sz="1337" dirty="0">
                <a:latin typeface="Arial"/>
                <a:cs typeface="Arial"/>
              </a:rPr>
              <a:t> </a:t>
            </a:r>
            <a:r>
              <a:rPr sz="1337" spc="23" dirty="0">
                <a:latin typeface="Arial"/>
                <a:cs typeface="Arial"/>
              </a:rPr>
              <a:t>with</a:t>
            </a:r>
            <a:r>
              <a:rPr sz="1337" dirty="0">
                <a:latin typeface="Arial"/>
                <a:cs typeface="Arial"/>
              </a:rPr>
              <a:t> </a:t>
            </a:r>
            <a:r>
              <a:rPr sz="1337" spc="12" dirty="0">
                <a:latin typeface="Arial"/>
                <a:cs typeface="Arial"/>
              </a:rPr>
              <a:t>multiple</a:t>
            </a:r>
            <a:r>
              <a:rPr sz="1337" dirty="0">
                <a:latin typeface="Arial"/>
                <a:cs typeface="Arial"/>
              </a:rPr>
              <a:t> </a:t>
            </a:r>
            <a:r>
              <a:rPr sz="1337" spc="-9" dirty="0">
                <a:latin typeface="Arial"/>
                <a:cs typeface="Arial"/>
              </a:rPr>
              <a:t>levels</a:t>
            </a:r>
            <a:r>
              <a:rPr sz="1337" dirty="0">
                <a:latin typeface="Arial"/>
                <a:cs typeface="Arial"/>
              </a:rPr>
              <a:t> </a:t>
            </a:r>
            <a:r>
              <a:rPr sz="1337" spc="23" dirty="0">
                <a:latin typeface="Arial"/>
                <a:cs typeface="Arial"/>
              </a:rPr>
              <a:t>of</a:t>
            </a:r>
            <a:r>
              <a:rPr sz="1337" dirty="0">
                <a:latin typeface="Arial"/>
                <a:cs typeface="Arial"/>
              </a:rPr>
              <a:t> representation </a:t>
            </a:r>
            <a:r>
              <a:rPr sz="1337" spc="-12" dirty="0">
                <a:latin typeface="Arial"/>
                <a:cs typeface="Arial"/>
              </a:rPr>
              <a:t>[...]</a:t>
            </a:r>
            <a:endParaRPr sz="1337">
              <a:latin typeface="Arial"/>
              <a:cs typeface="Arial"/>
            </a:endParaRPr>
          </a:p>
          <a:p>
            <a:pPr>
              <a:spcBef>
                <a:spcPts val="23"/>
              </a:spcBef>
            </a:pPr>
            <a:endParaRPr sz="1919">
              <a:latin typeface="Arial"/>
              <a:cs typeface="Arial"/>
            </a:endParaRPr>
          </a:p>
          <a:p>
            <a:pPr marL="7384">
              <a:spcBef>
                <a:spcPts val="3"/>
              </a:spcBef>
            </a:pPr>
            <a:r>
              <a:rPr sz="1105" i="1" spc="61" dirty="0">
                <a:latin typeface="Arial"/>
                <a:cs typeface="Arial"/>
              </a:rPr>
              <a:t>--</a:t>
            </a:r>
            <a:r>
              <a:rPr sz="1105" i="1" spc="3" dirty="0">
                <a:latin typeface="Arial"/>
                <a:cs typeface="Arial"/>
              </a:rPr>
              <a:t> </a:t>
            </a:r>
            <a:r>
              <a:rPr sz="1105" i="1" spc="-6" dirty="0">
                <a:latin typeface="Arial"/>
                <a:cs typeface="Arial"/>
              </a:rPr>
              <a:t>LeCun,</a:t>
            </a:r>
            <a:r>
              <a:rPr sz="1105" i="1" spc="6" dirty="0">
                <a:latin typeface="Arial"/>
                <a:cs typeface="Arial"/>
              </a:rPr>
              <a:t> </a:t>
            </a:r>
            <a:r>
              <a:rPr sz="1105" i="1" spc="-73" dirty="0">
                <a:latin typeface="Arial"/>
                <a:cs typeface="Arial"/>
              </a:rPr>
              <a:t>Y.,</a:t>
            </a:r>
            <a:r>
              <a:rPr sz="1105" i="1" spc="3" dirty="0">
                <a:latin typeface="Arial"/>
                <a:cs typeface="Arial"/>
              </a:rPr>
              <a:t> Bengio,</a:t>
            </a:r>
            <a:r>
              <a:rPr sz="1105" i="1" spc="6" dirty="0">
                <a:latin typeface="Arial"/>
                <a:cs typeface="Arial"/>
              </a:rPr>
              <a:t> </a:t>
            </a:r>
            <a:r>
              <a:rPr sz="1105" i="1" spc="-73" dirty="0">
                <a:latin typeface="Arial"/>
                <a:cs typeface="Arial"/>
              </a:rPr>
              <a:t>Y.,</a:t>
            </a:r>
            <a:r>
              <a:rPr sz="1105" i="1" spc="6" dirty="0">
                <a:latin typeface="Arial"/>
                <a:cs typeface="Arial"/>
              </a:rPr>
              <a:t> </a:t>
            </a:r>
            <a:r>
              <a:rPr sz="1105" i="1" spc="-44" dirty="0">
                <a:latin typeface="Arial"/>
                <a:cs typeface="Arial"/>
              </a:rPr>
              <a:t>&amp;</a:t>
            </a:r>
            <a:r>
              <a:rPr sz="1105" i="1" spc="3" dirty="0">
                <a:latin typeface="Arial"/>
                <a:cs typeface="Arial"/>
              </a:rPr>
              <a:t> </a:t>
            </a:r>
            <a:r>
              <a:rPr sz="1105" i="1" spc="6" dirty="0">
                <a:latin typeface="Arial"/>
                <a:cs typeface="Arial"/>
              </a:rPr>
              <a:t>Hinton, </a:t>
            </a:r>
            <a:r>
              <a:rPr sz="1105" i="1" spc="-12" dirty="0">
                <a:latin typeface="Arial"/>
                <a:cs typeface="Arial"/>
              </a:rPr>
              <a:t>G.</a:t>
            </a:r>
            <a:r>
              <a:rPr sz="1105" i="1" spc="3" dirty="0">
                <a:latin typeface="Arial"/>
                <a:cs typeface="Arial"/>
              </a:rPr>
              <a:t> </a:t>
            </a:r>
            <a:r>
              <a:rPr sz="1105" i="1" spc="-26" dirty="0">
                <a:latin typeface="Arial"/>
                <a:cs typeface="Arial"/>
              </a:rPr>
              <a:t>(2015).</a:t>
            </a:r>
            <a:r>
              <a:rPr sz="1105" i="1" spc="6" dirty="0">
                <a:latin typeface="Arial"/>
                <a:cs typeface="Arial"/>
              </a:rPr>
              <a:t> </a:t>
            </a:r>
            <a:r>
              <a:rPr sz="1105" i="1" spc="-6" dirty="0">
                <a:latin typeface="Arial"/>
                <a:cs typeface="Arial"/>
              </a:rPr>
              <a:t>Deep</a:t>
            </a:r>
            <a:r>
              <a:rPr sz="1105" i="1" spc="6" dirty="0">
                <a:latin typeface="Arial"/>
                <a:cs typeface="Arial"/>
              </a:rPr>
              <a:t> </a:t>
            </a:r>
            <a:r>
              <a:rPr sz="1105" i="1" spc="-3" dirty="0">
                <a:latin typeface="Arial"/>
                <a:cs typeface="Arial"/>
              </a:rPr>
              <a:t>learning.</a:t>
            </a:r>
            <a:r>
              <a:rPr sz="1105" i="1" spc="3" dirty="0">
                <a:latin typeface="Arial"/>
                <a:cs typeface="Arial"/>
              </a:rPr>
              <a:t> </a:t>
            </a:r>
            <a:r>
              <a:rPr sz="1105" i="1" spc="-9" dirty="0">
                <a:latin typeface="Arial"/>
                <a:cs typeface="Arial"/>
              </a:rPr>
              <a:t>Nature,</a:t>
            </a:r>
            <a:r>
              <a:rPr sz="1105" i="1" spc="6" dirty="0">
                <a:latin typeface="Arial"/>
                <a:cs typeface="Arial"/>
              </a:rPr>
              <a:t> </a:t>
            </a:r>
            <a:r>
              <a:rPr sz="1105" i="1" spc="-17" dirty="0">
                <a:latin typeface="Arial"/>
                <a:cs typeface="Arial"/>
              </a:rPr>
              <a:t>521(7553),</a:t>
            </a:r>
            <a:r>
              <a:rPr sz="1105" i="1" spc="3" dirty="0">
                <a:latin typeface="Arial"/>
                <a:cs typeface="Arial"/>
              </a:rPr>
              <a:t> </a:t>
            </a:r>
            <a:r>
              <a:rPr sz="1105" i="1" spc="-3" dirty="0">
                <a:latin typeface="Arial"/>
                <a:cs typeface="Arial"/>
              </a:rPr>
              <a:t>436.</a:t>
            </a:r>
            <a:endParaRPr sz="1105">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8500" y="184589"/>
            <a:ext cx="8991599" cy="469121"/>
          </a:xfrm>
          <a:prstGeom prst="rect">
            <a:avLst/>
          </a:prstGeom>
        </p:spPr>
        <p:txBody>
          <a:bodyPr vert="horz" wrap="square" lIns="0" tIns="7384" rIns="0" bIns="0" rtlCol="0">
            <a:spAutoFit/>
          </a:bodyPr>
          <a:lstStyle/>
          <a:p>
            <a:pPr marL="7384">
              <a:lnSpc>
                <a:spcPct val="100000"/>
              </a:lnSpc>
              <a:spcBef>
                <a:spcPts val="58"/>
              </a:spcBef>
            </a:pPr>
            <a:r>
              <a:rPr sz="3000" spc="-29" dirty="0"/>
              <a:t>Evolution</a:t>
            </a:r>
            <a:r>
              <a:rPr sz="3000" dirty="0"/>
              <a:t> of</a:t>
            </a:r>
            <a:r>
              <a:rPr sz="3000" spc="3" dirty="0"/>
              <a:t> </a:t>
            </a:r>
            <a:r>
              <a:rPr sz="3000" spc="6" dirty="0"/>
              <a:t>Benchmark</a:t>
            </a:r>
            <a:r>
              <a:rPr sz="3000" dirty="0"/>
              <a:t> </a:t>
            </a:r>
            <a:r>
              <a:rPr sz="3000" spc="17" dirty="0"/>
              <a:t>Datasets</a:t>
            </a:r>
            <a:r>
              <a:rPr sz="3000" spc="3" dirty="0"/>
              <a:t> </a:t>
            </a:r>
            <a:r>
              <a:rPr sz="3000" dirty="0"/>
              <a:t>for</a:t>
            </a:r>
            <a:r>
              <a:rPr sz="3000" spc="3" dirty="0"/>
              <a:t> </a:t>
            </a:r>
            <a:r>
              <a:rPr sz="3000" spc="15" dirty="0"/>
              <a:t>Computer</a:t>
            </a:r>
            <a:r>
              <a:rPr sz="3000" dirty="0"/>
              <a:t> </a:t>
            </a:r>
            <a:r>
              <a:rPr sz="3000" spc="-49" dirty="0"/>
              <a:t>Vision</a:t>
            </a:r>
          </a:p>
        </p:txBody>
      </p:sp>
      <p:sp>
        <p:nvSpPr>
          <p:cNvPr id="3" name="object 3"/>
          <p:cNvSpPr txBox="1"/>
          <p:nvPr/>
        </p:nvSpPr>
        <p:spPr>
          <a:xfrm>
            <a:off x="4613655" y="908174"/>
            <a:ext cx="3561814" cy="4109413"/>
          </a:xfrm>
          <a:prstGeom prst="rect">
            <a:avLst/>
          </a:prstGeom>
        </p:spPr>
        <p:txBody>
          <a:bodyPr vert="horz" wrap="square" lIns="0" tIns="7384" rIns="0" bIns="0" rtlCol="0">
            <a:spAutoFit/>
          </a:bodyPr>
          <a:lstStyle/>
          <a:p>
            <a:pPr marL="36919">
              <a:spcBef>
                <a:spcPts val="58"/>
              </a:spcBef>
            </a:pPr>
            <a:r>
              <a:rPr sz="1395" b="1" u="sng" spc="23" dirty="0">
                <a:uFill>
                  <a:solidFill>
                    <a:srgbClr val="000000"/>
                  </a:solidFill>
                </a:uFill>
                <a:latin typeface="Arial"/>
                <a:cs typeface="Arial"/>
              </a:rPr>
              <a:t>MNIST</a:t>
            </a:r>
            <a:r>
              <a:rPr sz="1395" b="1" u="sng" spc="-23" dirty="0">
                <a:uFill>
                  <a:solidFill>
                    <a:srgbClr val="000000"/>
                  </a:solidFill>
                </a:uFill>
                <a:latin typeface="Arial"/>
                <a:cs typeface="Arial"/>
              </a:rPr>
              <a:t> </a:t>
            </a:r>
            <a:r>
              <a:rPr sz="1395" b="1" u="sng" spc="-17" dirty="0">
                <a:uFill>
                  <a:solidFill>
                    <a:srgbClr val="000000"/>
                  </a:solidFill>
                </a:uFill>
                <a:latin typeface="Arial"/>
                <a:cs typeface="Arial"/>
              </a:rPr>
              <a:t>(1998)</a:t>
            </a:r>
            <a:endParaRPr sz="1395">
              <a:latin typeface="Arial"/>
              <a:cs typeface="Arial"/>
            </a:endParaRPr>
          </a:p>
          <a:p>
            <a:pPr>
              <a:spcBef>
                <a:spcPts val="26"/>
              </a:spcBef>
            </a:pPr>
            <a:endParaRPr sz="1454">
              <a:latin typeface="Arial"/>
              <a:cs typeface="Arial"/>
            </a:endParaRPr>
          </a:p>
          <a:p>
            <a:pPr marL="169827" indent="-132908">
              <a:buChar char="•"/>
              <a:tabLst>
                <a:tab pos="169827" algn="l"/>
              </a:tabLst>
            </a:pPr>
            <a:r>
              <a:rPr sz="1395" spc="-3" dirty="0">
                <a:latin typeface="Arial"/>
                <a:cs typeface="Arial"/>
              </a:rPr>
              <a:t>60,000</a:t>
            </a:r>
            <a:r>
              <a:rPr sz="1395" dirty="0">
                <a:latin typeface="Arial"/>
                <a:cs typeface="Arial"/>
              </a:rPr>
              <a:t> examples,</a:t>
            </a:r>
            <a:r>
              <a:rPr sz="1395" spc="3" dirty="0">
                <a:latin typeface="Arial"/>
                <a:cs typeface="Arial"/>
              </a:rPr>
              <a:t> </a:t>
            </a:r>
            <a:r>
              <a:rPr sz="1395" spc="-3" dirty="0">
                <a:latin typeface="Arial"/>
                <a:cs typeface="Arial"/>
              </a:rPr>
              <a:t>10</a:t>
            </a:r>
            <a:r>
              <a:rPr sz="1395" dirty="0">
                <a:latin typeface="Arial"/>
                <a:cs typeface="Arial"/>
              </a:rPr>
              <a:t> </a:t>
            </a:r>
            <a:r>
              <a:rPr sz="1395" spc="-3" dirty="0">
                <a:latin typeface="Arial"/>
                <a:cs typeface="Arial"/>
              </a:rPr>
              <a:t>classes</a:t>
            </a:r>
            <a:endParaRPr sz="1395">
              <a:latin typeface="Arial"/>
              <a:cs typeface="Arial"/>
            </a:endParaRPr>
          </a:p>
          <a:p>
            <a:pPr marL="169827" indent="-132908">
              <a:spcBef>
                <a:spcPts val="12"/>
              </a:spcBef>
              <a:buChar char="•"/>
              <a:tabLst>
                <a:tab pos="169827" algn="l"/>
              </a:tabLst>
            </a:pPr>
            <a:r>
              <a:rPr sz="1395" spc="-6" dirty="0">
                <a:latin typeface="Arial"/>
                <a:cs typeface="Arial"/>
              </a:rPr>
              <a:t>features:</a:t>
            </a:r>
            <a:r>
              <a:rPr sz="1395" spc="-15" dirty="0">
                <a:latin typeface="Arial"/>
                <a:cs typeface="Arial"/>
              </a:rPr>
              <a:t> </a:t>
            </a:r>
            <a:r>
              <a:rPr sz="1395" spc="6" dirty="0">
                <a:latin typeface="Arial"/>
                <a:cs typeface="Arial"/>
              </a:rPr>
              <a:t>28x28x1</a:t>
            </a:r>
            <a:endParaRPr sz="1395">
              <a:latin typeface="Arial"/>
              <a:cs typeface="Arial"/>
            </a:endParaRPr>
          </a:p>
          <a:p>
            <a:pPr marL="169827" indent="-132908">
              <a:spcBef>
                <a:spcPts val="12"/>
              </a:spcBef>
              <a:buChar char="•"/>
              <a:tabLst>
                <a:tab pos="169827" algn="l"/>
              </a:tabLst>
            </a:pPr>
            <a:r>
              <a:rPr sz="1395" u="sng" spc="23" dirty="0">
                <a:uFill>
                  <a:solidFill>
                    <a:srgbClr val="000000"/>
                  </a:solidFill>
                </a:uFill>
                <a:latin typeface="Arial"/>
                <a:cs typeface="Arial"/>
                <a:hlinkClick r:id="rId2"/>
              </a:rPr>
              <a:t>http://yann.lecun.com/exdb/mnist/</a:t>
            </a:r>
            <a:endParaRPr sz="1395">
              <a:latin typeface="Arial"/>
              <a:cs typeface="Arial"/>
            </a:endParaRPr>
          </a:p>
          <a:p>
            <a:pPr>
              <a:lnSpc>
                <a:spcPct val="100000"/>
              </a:lnSpc>
              <a:buFont typeface="Arial"/>
              <a:buChar char="•"/>
            </a:pPr>
            <a:endParaRPr sz="1628">
              <a:latin typeface="Arial"/>
              <a:cs typeface="Arial"/>
            </a:endParaRPr>
          </a:p>
          <a:p>
            <a:pPr>
              <a:spcBef>
                <a:spcPts val="20"/>
              </a:spcBef>
              <a:buFont typeface="Arial"/>
              <a:buChar char="•"/>
            </a:pPr>
            <a:endParaRPr sz="1599">
              <a:latin typeface="Arial"/>
              <a:cs typeface="Arial"/>
            </a:endParaRPr>
          </a:p>
          <a:p>
            <a:pPr marL="7384"/>
            <a:r>
              <a:rPr sz="1395" b="1" u="sng" spc="6" dirty="0">
                <a:uFill>
                  <a:solidFill>
                    <a:srgbClr val="000000"/>
                  </a:solidFill>
                </a:uFill>
                <a:latin typeface="Arial"/>
                <a:cs typeface="Arial"/>
              </a:rPr>
              <a:t>CIFAR-10/CIFAR-100</a:t>
            </a:r>
            <a:r>
              <a:rPr sz="1395" b="1" u="sng" spc="-17" dirty="0">
                <a:uFill>
                  <a:solidFill>
                    <a:srgbClr val="000000"/>
                  </a:solidFill>
                </a:uFill>
                <a:latin typeface="Arial"/>
                <a:cs typeface="Arial"/>
              </a:rPr>
              <a:t> (2009)</a:t>
            </a:r>
            <a:endParaRPr sz="1395">
              <a:latin typeface="Arial"/>
              <a:cs typeface="Arial"/>
            </a:endParaRPr>
          </a:p>
          <a:p>
            <a:pPr>
              <a:spcBef>
                <a:spcPts val="26"/>
              </a:spcBef>
            </a:pPr>
            <a:endParaRPr sz="1454">
              <a:latin typeface="Arial"/>
              <a:cs typeface="Arial"/>
            </a:endParaRPr>
          </a:p>
          <a:p>
            <a:pPr marL="140292" indent="-132908">
              <a:buChar char="•"/>
              <a:tabLst>
                <a:tab pos="140292" algn="l"/>
              </a:tabLst>
            </a:pPr>
            <a:r>
              <a:rPr sz="1395" spc="-3" dirty="0">
                <a:latin typeface="Arial"/>
                <a:cs typeface="Arial"/>
              </a:rPr>
              <a:t>60,000</a:t>
            </a:r>
            <a:r>
              <a:rPr sz="1395" dirty="0">
                <a:latin typeface="Arial"/>
                <a:cs typeface="Arial"/>
              </a:rPr>
              <a:t> examples,</a:t>
            </a:r>
            <a:r>
              <a:rPr sz="1395" spc="3" dirty="0">
                <a:latin typeface="Arial"/>
                <a:cs typeface="Arial"/>
              </a:rPr>
              <a:t> </a:t>
            </a:r>
            <a:r>
              <a:rPr sz="1395" spc="-3" dirty="0">
                <a:latin typeface="Arial"/>
                <a:cs typeface="Arial"/>
              </a:rPr>
              <a:t>10</a:t>
            </a:r>
            <a:r>
              <a:rPr sz="1395" spc="3" dirty="0">
                <a:latin typeface="Arial"/>
                <a:cs typeface="Arial"/>
              </a:rPr>
              <a:t> </a:t>
            </a:r>
            <a:r>
              <a:rPr sz="1395" spc="12" dirty="0">
                <a:latin typeface="Arial"/>
                <a:cs typeface="Arial"/>
              </a:rPr>
              <a:t>or</a:t>
            </a:r>
            <a:r>
              <a:rPr sz="1395" spc="3" dirty="0">
                <a:latin typeface="Arial"/>
                <a:cs typeface="Arial"/>
              </a:rPr>
              <a:t> </a:t>
            </a:r>
            <a:r>
              <a:rPr sz="1395" spc="-3" dirty="0">
                <a:latin typeface="Arial"/>
                <a:cs typeface="Arial"/>
              </a:rPr>
              <a:t>100</a:t>
            </a:r>
            <a:r>
              <a:rPr sz="1395" spc="3" dirty="0">
                <a:latin typeface="Arial"/>
                <a:cs typeface="Arial"/>
              </a:rPr>
              <a:t> </a:t>
            </a:r>
            <a:r>
              <a:rPr sz="1395" spc="-3" dirty="0">
                <a:latin typeface="Arial"/>
                <a:cs typeface="Arial"/>
              </a:rPr>
              <a:t>classes</a:t>
            </a:r>
            <a:endParaRPr sz="1395">
              <a:latin typeface="Arial"/>
              <a:cs typeface="Arial"/>
            </a:endParaRPr>
          </a:p>
          <a:p>
            <a:pPr marL="140292" indent="-132908">
              <a:spcBef>
                <a:spcPts val="12"/>
              </a:spcBef>
              <a:buChar char="•"/>
              <a:tabLst>
                <a:tab pos="140292" algn="l"/>
              </a:tabLst>
            </a:pPr>
            <a:r>
              <a:rPr sz="1395" spc="-6" dirty="0">
                <a:latin typeface="Arial"/>
                <a:cs typeface="Arial"/>
              </a:rPr>
              <a:t>features:</a:t>
            </a:r>
            <a:r>
              <a:rPr sz="1395" spc="-17" dirty="0">
                <a:latin typeface="Arial"/>
                <a:cs typeface="Arial"/>
              </a:rPr>
              <a:t> </a:t>
            </a:r>
            <a:r>
              <a:rPr sz="1395" spc="6" dirty="0">
                <a:latin typeface="Arial"/>
                <a:cs typeface="Arial"/>
              </a:rPr>
              <a:t>32x32x3,</a:t>
            </a:r>
            <a:endParaRPr sz="1395">
              <a:latin typeface="Arial"/>
              <a:cs typeface="Arial"/>
            </a:endParaRPr>
          </a:p>
          <a:p>
            <a:pPr marL="169827" indent="-162443">
              <a:spcBef>
                <a:spcPts val="12"/>
              </a:spcBef>
              <a:buChar char="•"/>
              <a:tabLst>
                <a:tab pos="169458" algn="l"/>
                <a:tab pos="169827" algn="l"/>
              </a:tabLst>
            </a:pPr>
            <a:r>
              <a:rPr sz="1395" spc="17" dirty="0">
                <a:latin typeface="Arial"/>
                <a:cs typeface="Arial"/>
                <a:hlinkClick r:id="rId3"/>
              </a:rPr>
              <a:t>https://ww</a:t>
            </a:r>
            <a:r>
              <a:rPr sz="1395" spc="17" dirty="0">
                <a:latin typeface="Arial"/>
                <a:cs typeface="Arial"/>
              </a:rPr>
              <a:t>w.cs.tor</a:t>
            </a:r>
            <a:r>
              <a:rPr sz="1395" spc="17" dirty="0">
                <a:latin typeface="Arial"/>
                <a:cs typeface="Arial"/>
                <a:hlinkClick r:id="rId3"/>
              </a:rPr>
              <a:t>onto.edu/~kriz/cifar.html</a:t>
            </a:r>
            <a:endParaRPr sz="1395">
              <a:latin typeface="Arial"/>
              <a:cs typeface="Arial"/>
            </a:endParaRPr>
          </a:p>
          <a:p>
            <a:pPr>
              <a:spcBef>
                <a:spcPts val="12"/>
              </a:spcBef>
              <a:buFont typeface="Arial"/>
              <a:buChar char="•"/>
            </a:pPr>
            <a:endParaRPr sz="2326">
              <a:latin typeface="Arial"/>
              <a:cs typeface="Arial"/>
            </a:endParaRPr>
          </a:p>
          <a:p>
            <a:pPr marL="29535"/>
            <a:r>
              <a:rPr sz="1395" b="1" u="sng" spc="20" dirty="0">
                <a:uFill>
                  <a:solidFill>
                    <a:srgbClr val="000000"/>
                  </a:solidFill>
                </a:uFill>
                <a:latin typeface="Arial"/>
                <a:cs typeface="Arial"/>
              </a:rPr>
              <a:t>ImageNet</a:t>
            </a:r>
            <a:r>
              <a:rPr sz="1395" b="1" u="sng" spc="-15" dirty="0">
                <a:uFill>
                  <a:solidFill>
                    <a:srgbClr val="000000"/>
                  </a:solidFill>
                </a:uFill>
                <a:latin typeface="Arial"/>
                <a:cs typeface="Arial"/>
              </a:rPr>
              <a:t> (~2010)</a:t>
            </a:r>
            <a:endParaRPr sz="1395">
              <a:latin typeface="Arial"/>
              <a:cs typeface="Arial"/>
            </a:endParaRPr>
          </a:p>
          <a:p>
            <a:pPr>
              <a:spcBef>
                <a:spcPts val="26"/>
              </a:spcBef>
            </a:pPr>
            <a:endParaRPr sz="1454">
              <a:latin typeface="Arial"/>
              <a:cs typeface="Arial"/>
            </a:endParaRPr>
          </a:p>
          <a:p>
            <a:pPr marL="162443" indent="-132908">
              <a:spcBef>
                <a:spcPts val="3"/>
              </a:spcBef>
              <a:buChar char="•"/>
              <a:tabLst>
                <a:tab pos="162443" algn="l"/>
              </a:tabLst>
            </a:pPr>
            <a:r>
              <a:rPr sz="1395" spc="6" dirty="0">
                <a:latin typeface="Arial"/>
                <a:cs typeface="Arial"/>
              </a:rPr>
              <a:t>~14</a:t>
            </a:r>
            <a:r>
              <a:rPr sz="1395" spc="-9" dirty="0">
                <a:latin typeface="Arial"/>
                <a:cs typeface="Arial"/>
              </a:rPr>
              <a:t> </a:t>
            </a:r>
            <a:r>
              <a:rPr sz="1395" spc="6" dirty="0">
                <a:latin typeface="Arial"/>
                <a:cs typeface="Arial"/>
              </a:rPr>
              <a:t>million</a:t>
            </a:r>
            <a:r>
              <a:rPr sz="1395" spc="-9" dirty="0">
                <a:latin typeface="Arial"/>
                <a:cs typeface="Arial"/>
              </a:rPr>
              <a:t> </a:t>
            </a:r>
            <a:r>
              <a:rPr sz="1395" spc="-3" dirty="0">
                <a:latin typeface="Arial"/>
                <a:cs typeface="Arial"/>
              </a:rPr>
              <a:t>images</a:t>
            </a:r>
            <a:endParaRPr sz="1395">
              <a:latin typeface="Arial"/>
              <a:cs typeface="Arial"/>
            </a:endParaRPr>
          </a:p>
          <a:p>
            <a:pPr marL="162443" indent="-132908">
              <a:spcBef>
                <a:spcPts val="12"/>
              </a:spcBef>
              <a:buChar char="•"/>
              <a:tabLst>
                <a:tab pos="162443" algn="l"/>
              </a:tabLst>
            </a:pPr>
            <a:r>
              <a:rPr sz="1395" spc="-6" dirty="0">
                <a:latin typeface="Arial"/>
                <a:cs typeface="Arial"/>
              </a:rPr>
              <a:t>features: </a:t>
            </a:r>
            <a:r>
              <a:rPr sz="1395" spc="6" dirty="0">
                <a:latin typeface="Arial"/>
                <a:cs typeface="Arial"/>
              </a:rPr>
              <a:t>full</a:t>
            </a:r>
            <a:r>
              <a:rPr sz="1395" spc="-6" dirty="0">
                <a:latin typeface="Arial"/>
                <a:cs typeface="Arial"/>
              </a:rPr>
              <a:t> </a:t>
            </a:r>
            <a:r>
              <a:rPr sz="1395" spc="3" dirty="0">
                <a:latin typeface="Arial"/>
                <a:cs typeface="Arial"/>
              </a:rPr>
              <a:t>resolution</a:t>
            </a:r>
            <a:endParaRPr sz="1395">
              <a:latin typeface="Arial"/>
              <a:cs typeface="Arial"/>
            </a:endParaRPr>
          </a:p>
          <a:p>
            <a:pPr marL="184595" indent="-155059">
              <a:spcBef>
                <a:spcPts val="12"/>
              </a:spcBef>
              <a:buChar char="•"/>
              <a:tabLst>
                <a:tab pos="184225" algn="l"/>
                <a:tab pos="184595" algn="l"/>
              </a:tabLst>
            </a:pPr>
            <a:r>
              <a:rPr sz="1395" spc="20" dirty="0">
                <a:latin typeface="Arial"/>
                <a:cs typeface="Arial"/>
                <a:hlinkClick r:id="rId4"/>
              </a:rPr>
              <a:t>http://www.image-net.org</a:t>
            </a:r>
            <a:endParaRPr sz="1395">
              <a:latin typeface="Arial"/>
              <a:cs typeface="Arial"/>
            </a:endParaRPr>
          </a:p>
        </p:txBody>
      </p:sp>
      <p:pic>
        <p:nvPicPr>
          <p:cNvPr id="4" name="object 4"/>
          <p:cNvPicPr/>
          <p:nvPr/>
        </p:nvPicPr>
        <p:blipFill>
          <a:blip r:embed="rId5" cstate="print"/>
          <a:stretch>
            <a:fillRect/>
          </a:stretch>
        </p:blipFill>
        <p:spPr>
          <a:xfrm>
            <a:off x="1640034" y="1062045"/>
            <a:ext cx="2169435" cy="1049423"/>
          </a:xfrm>
          <a:prstGeom prst="rect">
            <a:avLst/>
          </a:prstGeom>
        </p:spPr>
      </p:pic>
      <p:pic>
        <p:nvPicPr>
          <p:cNvPr id="5" name="object 5"/>
          <p:cNvPicPr/>
          <p:nvPr/>
        </p:nvPicPr>
        <p:blipFill>
          <a:blip r:embed="rId6" cstate="print"/>
          <a:stretch>
            <a:fillRect/>
          </a:stretch>
        </p:blipFill>
        <p:spPr>
          <a:xfrm>
            <a:off x="1598924" y="2414433"/>
            <a:ext cx="2806540" cy="1030116"/>
          </a:xfrm>
          <a:prstGeom prst="rect">
            <a:avLst/>
          </a:prstGeom>
        </p:spPr>
      </p:pic>
      <p:pic>
        <p:nvPicPr>
          <p:cNvPr id="6" name="object 6"/>
          <p:cNvPicPr/>
          <p:nvPr/>
        </p:nvPicPr>
        <p:blipFill>
          <a:blip r:embed="rId7" cstate="print"/>
          <a:stretch>
            <a:fillRect/>
          </a:stretch>
        </p:blipFill>
        <p:spPr>
          <a:xfrm>
            <a:off x="1688020" y="3639385"/>
            <a:ext cx="2507668" cy="1436528"/>
          </a:xfrm>
          <a:prstGeom prst="rect">
            <a:avLst/>
          </a:prstGeom>
        </p:spPr>
      </p:pic>
      <p:sp>
        <p:nvSpPr>
          <p:cNvPr id="10" name="object 10"/>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35</a:t>
            </a:fld>
            <a:endParaRPr spc="-3"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36</a:t>
            </a:fld>
            <a:endParaRPr spc="-3" dirty="0"/>
          </a:p>
        </p:txBody>
      </p:sp>
      <p:sp>
        <p:nvSpPr>
          <p:cNvPr id="2" name="object 2"/>
          <p:cNvSpPr txBox="1">
            <a:spLocks noGrp="1"/>
          </p:cNvSpPr>
          <p:nvPr>
            <p:ph type="title"/>
          </p:nvPr>
        </p:nvSpPr>
        <p:spPr>
          <a:xfrm>
            <a:off x="1630711" y="184589"/>
            <a:ext cx="4644978" cy="567289"/>
          </a:xfrm>
          <a:prstGeom prst="rect">
            <a:avLst/>
          </a:prstGeom>
        </p:spPr>
        <p:txBody>
          <a:bodyPr vert="horz" wrap="square" lIns="0" tIns="7384" rIns="0" bIns="0" rtlCol="0">
            <a:spAutoFit/>
          </a:bodyPr>
          <a:lstStyle/>
          <a:p>
            <a:pPr marL="7384">
              <a:lnSpc>
                <a:spcPct val="100000"/>
              </a:lnSpc>
              <a:spcBef>
                <a:spcPts val="58"/>
              </a:spcBef>
            </a:pPr>
            <a:r>
              <a:rPr spc="-32" dirty="0"/>
              <a:t>Publishing</a:t>
            </a:r>
            <a:r>
              <a:rPr spc="-29" dirty="0"/>
              <a:t> </a:t>
            </a:r>
            <a:r>
              <a:rPr spc="-6" dirty="0"/>
              <a:t>Culture</a:t>
            </a:r>
          </a:p>
        </p:txBody>
      </p:sp>
      <p:sp>
        <p:nvSpPr>
          <p:cNvPr id="3" name="object 3"/>
          <p:cNvSpPr txBox="1"/>
          <p:nvPr/>
        </p:nvSpPr>
        <p:spPr>
          <a:xfrm>
            <a:off x="1630710" y="2227280"/>
            <a:ext cx="6762574" cy="1191449"/>
          </a:xfrm>
          <a:prstGeom prst="rect">
            <a:avLst/>
          </a:prstGeom>
        </p:spPr>
        <p:txBody>
          <a:bodyPr vert="horz" wrap="square" lIns="0" tIns="24734" rIns="0" bIns="0" rtlCol="0">
            <a:spAutoFit/>
          </a:bodyPr>
          <a:lstStyle/>
          <a:p>
            <a:pPr marL="7384">
              <a:spcBef>
                <a:spcPts val="194"/>
              </a:spcBef>
            </a:pPr>
            <a:r>
              <a:rPr sz="1395" spc="-15" dirty="0">
                <a:latin typeface="Arial"/>
                <a:cs typeface="Arial"/>
              </a:rPr>
              <a:t>In</a:t>
            </a:r>
            <a:r>
              <a:rPr sz="1395" spc="-6" dirty="0">
                <a:latin typeface="Arial"/>
                <a:cs typeface="Arial"/>
              </a:rPr>
              <a:t> </a:t>
            </a:r>
            <a:r>
              <a:rPr sz="1395" spc="17" dirty="0">
                <a:latin typeface="Arial"/>
                <a:cs typeface="Arial"/>
              </a:rPr>
              <a:t>contrast</a:t>
            </a:r>
            <a:r>
              <a:rPr sz="1395" spc="-3" dirty="0">
                <a:latin typeface="Arial"/>
                <a:cs typeface="Arial"/>
              </a:rPr>
              <a:t> </a:t>
            </a:r>
            <a:r>
              <a:rPr sz="1395" spc="38" dirty="0">
                <a:latin typeface="Arial"/>
                <a:cs typeface="Arial"/>
              </a:rPr>
              <a:t>to</a:t>
            </a:r>
            <a:r>
              <a:rPr sz="1395" spc="-6" dirty="0">
                <a:latin typeface="Arial"/>
                <a:cs typeface="Arial"/>
              </a:rPr>
              <a:t> </a:t>
            </a:r>
            <a:r>
              <a:rPr sz="1395" spc="26" dirty="0">
                <a:latin typeface="Arial"/>
                <a:cs typeface="Arial"/>
              </a:rPr>
              <a:t>most</a:t>
            </a:r>
            <a:r>
              <a:rPr sz="1395" spc="-3" dirty="0">
                <a:latin typeface="Arial"/>
                <a:cs typeface="Arial"/>
              </a:rPr>
              <a:t> </a:t>
            </a:r>
            <a:r>
              <a:rPr sz="1395" spc="9" dirty="0">
                <a:latin typeface="Arial"/>
                <a:cs typeface="Arial"/>
              </a:rPr>
              <a:t>other</a:t>
            </a:r>
            <a:r>
              <a:rPr sz="1395" spc="-6" dirty="0">
                <a:latin typeface="Arial"/>
                <a:cs typeface="Arial"/>
              </a:rPr>
              <a:t> </a:t>
            </a:r>
            <a:r>
              <a:rPr sz="1395" spc="6" dirty="0">
                <a:latin typeface="Arial"/>
                <a:cs typeface="Arial"/>
              </a:rPr>
              <a:t>fields:</a:t>
            </a:r>
            <a:endParaRPr sz="1395">
              <a:latin typeface="Arial"/>
              <a:cs typeface="Arial"/>
            </a:endParaRPr>
          </a:p>
          <a:p>
            <a:pPr marL="199362" indent="-191978">
              <a:spcBef>
                <a:spcPts val="826"/>
              </a:spcBef>
              <a:buSzPct val="143750"/>
              <a:buChar char="•"/>
              <a:tabLst>
                <a:tab pos="199362" algn="l"/>
              </a:tabLst>
            </a:pPr>
            <a:r>
              <a:rPr sz="1395" spc="20" dirty="0">
                <a:latin typeface="Arial"/>
                <a:cs typeface="Arial"/>
              </a:rPr>
              <a:t>Mostly</a:t>
            </a:r>
            <a:r>
              <a:rPr sz="1395" spc="-9" dirty="0">
                <a:latin typeface="Arial"/>
                <a:cs typeface="Arial"/>
              </a:rPr>
              <a:t> </a:t>
            </a:r>
            <a:r>
              <a:rPr sz="1395" spc="-3" dirty="0">
                <a:latin typeface="Arial"/>
                <a:cs typeface="Arial"/>
              </a:rPr>
              <a:t>Open</a:t>
            </a:r>
            <a:r>
              <a:rPr sz="1395" spc="-9" dirty="0">
                <a:latin typeface="Arial"/>
                <a:cs typeface="Arial"/>
              </a:rPr>
              <a:t> </a:t>
            </a:r>
            <a:r>
              <a:rPr sz="1395" spc="6" dirty="0">
                <a:latin typeface="Arial"/>
                <a:cs typeface="Arial"/>
              </a:rPr>
              <a:t>Access</a:t>
            </a:r>
            <a:endParaRPr sz="1395">
              <a:latin typeface="Arial"/>
              <a:cs typeface="Arial"/>
            </a:endParaRPr>
          </a:p>
          <a:p>
            <a:pPr marL="199362" indent="-191978">
              <a:spcBef>
                <a:spcPts val="826"/>
              </a:spcBef>
              <a:buSzPct val="143750"/>
              <a:buChar char="•"/>
              <a:tabLst>
                <a:tab pos="199362" algn="l"/>
              </a:tabLst>
            </a:pPr>
            <a:r>
              <a:rPr sz="1395" spc="20" dirty="0">
                <a:latin typeface="Arial"/>
                <a:cs typeface="Arial"/>
              </a:rPr>
              <a:t>Mostly</a:t>
            </a:r>
            <a:r>
              <a:rPr sz="1395" spc="6" dirty="0">
                <a:latin typeface="Arial"/>
                <a:cs typeface="Arial"/>
              </a:rPr>
              <a:t> </a:t>
            </a:r>
            <a:r>
              <a:rPr sz="1395" spc="-3" dirty="0">
                <a:latin typeface="Arial"/>
                <a:cs typeface="Arial"/>
              </a:rPr>
              <a:t>Conferences</a:t>
            </a:r>
            <a:r>
              <a:rPr sz="1395" spc="9" dirty="0">
                <a:latin typeface="Arial"/>
                <a:cs typeface="Arial"/>
              </a:rPr>
              <a:t> </a:t>
            </a:r>
            <a:r>
              <a:rPr sz="1395" spc="12" dirty="0">
                <a:latin typeface="Arial"/>
                <a:cs typeface="Arial"/>
              </a:rPr>
              <a:t>(double-blind</a:t>
            </a:r>
            <a:r>
              <a:rPr sz="1395" spc="6" dirty="0">
                <a:latin typeface="Arial"/>
                <a:cs typeface="Arial"/>
              </a:rPr>
              <a:t> </a:t>
            </a:r>
            <a:r>
              <a:rPr sz="1395" spc="-3" dirty="0">
                <a:latin typeface="Arial"/>
                <a:cs typeface="Arial"/>
              </a:rPr>
              <a:t>peer</a:t>
            </a:r>
            <a:r>
              <a:rPr sz="1395" spc="6" dirty="0">
                <a:latin typeface="Arial"/>
                <a:cs typeface="Arial"/>
              </a:rPr>
              <a:t> </a:t>
            </a:r>
            <a:r>
              <a:rPr sz="1395" spc="-17" dirty="0">
                <a:latin typeface="Arial"/>
                <a:cs typeface="Arial"/>
              </a:rPr>
              <a:t>review,</a:t>
            </a:r>
            <a:r>
              <a:rPr sz="1395" spc="9" dirty="0">
                <a:latin typeface="Arial"/>
                <a:cs typeface="Arial"/>
              </a:rPr>
              <a:t> </a:t>
            </a:r>
            <a:r>
              <a:rPr sz="1395" spc="17" dirty="0">
                <a:latin typeface="Arial"/>
                <a:cs typeface="Arial"/>
              </a:rPr>
              <a:t>competitive</a:t>
            </a:r>
            <a:r>
              <a:rPr sz="1395" spc="6" dirty="0">
                <a:latin typeface="Arial"/>
                <a:cs typeface="Arial"/>
              </a:rPr>
              <a:t> </a:t>
            </a:r>
            <a:r>
              <a:rPr sz="1395" spc="44" dirty="0">
                <a:latin typeface="Arial"/>
                <a:cs typeface="Arial"/>
              </a:rPr>
              <a:t>~25%</a:t>
            </a:r>
            <a:r>
              <a:rPr sz="1395" spc="9" dirty="0">
                <a:latin typeface="Arial"/>
                <a:cs typeface="Arial"/>
              </a:rPr>
              <a:t> </a:t>
            </a:r>
            <a:r>
              <a:rPr sz="1395" spc="15" dirty="0">
                <a:latin typeface="Arial"/>
                <a:cs typeface="Arial"/>
              </a:rPr>
              <a:t>acceptance</a:t>
            </a:r>
            <a:r>
              <a:rPr sz="1395" spc="6" dirty="0">
                <a:latin typeface="Arial"/>
                <a:cs typeface="Arial"/>
              </a:rPr>
              <a:t> </a:t>
            </a:r>
            <a:r>
              <a:rPr sz="1395" spc="-23" dirty="0">
                <a:latin typeface="Arial"/>
                <a:cs typeface="Arial"/>
              </a:rPr>
              <a:t>rate)</a:t>
            </a:r>
            <a:endParaRPr sz="1395">
              <a:latin typeface="Arial"/>
              <a:cs typeface="Arial"/>
            </a:endParaRPr>
          </a:p>
          <a:p>
            <a:pPr marL="199362" indent="-191978">
              <a:spcBef>
                <a:spcPts val="826"/>
              </a:spcBef>
              <a:buSzPct val="143750"/>
              <a:buChar char="•"/>
              <a:tabLst>
                <a:tab pos="199362" algn="l"/>
              </a:tabLst>
            </a:pPr>
            <a:r>
              <a:rPr sz="1395" spc="-6" dirty="0">
                <a:latin typeface="Arial"/>
                <a:cs typeface="Arial"/>
              </a:rPr>
              <a:t>Usually</a:t>
            </a:r>
            <a:r>
              <a:rPr sz="1395" spc="-3" dirty="0">
                <a:latin typeface="Arial"/>
                <a:cs typeface="Arial"/>
              </a:rPr>
              <a:t> </a:t>
            </a:r>
            <a:r>
              <a:rPr sz="1395" spc="9" dirty="0">
                <a:latin typeface="Arial"/>
                <a:cs typeface="Arial"/>
              </a:rPr>
              <a:t>preprints</a:t>
            </a:r>
            <a:r>
              <a:rPr sz="1395" spc="-3" dirty="0">
                <a:latin typeface="Arial"/>
                <a:cs typeface="Arial"/>
              </a:rPr>
              <a:t> online</a:t>
            </a:r>
            <a:endParaRPr sz="1395">
              <a:latin typeface="Arial"/>
              <a:cs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08851" y="184589"/>
            <a:ext cx="2466837" cy="1127122"/>
          </a:xfrm>
          <a:prstGeom prst="rect">
            <a:avLst/>
          </a:prstGeom>
        </p:spPr>
        <p:txBody>
          <a:bodyPr vert="horz" wrap="square" lIns="0" tIns="7384" rIns="0" bIns="0" rtlCol="0">
            <a:spAutoFit/>
          </a:bodyPr>
          <a:lstStyle/>
          <a:p>
            <a:pPr marL="7384">
              <a:lnSpc>
                <a:spcPct val="100000"/>
              </a:lnSpc>
              <a:spcBef>
                <a:spcPts val="58"/>
              </a:spcBef>
            </a:pPr>
            <a:r>
              <a:rPr spc="-32" dirty="0"/>
              <a:t>Publishing</a:t>
            </a:r>
            <a:r>
              <a:rPr spc="-29" dirty="0"/>
              <a:t> </a:t>
            </a:r>
            <a:r>
              <a:rPr spc="-6" dirty="0"/>
              <a:t>Culture</a:t>
            </a:r>
          </a:p>
        </p:txBody>
      </p:sp>
      <p:pic>
        <p:nvPicPr>
          <p:cNvPr id="3" name="object 3"/>
          <p:cNvPicPr/>
          <p:nvPr/>
        </p:nvPicPr>
        <p:blipFill>
          <a:blip r:embed="rId2" cstate="print"/>
          <a:stretch>
            <a:fillRect/>
          </a:stretch>
        </p:blipFill>
        <p:spPr>
          <a:xfrm>
            <a:off x="2749315" y="841318"/>
            <a:ext cx="4614705" cy="1853266"/>
          </a:xfrm>
          <a:prstGeom prst="rect">
            <a:avLst/>
          </a:prstGeom>
        </p:spPr>
      </p:pic>
      <p:pic>
        <p:nvPicPr>
          <p:cNvPr id="4" name="object 4"/>
          <p:cNvPicPr/>
          <p:nvPr/>
        </p:nvPicPr>
        <p:blipFill>
          <a:blip r:embed="rId3" cstate="print"/>
          <a:stretch>
            <a:fillRect/>
          </a:stretch>
        </p:blipFill>
        <p:spPr>
          <a:xfrm>
            <a:off x="2782540" y="3072348"/>
            <a:ext cx="4585171" cy="1144447"/>
          </a:xfrm>
          <a:prstGeom prst="rect">
            <a:avLst/>
          </a:prstGeom>
        </p:spPr>
      </p:pic>
      <p:sp>
        <p:nvSpPr>
          <p:cNvPr id="5" name="object 5"/>
          <p:cNvSpPr txBox="1"/>
          <p:nvPr/>
        </p:nvSpPr>
        <p:spPr>
          <a:xfrm>
            <a:off x="4296164" y="4341515"/>
            <a:ext cx="3076716" cy="159485"/>
          </a:xfrm>
          <a:prstGeom prst="rect">
            <a:avLst/>
          </a:prstGeom>
        </p:spPr>
        <p:txBody>
          <a:bodyPr vert="horz" wrap="square" lIns="0" tIns="7384" rIns="0" bIns="0" rtlCol="0">
            <a:spAutoFit/>
          </a:bodyPr>
          <a:lstStyle/>
          <a:p>
            <a:pPr marL="7384">
              <a:spcBef>
                <a:spcPts val="58"/>
              </a:spcBef>
            </a:pPr>
            <a:r>
              <a:rPr sz="988" spc="55" dirty="0">
                <a:latin typeface="Arial"/>
                <a:cs typeface="Arial"/>
              </a:rPr>
              <a:t>--</a:t>
            </a:r>
            <a:r>
              <a:rPr sz="988" dirty="0">
                <a:latin typeface="Arial"/>
                <a:cs typeface="Arial"/>
              </a:rPr>
              <a:t> </a:t>
            </a:r>
            <a:r>
              <a:rPr sz="988" spc="-38" dirty="0">
                <a:latin typeface="Arial"/>
                <a:cs typeface="Arial"/>
              </a:rPr>
              <a:t>Tom</a:t>
            </a:r>
            <a:r>
              <a:rPr sz="988" spc="3" dirty="0">
                <a:latin typeface="Arial"/>
                <a:cs typeface="Arial"/>
              </a:rPr>
              <a:t> </a:t>
            </a:r>
            <a:r>
              <a:rPr sz="988" dirty="0">
                <a:latin typeface="Arial"/>
                <a:cs typeface="Arial"/>
              </a:rPr>
              <a:t>Dieterrich,</a:t>
            </a:r>
            <a:r>
              <a:rPr sz="988" spc="3" dirty="0">
                <a:latin typeface="Arial"/>
                <a:cs typeface="Arial"/>
              </a:rPr>
              <a:t> </a:t>
            </a:r>
            <a:r>
              <a:rPr sz="988" spc="-3" dirty="0">
                <a:latin typeface="Arial"/>
                <a:cs typeface="Arial"/>
              </a:rPr>
              <a:t>Professor</a:t>
            </a:r>
            <a:r>
              <a:rPr sz="988" spc="3" dirty="0">
                <a:latin typeface="Arial"/>
                <a:cs typeface="Arial"/>
              </a:rPr>
              <a:t> </a:t>
            </a:r>
            <a:r>
              <a:rPr sz="988" spc="9" dirty="0">
                <a:latin typeface="Arial"/>
                <a:cs typeface="Arial"/>
              </a:rPr>
              <a:t>at</a:t>
            </a:r>
            <a:r>
              <a:rPr sz="988" spc="3" dirty="0">
                <a:latin typeface="Arial"/>
                <a:cs typeface="Arial"/>
              </a:rPr>
              <a:t> </a:t>
            </a:r>
            <a:r>
              <a:rPr sz="988" spc="-6" dirty="0">
                <a:latin typeface="Arial"/>
                <a:cs typeface="Arial"/>
              </a:rPr>
              <a:t>Oregon</a:t>
            </a:r>
            <a:r>
              <a:rPr sz="988" dirty="0">
                <a:latin typeface="Arial"/>
                <a:cs typeface="Arial"/>
              </a:rPr>
              <a:t> </a:t>
            </a:r>
            <a:r>
              <a:rPr sz="988" spc="3" dirty="0">
                <a:latin typeface="Arial"/>
                <a:cs typeface="Arial"/>
              </a:rPr>
              <a:t>State </a:t>
            </a:r>
            <a:r>
              <a:rPr sz="988" dirty="0">
                <a:latin typeface="Arial"/>
                <a:cs typeface="Arial"/>
              </a:rPr>
              <a:t>University</a:t>
            </a:r>
            <a:endParaRPr sz="988">
              <a:latin typeface="Arial"/>
              <a:cs typeface="Arial"/>
            </a:endParaRPr>
          </a:p>
        </p:txBody>
      </p:sp>
      <p:sp>
        <p:nvSpPr>
          <p:cNvPr id="10" name="object 10"/>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37</a:t>
            </a:fld>
            <a:endParaRPr spc="-3" dirty="0"/>
          </a:p>
        </p:txBody>
      </p:sp>
      <p:sp>
        <p:nvSpPr>
          <p:cNvPr id="6" name="object 6"/>
          <p:cNvSpPr txBox="1"/>
          <p:nvPr/>
        </p:nvSpPr>
        <p:spPr>
          <a:xfrm>
            <a:off x="2177091" y="4873129"/>
            <a:ext cx="5957031" cy="132747"/>
          </a:xfrm>
          <a:prstGeom prst="rect">
            <a:avLst/>
          </a:prstGeom>
        </p:spPr>
        <p:txBody>
          <a:bodyPr vert="horz" wrap="square" lIns="0" tIns="7384" rIns="0" bIns="0" rtlCol="0">
            <a:spAutoFit/>
          </a:bodyPr>
          <a:lstStyle/>
          <a:p>
            <a:pPr marL="7384">
              <a:spcBef>
                <a:spcPts val="58"/>
              </a:spcBef>
            </a:pPr>
            <a:r>
              <a:rPr sz="814" spc="9" dirty="0">
                <a:latin typeface="Arial"/>
                <a:cs typeface="Arial"/>
              </a:rPr>
              <a:t>https://thenextweb.com/artificial-intelligence/2018/05/01/heres-why-thousands-of-ai-researchers-will-boycott-a-science-journal/</a:t>
            </a:r>
            <a:endParaRPr sz="814">
              <a:latin typeface="Arial"/>
              <a:cs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952864" y="290700"/>
            <a:ext cx="4381054" cy="4164219"/>
          </a:xfrm>
          <a:prstGeom prst="rect">
            <a:avLst/>
          </a:prstGeom>
        </p:spPr>
      </p:pic>
      <p:sp>
        <p:nvSpPr>
          <p:cNvPr id="3" name="object 3"/>
          <p:cNvSpPr txBox="1"/>
          <p:nvPr/>
        </p:nvSpPr>
        <p:spPr>
          <a:xfrm>
            <a:off x="4008206" y="4518720"/>
            <a:ext cx="2444317" cy="105945"/>
          </a:xfrm>
          <a:prstGeom prst="rect">
            <a:avLst/>
          </a:prstGeom>
        </p:spPr>
        <p:txBody>
          <a:bodyPr vert="horz" wrap="square" lIns="0" tIns="7384" rIns="0" bIns="0" rtlCol="0">
            <a:spAutoFit/>
          </a:bodyPr>
          <a:lstStyle/>
          <a:p>
            <a:pPr marL="7384">
              <a:spcBef>
                <a:spcPts val="58"/>
              </a:spcBef>
            </a:pPr>
            <a:r>
              <a:rPr sz="640" spc="-3" dirty="0">
                <a:latin typeface="Arial"/>
                <a:cs typeface="Arial"/>
              </a:rPr>
              <a:t>Source:</a:t>
            </a:r>
            <a:r>
              <a:rPr sz="640" spc="64" dirty="0">
                <a:latin typeface="Arial"/>
                <a:cs typeface="Arial"/>
              </a:rPr>
              <a:t> </a:t>
            </a:r>
            <a:r>
              <a:rPr sz="640" spc="6" dirty="0">
                <a:latin typeface="Arial"/>
                <a:cs typeface="Arial"/>
                <a:hlinkClick r:id="rId3"/>
              </a:rPr>
              <a:t>http://www.guide2research.com/topconf/machine-learning</a:t>
            </a:r>
            <a:endParaRPr sz="640">
              <a:latin typeface="Arial"/>
              <a:cs typeface="Arial"/>
            </a:endParaRPr>
          </a:p>
        </p:txBody>
      </p:sp>
      <p:sp>
        <p:nvSpPr>
          <p:cNvPr id="7" name="object 7"/>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38</a:t>
            </a:fld>
            <a:endParaRPr spc="-3"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84882" y="380941"/>
            <a:ext cx="5887322" cy="1992714"/>
          </a:xfrm>
          <a:prstGeom prst="rect">
            <a:avLst/>
          </a:prstGeom>
        </p:spPr>
      </p:pic>
      <p:sp>
        <p:nvSpPr>
          <p:cNvPr id="3" name="object 3"/>
          <p:cNvSpPr txBox="1"/>
          <p:nvPr/>
        </p:nvSpPr>
        <p:spPr>
          <a:xfrm>
            <a:off x="2103256" y="2503016"/>
            <a:ext cx="1017819" cy="150572"/>
          </a:xfrm>
          <a:prstGeom prst="rect">
            <a:avLst/>
          </a:prstGeom>
        </p:spPr>
        <p:txBody>
          <a:bodyPr vert="horz" wrap="square" lIns="0" tIns="7384" rIns="0" bIns="0" rtlCol="0">
            <a:spAutoFit/>
          </a:bodyPr>
          <a:lstStyle/>
          <a:p>
            <a:pPr marL="7384">
              <a:spcBef>
                <a:spcPts val="58"/>
              </a:spcBef>
            </a:pPr>
            <a:r>
              <a:rPr sz="930" spc="9" dirty="0">
                <a:latin typeface="Arial"/>
                <a:cs typeface="Arial"/>
                <a:hlinkClick r:id="rId3"/>
              </a:rPr>
              <a:t>http://www.jmlr.org</a:t>
            </a:r>
            <a:endParaRPr sz="930">
              <a:latin typeface="Arial"/>
              <a:cs typeface="Arial"/>
            </a:endParaRPr>
          </a:p>
        </p:txBody>
      </p:sp>
      <p:pic>
        <p:nvPicPr>
          <p:cNvPr id="4" name="object 4"/>
          <p:cNvPicPr/>
          <p:nvPr/>
        </p:nvPicPr>
        <p:blipFill>
          <a:blip r:embed="rId4" cstate="print"/>
          <a:stretch>
            <a:fillRect/>
          </a:stretch>
        </p:blipFill>
        <p:spPr>
          <a:xfrm>
            <a:off x="2170738" y="3068921"/>
            <a:ext cx="4609983" cy="2152310"/>
          </a:xfrm>
          <a:prstGeom prst="rect">
            <a:avLst/>
          </a:prstGeom>
        </p:spPr>
      </p:pic>
      <p:sp>
        <p:nvSpPr>
          <p:cNvPr id="5" name="object 5"/>
          <p:cNvSpPr txBox="1"/>
          <p:nvPr/>
        </p:nvSpPr>
        <p:spPr>
          <a:xfrm>
            <a:off x="6334018" y="4806678"/>
            <a:ext cx="1145554" cy="159485"/>
          </a:xfrm>
          <a:prstGeom prst="rect">
            <a:avLst/>
          </a:prstGeom>
        </p:spPr>
        <p:txBody>
          <a:bodyPr vert="horz" wrap="square" lIns="0" tIns="7384" rIns="0" bIns="0" rtlCol="0">
            <a:spAutoFit/>
          </a:bodyPr>
          <a:lstStyle/>
          <a:p>
            <a:pPr marL="7384">
              <a:spcBef>
                <a:spcPts val="58"/>
              </a:spcBef>
            </a:pPr>
            <a:r>
              <a:rPr sz="988" spc="9" dirty="0">
                <a:latin typeface="Arial"/>
                <a:cs typeface="Arial"/>
                <a:hlinkClick r:id="rId5"/>
              </a:rPr>
              <a:t>https://www</a:t>
            </a:r>
            <a:r>
              <a:rPr sz="988" spc="9" dirty="0">
                <a:latin typeface="Arial"/>
                <a:cs typeface="Arial"/>
              </a:rPr>
              <a:t>.jair.or</a:t>
            </a:r>
            <a:r>
              <a:rPr sz="988" spc="9" dirty="0">
                <a:latin typeface="Arial"/>
                <a:cs typeface="Arial"/>
                <a:hlinkClick r:id="rId5"/>
              </a:rPr>
              <a:t>g/</a:t>
            </a:r>
            <a:endParaRPr sz="988">
              <a:latin typeface="Arial"/>
              <a:cs typeface="Arial"/>
            </a:endParaRPr>
          </a:p>
        </p:txBody>
      </p:sp>
      <p:sp>
        <p:nvSpPr>
          <p:cNvPr id="9" name="object 9"/>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39</a:t>
            </a:fld>
            <a:endParaRPr spc="-3"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4582" y="175522"/>
            <a:ext cx="5056425" cy="567289"/>
          </a:xfrm>
          <a:prstGeom prst="rect">
            <a:avLst/>
          </a:prstGeom>
        </p:spPr>
        <p:txBody>
          <a:bodyPr vert="horz" wrap="square" lIns="0" tIns="7384" rIns="0" bIns="0" rtlCol="0">
            <a:spAutoFit/>
          </a:bodyPr>
          <a:lstStyle/>
          <a:p>
            <a:pPr marL="7384">
              <a:lnSpc>
                <a:spcPct val="100000"/>
              </a:lnSpc>
              <a:spcBef>
                <a:spcPts val="58"/>
              </a:spcBef>
            </a:pPr>
            <a:r>
              <a:rPr spc="6" dirty="0"/>
              <a:t>Neural</a:t>
            </a:r>
            <a:r>
              <a:rPr spc="-6" dirty="0"/>
              <a:t> </a:t>
            </a:r>
            <a:r>
              <a:rPr spc="23" dirty="0"/>
              <a:t>Networks</a:t>
            </a:r>
            <a:endParaRPr spc="-3" dirty="0"/>
          </a:p>
        </p:txBody>
      </p:sp>
      <p:sp>
        <p:nvSpPr>
          <p:cNvPr id="3" name="object 3"/>
          <p:cNvSpPr txBox="1"/>
          <p:nvPr/>
        </p:nvSpPr>
        <p:spPr>
          <a:xfrm>
            <a:off x="3476592" y="803328"/>
            <a:ext cx="2939752" cy="569515"/>
          </a:xfrm>
          <a:prstGeom prst="rect">
            <a:avLst/>
          </a:prstGeom>
        </p:spPr>
        <p:txBody>
          <a:bodyPr vert="horz" wrap="square" lIns="0" tIns="75311" rIns="0" bIns="0" rtlCol="0">
            <a:spAutoFit/>
          </a:bodyPr>
          <a:lstStyle/>
          <a:p>
            <a:pPr marL="7384">
              <a:spcBef>
                <a:spcPts val="592"/>
              </a:spcBef>
            </a:pPr>
            <a:r>
              <a:rPr sz="1395" b="1" spc="-3" dirty="0">
                <a:latin typeface="Arial"/>
                <a:cs typeface="Arial"/>
              </a:rPr>
              <a:t>Widrow</a:t>
            </a:r>
            <a:r>
              <a:rPr sz="1395" b="1" spc="-9" dirty="0">
                <a:latin typeface="Arial"/>
                <a:cs typeface="Arial"/>
              </a:rPr>
              <a:t> </a:t>
            </a:r>
            <a:r>
              <a:rPr sz="1395" b="1" dirty="0">
                <a:latin typeface="Arial"/>
                <a:cs typeface="Arial"/>
              </a:rPr>
              <a:t>and</a:t>
            </a:r>
            <a:r>
              <a:rPr sz="1395" b="1" spc="-9" dirty="0">
                <a:latin typeface="Arial"/>
                <a:cs typeface="Arial"/>
              </a:rPr>
              <a:t> </a:t>
            </a:r>
            <a:r>
              <a:rPr sz="1395" b="1" spc="9" dirty="0">
                <a:latin typeface="Arial"/>
                <a:cs typeface="Arial"/>
              </a:rPr>
              <a:t>Hoﬀ's</a:t>
            </a:r>
            <a:r>
              <a:rPr sz="1395" b="1" spc="-9" dirty="0">
                <a:latin typeface="Arial"/>
                <a:cs typeface="Arial"/>
              </a:rPr>
              <a:t> </a:t>
            </a:r>
            <a:r>
              <a:rPr sz="1395" b="1" spc="-12" dirty="0">
                <a:latin typeface="Arial"/>
                <a:cs typeface="Arial"/>
              </a:rPr>
              <a:t>ADALINE</a:t>
            </a:r>
            <a:r>
              <a:rPr sz="1395" b="1" spc="-9" dirty="0">
                <a:latin typeface="Arial"/>
                <a:cs typeface="Arial"/>
              </a:rPr>
              <a:t> </a:t>
            </a:r>
            <a:r>
              <a:rPr sz="1395" b="1" spc="-17" dirty="0">
                <a:latin typeface="Arial"/>
                <a:cs typeface="Arial"/>
              </a:rPr>
              <a:t>(1960)</a:t>
            </a:r>
            <a:endParaRPr sz="1395">
              <a:latin typeface="Arial"/>
              <a:cs typeface="Arial"/>
            </a:endParaRPr>
          </a:p>
          <a:p>
            <a:pPr marL="59070">
              <a:spcBef>
                <a:spcPts val="534"/>
              </a:spcBef>
            </a:pPr>
            <a:r>
              <a:rPr sz="1395" spc="-29" dirty="0">
                <a:latin typeface="Arial"/>
                <a:cs typeface="Arial"/>
              </a:rPr>
              <a:t>A</a:t>
            </a:r>
            <a:r>
              <a:rPr sz="1395" spc="-9" dirty="0">
                <a:latin typeface="Arial"/>
                <a:cs typeface="Arial"/>
              </a:rPr>
              <a:t> </a:t>
            </a:r>
            <a:r>
              <a:rPr sz="1395" spc="3" dirty="0">
                <a:latin typeface="Arial"/>
                <a:cs typeface="Arial"/>
              </a:rPr>
              <a:t>nicely</a:t>
            </a:r>
            <a:r>
              <a:rPr sz="1395" spc="-6" dirty="0">
                <a:latin typeface="Arial"/>
                <a:cs typeface="Arial"/>
              </a:rPr>
              <a:t> </a:t>
            </a:r>
            <a:r>
              <a:rPr sz="1395" spc="6" dirty="0">
                <a:latin typeface="Arial"/>
                <a:cs typeface="Arial"/>
              </a:rPr>
              <a:t>diﬀerentiable</a:t>
            </a:r>
            <a:r>
              <a:rPr sz="1395" spc="-6" dirty="0">
                <a:latin typeface="Arial"/>
                <a:cs typeface="Arial"/>
              </a:rPr>
              <a:t> neuron</a:t>
            </a:r>
            <a:r>
              <a:rPr sz="1395" spc="-9" dirty="0">
                <a:latin typeface="Arial"/>
                <a:cs typeface="Arial"/>
              </a:rPr>
              <a:t> </a:t>
            </a:r>
            <a:r>
              <a:rPr sz="1395" spc="15" dirty="0">
                <a:latin typeface="Arial"/>
                <a:cs typeface="Arial"/>
              </a:rPr>
              <a:t>model</a:t>
            </a:r>
            <a:endParaRPr sz="1395">
              <a:latin typeface="Arial"/>
              <a:cs typeface="Arial"/>
            </a:endParaRPr>
          </a:p>
        </p:txBody>
      </p:sp>
      <p:sp>
        <p:nvSpPr>
          <p:cNvPr id="4" name="object 4"/>
          <p:cNvSpPr txBox="1"/>
          <p:nvPr/>
        </p:nvSpPr>
        <p:spPr>
          <a:xfrm>
            <a:off x="1881750" y="1473753"/>
            <a:ext cx="5202065" cy="343061"/>
          </a:xfrm>
          <a:prstGeom prst="rect">
            <a:avLst/>
          </a:prstGeom>
        </p:spPr>
        <p:txBody>
          <a:bodyPr vert="horz" wrap="square" lIns="0" tIns="7384" rIns="0" bIns="0" rtlCol="0">
            <a:spAutoFit/>
          </a:bodyPr>
          <a:lstStyle/>
          <a:p>
            <a:pPr marL="7384" marR="2954">
              <a:lnSpc>
                <a:spcPct val="153800"/>
              </a:lnSpc>
              <a:spcBef>
                <a:spcPts val="58"/>
              </a:spcBef>
            </a:pPr>
            <a:r>
              <a:rPr sz="756" spc="-9" dirty="0">
                <a:solidFill>
                  <a:srgbClr val="222222"/>
                </a:solidFill>
                <a:latin typeface="Arial"/>
                <a:cs typeface="Arial"/>
              </a:rPr>
              <a:t>Widrow,</a:t>
            </a:r>
            <a:r>
              <a:rPr sz="756" dirty="0">
                <a:solidFill>
                  <a:srgbClr val="222222"/>
                </a:solidFill>
                <a:latin typeface="Arial"/>
                <a:cs typeface="Arial"/>
              </a:rPr>
              <a:t> </a:t>
            </a:r>
            <a:r>
              <a:rPr sz="756" spc="-3" dirty="0">
                <a:solidFill>
                  <a:srgbClr val="222222"/>
                </a:solidFill>
                <a:latin typeface="Arial"/>
                <a:cs typeface="Arial"/>
              </a:rPr>
              <a:t>B.,</a:t>
            </a:r>
            <a:r>
              <a:rPr sz="756" dirty="0">
                <a:solidFill>
                  <a:srgbClr val="222222"/>
                </a:solidFill>
                <a:latin typeface="Arial"/>
                <a:cs typeface="Arial"/>
              </a:rPr>
              <a:t> &amp;</a:t>
            </a:r>
            <a:r>
              <a:rPr sz="756" spc="3" dirty="0">
                <a:solidFill>
                  <a:srgbClr val="222222"/>
                </a:solidFill>
                <a:latin typeface="Arial"/>
                <a:cs typeface="Arial"/>
              </a:rPr>
              <a:t> </a:t>
            </a:r>
            <a:r>
              <a:rPr sz="756" spc="-3" dirty="0">
                <a:solidFill>
                  <a:srgbClr val="222222"/>
                </a:solidFill>
                <a:latin typeface="Arial"/>
                <a:cs typeface="Arial"/>
              </a:rPr>
              <a:t>Hoff,</a:t>
            </a:r>
            <a:r>
              <a:rPr sz="756" dirty="0">
                <a:solidFill>
                  <a:srgbClr val="222222"/>
                </a:solidFill>
                <a:latin typeface="Arial"/>
                <a:cs typeface="Arial"/>
              </a:rPr>
              <a:t> M.</a:t>
            </a:r>
            <a:r>
              <a:rPr sz="756" spc="3" dirty="0">
                <a:solidFill>
                  <a:srgbClr val="222222"/>
                </a:solidFill>
                <a:latin typeface="Arial"/>
                <a:cs typeface="Arial"/>
              </a:rPr>
              <a:t> </a:t>
            </a:r>
            <a:r>
              <a:rPr sz="756" dirty="0">
                <a:solidFill>
                  <a:srgbClr val="222222"/>
                </a:solidFill>
                <a:latin typeface="Arial"/>
                <a:cs typeface="Arial"/>
              </a:rPr>
              <a:t>E. (1960).</a:t>
            </a:r>
            <a:r>
              <a:rPr sz="756" spc="3" dirty="0">
                <a:solidFill>
                  <a:srgbClr val="222222"/>
                </a:solidFill>
                <a:latin typeface="Arial"/>
                <a:cs typeface="Arial"/>
              </a:rPr>
              <a:t> </a:t>
            </a:r>
            <a:r>
              <a:rPr sz="756" i="1" dirty="0">
                <a:solidFill>
                  <a:srgbClr val="222222"/>
                </a:solidFill>
                <a:latin typeface="Arial"/>
                <a:cs typeface="Arial"/>
              </a:rPr>
              <a:t>Adaptive</a:t>
            </a:r>
            <a:r>
              <a:rPr sz="756" i="1" spc="3" dirty="0">
                <a:solidFill>
                  <a:srgbClr val="222222"/>
                </a:solidFill>
                <a:latin typeface="Arial"/>
                <a:cs typeface="Arial"/>
              </a:rPr>
              <a:t> </a:t>
            </a:r>
            <a:r>
              <a:rPr sz="756" i="1" dirty="0">
                <a:solidFill>
                  <a:srgbClr val="222222"/>
                </a:solidFill>
                <a:latin typeface="Arial"/>
                <a:cs typeface="Arial"/>
              </a:rPr>
              <a:t>switching</a:t>
            </a:r>
            <a:r>
              <a:rPr sz="756" i="1" spc="3" dirty="0">
                <a:solidFill>
                  <a:srgbClr val="222222"/>
                </a:solidFill>
                <a:latin typeface="Arial"/>
                <a:cs typeface="Arial"/>
              </a:rPr>
              <a:t> </a:t>
            </a:r>
            <a:r>
              <a:rPr sz="756" i="1" dirty="0">
                <a:solidFill>
                  <a:srgbClr val="222222"/>
                </a:solidFill>
                <a:latin typeface="Arial"/>
                <a:cs typeface="Arial"/>
              </a:rPr>
              <a:t>circuits</a:t>
            </a:r>
            <a:r>
              <a:rPr sz="756" i="1" spc="3" dirty="0">
                <a:solidFill>
                  <a:srgbClr val="222222"/>
                </a:solidFill>
                <a:latin typeface="Arial"/>
                <a:cs typeface="Arial"/>
              </a:rPr>
              <a:t> </a:t>
            </a:r>
            <a:r>
              <a:rPr sz="756" dirty="0">
                <a:solidFill>
                  <a:srgbClr val="222222"/>
                </a:solidFill>
                <a:latin typeface="Arial"/>
                <a:cs typeface="Arial"/>
              </a:rPr>
              <a:t>(No.</a:t>
            </a:r>
            <a:r>
              <a:rPr sz="756" spc="-12" dirty="0">
                <a:solidFill>
                  <a:srgbClr val="222222"/>
                </a:solidFill>
                <a:latin typeface="Arial"/>
                <a:cs typeface="Arial"/>
              </a:rPr>
              <a:t> </a:t>
            </a:r>
            <a:r>
              <a:rPr sz="756" spc="-3" dirty="0">
                <a:solidFill>
                  <a:srgbClr val="222222"/>
                </a:solidFill>
                <a:latin typeface="Arial"/>
                <a:cs typeface="Arial"/>
              </a:rPr>
              <a:t>TR-1553-1).</a:t>
            </a:r>
            <a:r>
              <a:rPr sz="756" dirty="0">
                <a:solidFill>
                  <a:srgbClr val="222222"/>
                </a:solidFill>
                <a:latin typeface="Arial"/>
                <a:cs typeface="Arial"/>
              </a:rPr>
              <a:t> </a:t>
            </a:r>
            <a:r>
              <a:rPr sz="756" spc="-3" dirty="0">
                <a:solidFill>
                  <a:srgbClr val="222222"/>
                </a:solidFill>
                <a:latin typeface="Arial"/>
                <a:cs typeface="Arial"/>
              </a:rPr>
              <a:t>Stanford</a:t>
            </a:r>
            <a:r>
              <a:rPr sz="756" spc="3" dirty="0">
                <a:solidFill>
                  <a:srgbClr val="222222"/>
                </a:solidFill>
                <a:latin typeface="Arial"/>
                <a:cs typeface="Arial"/>
              </a:rPr>
              <a:t> </a:t>
            </a:r>
            <a:r>
              <a:rPr sz="756" dirty="0">
                <a:solidFill>
                  <a:srgbClr val="222222"/>
                </a:solidFill>
                <a:latin typeface="Arial"/>
                <a:cs typeface="Arial"/>
              </a:rPr>
              <a:t>Univ</a:t>
            </a:r>
            <a:r>
              <a:rPr sz="756" spc="6" dirty="0">
                <a:solidFill>
                  <a:srgbClr val="222222"/>
                </a:solidFill>
                <a:latin typeface="Arial"/>
                <a:cs typeface="Arial"/>
              </a:rPr>
              <a:t> </a:t>
            </a:r>
            <a:r>
              <a:rPr sz="756" dirty="0">
                <a:solidFill>
                  <a:srgbClr val="222222"/>
                </a:solidFill>
                <a:latin typeface="Arial"/>
                <a:cs typeface="Arial"/>
              </a:rPr>
              <a:t>Ca</a:t>
            </a:r>
            <a:r>
              <a:rPr sz="756" spc="3" dirty="0">
                <a:solidFill>
                  <a:srgbClr val="222222"/>
                </a:solidFill>
                <a:latin typeface="Arial"/>
                <a:cs typeface="Arial"/>
              </a:rPr>
              <a:t> </a:t>
            </a:r>
            <a:r>
              <a:rPr sz="756" spc="-3" dirty="0">
                <a:solidFill>
                  <a:srgbClr val="222222"/>
                </a:solidFill>
                <a:latin typeface="Arial"/>
                <a:cs typeface="Arial"/>
              </a:rPr>
              <a:t>Stanford</a:t>
            </a:r>
            <a:r>
              <a:rPr sz="756" spc="3" dirty="0">
                <a:solidFill>
                  <a:srgbClr val="222222"/>
                </a:solidFill>
                <a:latin typeface="Arial"/>
                <a:cs typeface="Arial"/>
              </a:rPr>
              <a:t> </a:t>
            </a:r>
            <a:r>
              <a:rPr sz="756" spc="-3" dirty="0">
                <a:solidFill>
                  <a:srgbClr val="222222"/>
                </a:solidFill>
                <a:latin typeface="Arial"/>
                <a:cs typeface="Arial"/>
              </a:rPr>
              <a:t>Electronics</a:t>
            </a:r>
            <a:r>
              <a:rPr sz="756" spc="3" dirty="0">
                <a:solidFill>
                  <a:srgbClr val="222222"/>
                </a:solidFill>
                <a:latin typeface="Arial"/>
                <a:cs typeface="Arial"/>
              </a:rPr>
              <a:t> </a:t>
            </a:r>
            <a:r>
              <a:rPr sz="756" dirty="0">
                <a:solidFill>
                  <a:srgbClr val="222222"/>
                </a:solidFill>
                <a:latin typeface="Arial"/>
                <a:cs typeface="Arial"/>
              </a:rPr>
              <a:t>Labs. </a:t>
            </a:r>
            <a:r>
              <a:rPr sz="756" spc="-201" dirty="0">
                <a:solidFill>
                  <a:srgbClr val="222222"/>
                </a:solidFill>
                <a:latin typeface="Arial"/>
                <a:cs typeface="Arial"/>
              </a:rPr>
              <a:t> </a:t>
            </a:r>
            <a:r>
              <a:rPr sz="756" spc="-9" dirty="0">
                <a:solidFill>
                  <a:srgbClr val="222222"/>
                </a:solidFill>
                <a:latin typeface="Arial"/>
                <a:cs typeface="Arial"/>
              </a:rPr>
              <a:t>Widrow,</a:t>
            </a:r>
            <a:r>
              <a:rPr sz="756" spc="-6" dirty="0">
                <a:solidFill>
                  <a:srgbClr val="222222"/>
                </a:solidFill>
                <a:latin typeface="Arial"/>
                <a:cs typeface="Arial"/>
              </a:rPr>
              <a:t> </a:t>
            </a:r>
            <a:r>
              <a:rPr sz="756" dirty="0">
                <a:solidFill>
                  <a:srgbClr val="222222"/>
                </a:solidFill>
                <a:latin typeface="Arial"/>
                <a:cs typeface="Arial"/>
              </a:rPr>
              <a:t>B.</a:t>
            </a:r>
            <a:r>
              <a:rPr sz="756" spc="-3" dirty="0">
                <a:solidFill>
                  <a:srgbClr val="222222"/>
                </a:solidFill>
                <a:latin typeface="Arial"/>
                <a:cs typeface="Arial"/>
              </a:rPr>
              <a:t> </a:t>
            </a:r>
            <a:r>
              <a:rPr sz="756" dirty="0">
                <a:solidFill>
                  <a:srgbClr val="222222"/>
                </a:solidFill>
                <a:latin typeface="Arial"/>
                <a:cs typeface="Arial"/>
              </a:rPr>
              <a:t>(1960).</a:t>
            </a:r>
            <a:r>
              <a:rPr sz="756" spc="-3" dirty="0">
                <a:solidFill>
                  <a:srgbClr val="222222"/>
                </a:solidFill>
                <a:latin typeface="Arial"/>
                <a:cs typeface="Arial"/>
              </a:rPr>
              <a:t> </a:t>
            </a:r>
            <a:r>
              <a:rPr sz="756" i="1" dirty="0">
                <a:solidFill>
                  <a:srgbClr val="222222"/>
                </a:solidFill>
                <a:latin typeface="Arial"/>
                <a:cs typeface="Arial"/>
              </a:rPr>
              <a:t>Adaptive" adaline" Neuron Using Chemical" </a:t>
            </a:r>
            <a:r>
              <a:rPr sz="756" i="1" spc="-3" dirty="0">
                <a:solidFill>
                  <a:srgbClr val="222222"/>
                </a:solidFill>
                <a:latin typeface="Arial"/>
                <a:cs typeface="Arial"/>
              </a:rPr>
              <a:t>memistors."</a:t>
            </a:r>
            <a:r>
              <a:rPr sz="756" spc="-3" dirty="0">
                <a:solidFill>
                  <a:srgbClr val="222222"/>
                </a:solidFill>
                <a:latin typeface="Arial"/>
                <a:cs typeface="Arial"/>
              </a:rPr>
              <a:t>.</a:t>
            </a:r>
            <a:endParaRPr sz="756">
              <a:latin typeface="Arial"/>
              <a:cs typeface="Arial"/>
            </a:endParaRPr>
          </a:p>
        </p:txBody>
      </p:sp>
      <p:pic>
        <p:nvPicPr>
          <p:cNvPr id="5" name="object 5"/>
          <p:cNvPicPr/>
          <p:nvPr/>
        </p:nvPicPr>
        <p:blipFill>
          <a:blip r:embed="rId2" cstate="print"/>
          <a:stretch>
            <a:fillRect/>
          </a:stretch>
        </p:blipFill>
        <p:spPr>
          <a:xfrm>
            <a:off x="6833281" y="1734674"/>
            <a:ext cx="1515768" cy="1468869"/>
          </a:xfrm>
          <a:prstGeom prst="rect">
            <a:avLst/>
          </a:prstGeom>
        </p:spPr>
      </p:pic>
      <p:pic>
        <p:nvPicPr>
          <p:cNvPr id="6" name="object 6"/>
          <p:cNvPicPr/>
          <p:nvPr/>
        </p:nvPicPr>
        <p:blipFill>
          <a:blip r:embed="rId3" cstate="print"/>
          <a:stretch>
            <a:fillRect/>
          </a:stretch>
        </p:blipFill>
        <p:spPr>
          <a:xfrm>
            <a:off x="6779124" y="3249969"/>
            <a:ext cx="2043143" cy="1935193"/>
          </a:xfrm>
          <a:prstGeom prst="rect">
            <a:avLst/>
          </a:prstGeom>
        </p:spPr>
      </p:pic>
      <p:pic>
        <p:nvPicPr>
          <p:cNvPr id="7" name="object 7"/>
          <p:cNvPicPr/>
          <p:nvPr/>
        </p:nvPicPr>
        <p:blipFill>
          <a:blip r:embed="rId4" cstate="print"/>
          <a:stretch>
            <a:fillRect/>
          </a:stretch>
        </p:blipFill>
        <p:spPr>
          <a:xfrm>
            <a:off x="2455415" y="2451165"/>
            <a:ext cx="2555511" cy="2002152"/>
          </a:xfrm>
          <a:prstGeom prst="rect">
            <a:avLst/>
          </a:prstGeom>
        </p:spPr>
      </p:pic>
      <p:sp>
        <p:nvSpPr>
          <p:cNvPr id="8" name="object 8"/>
          <p:cNvSpPr txBox="1"/>
          <p:nvPr/>
        </p:nvSpPr>
        <p:spPr>
          <a:xfrm>
            <a:off x="2472432" y="4503953"/>
            <a:ext cx="2293324" cy="329002"/>
          </a:xfrm>
          <a:prstGeom prst="rect">
            <a:avLst/>
          </a:prstGeom>
        </p:spPr>
        <p:txBody>
          <a:bodyPr vert="horz" wrap="square" lIns="0" tIns="5907" rIns="0" bIns="0" rtlCol="0">
            <a:spAutoFit/>
          </a:bodyPr>
          <a:lstStyle/>
          <a:p>
            <a:pPr marL="7384" marR="2954">
              <a:lnSpc>
                <a:spcPct val="101899"/>
              </a:lnSpc>
              <a:spcBef>
                <a:spcPts val="47"/>
              </a:spcBef>
            </a:pPr>
            <a:r>
              <a:rPr sz="523" spc="-3" dirty="0">
                <a:latin typeface="Arial"/>
                <a:cs typeface="Arial"/>
              </a:rPr>
              <a:t>Image</a:t>
            </a:r>
            <a:r>
              <a:rPr sz="523" dirty="0">
                <a:latin typeface="Arial"/>
                <a:cs typeface="Arial"/>
              </a:rPr>
              <a:t> source:</a:t>
            </a:r>
            <a:r>
              <a:rPr sz="523" spc="3" dirty="0">
                <a:latin typeface="Arial"/>
                <a:cs typeface="Arial"/>
              </a:rPr>
              <a:t> </a:t>
            </a:r>
            <a:r>
              <a:rPr sz="523" spc="3" dirty="0">
                <a:latin typeface="Arial"/>
                <a:cs typeface="Arial"/>
                <a:hlinkClick r:id="rId5"/>
              </a:rPr>
              <a:t>https://www</a:t>
            </a:r>
            <a:r>
              <a:rPr sz="523" spc="3" dirty="0">
                <a:latin typeface="Arial"/>
                <a:cs typeface="Arial"/>
              </a:rPr>
              <a:t>.resear</a:t>
            </a:r>
            <a:r>
              <a:rPr sz="523" spc="3" dirty="0">
                <a:latin typeface="Arial"/>
                <a:cs typeface="Arial"/>
                <a:hlinkClick r:id="rId5"/>
              </a:rPr>
              <a:t>chgate.net/profile/Alexander_Magoun2/ </a:t>
            </a:r>
            <a:r>
              <a:rPr sz="523" spc="6" dirty="0">
                <a:latin typeface="Arial"/>
                <a:cs typeface="Arial"/>
              </a:rPr>
              <a:t> </a:t>
            </a:r>
            <a:r>
              <a:rPr sz="523" dirty="0">
                <a:latin typeface="Arial"/>
                <a:cs typeface="Arial"/>
              </a:rPr>
              <a:t>publication/265789430/figure/fig2/AS:392335251787780@1470551421849/ </a:t>
            </a:r>
            <a:r>
              <a:rPr sz="523" spc="3" dirty="0">
                <a:latin typeface="Arial"/>
                <a:cs typeface="Arial"/>
              </a:rPr>
              <a:t> </a:t>
            </a:r>
            <a:r>
              <a:rPr sz="523" dirty="0">
                <a:latin typeface="Arial"/>
                <a:cs typeface="Arial"/>
              </a:rPr>
              <a:t>ADALINE-An-adaptive-linear-neuron-Manually-adapted-synapses-Designed- </a:t>
            </a:r>
            <a:r>
              <a:rPr sz="523" spc="3" dirty="0">
                <a:latin typeface="Arial"/>
                <a:cs typeface="Arial"/>
              </a:rPr>
              <a:t> and-built-by-Ted.png</a:t>
            </a:r>
            <a:endParaRPr sz="523">
              <a:latin typeface="Arial"/>
              <a:cs typeface="Arial"/>
            </a:endParaRPr>
          </a:p>
        </p:txBody>
      </p:sp>
      <p:sp>
        <p:nvSpPr>
          <p:cNvPr id="12" name="object 12"/>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4</a:t>
            </a:fld>
            <a:endParaRPr spc="-3"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80745" y="2384803"/>
            <a:ext cx="5971060" cy="2839336"/>
            <a:chOff x="1409081" y="4101968"/>
            <a:chExt cx="10270490" cy="4883785"/>
          </a:xfrm>
        </p:grpSpPr>
        <p:pic>
          <p:nvPicPr>
            <p:cNvPr id="3" name="object 3"/>
            <p:cNvPicPr/>
            <p:nvPr/>
          </p:nvPicPr>
          <p:blipFill>
            <a:blip r:embed="rId2" cstate="print"/>
            <a:stretch>
              <a:fillRect/>
            </a:stretch>
          </p:blipFill>
          <p:spPr>
            <a:xfrm>
              <a:off x="1409081" y="4101968"/>
              <a:ext cx="10270111" cy="4678518"/>
            </a:xfrm>
            <a:prstGeom prst="rect">
              <a:avLst/>
            </a:prstGeom>
          </p:spPr>
        </p:pic>
        <p:sp>
          <p:nvSpPr>
            <p:cNvPr id="4" name="object 4"/>
            <p:cNvSpPr/>
            <p:nvPr/>
          </p:nvSpPr>
          <p:spPr>
            <a:xfrm>
              <a:off x="5598566" y="7936011"/>
              <a:ext cx="3601720" cy="497205"/>
            </a:xfrm>
            <a:custGeom>
              <a:avLst/>
              <a:gdLst/>
              <a:ahLst/>
              <a:cxnLst/>
              <a:rect l="l" t="t" r="r" b="b"/>
              <a:pathLst>
                <a:path w="3601720" h="497204">
                  <a:moveTo>
                    <a:pt x="248394" y="0"/>
                  </a:moveTo>
                  <a:lnTo>
                    <a:pt x="3353047" y="0"/>
                  </a:lnTo>
                  <a:lnTo>
                    <a:pt x="3378787" y="116"/>
                  </a:lnTo>
                  <a:lnTo>
                    <a:pt x="3432952" y="3143"/>
                  </a:lnTo>
                  <a:lnTo>
                    <a:pt x="3506480" y="25808"/>
                  </a:lnTo>
                  <a:lnTo>
                    <a:pt x="3545794" y="55647"/>
                  </a:lnTo>
                  <a:lnTo>
                    <a:pt x="3575633" y="94961"/>
                  </a:lnTo>
                  <a:lnTo>
                    <a:pt x="3593990" y="141744"/>
                  </a:lnTo>
                  <a:lnTo>
                    <a:pt x="3600510" y="195739"/>
                  </a:lnTo>
                  <a:lnTo>
                    <a:pt x="3601441" y="248394"/>
                  </a:lnTo>
                  <a:lnTo>
                    <a:pt x="3601325" y="274133"/>
                  </a:lnTo>
                  <a:lnTo>
                    <a:pt x="3598298" y="328298"/>
                  </a:lnTo>
                  <a:lnTo>
                    <a:pt x="3575633" y="401827"/>
                  </a:lnTo>
                  <a:lnTo>
                    <a:pt x="3545794" y="441140"/>
                  </a:lnTo>
                  <a:lnTo>
                    <a:pt x="3506480" y="470979"/>
                  </a:lnTo>
                  <a:lnTo>
                    <a:pt x="3459697" y="489336"/>
                  </a:lnTo>
                  <a:lnTo>
                    <a:pt x="3405702" y="495856"/>
                  </a:lnTo>
                  <a:lnTo>
                    <a:pt x="3353047" y="496788"/>
                  </a:lnTo>
                  <a:lnTo>
                    <a:pt x="248394" y="496788"/>
                  </a:lnTo>
                  <a:lnTo>
                    <a:pt x="195739" y="495856"/>
                  </a:lnTo>
                  <a:lnTo>
                    <a:pt x="141744" y="489336"/>
                  </a:lnTo>
                  <a:lnTo>
                    <a:pt x="94961" y="470979"/>
                  </a:lnTo>
                  <a:lnTo>
                    <a:pt x="55647" y="441140"/>
                  </a:lnTo>
                  <a:lnTo>
                    <a:pt x="25808" y="401827"/>
                  </a:lnTo>
                  <a:lnTo>
                    <a:pt x="7451" y="355043"/>
                  </a:lnTo>
                  <a:lnTo>
                    <a:pt x="931" y="301048"/>
                  </a:lnTo>
                  <a:lnTo>
                    <a:pt x="0" y="248394"/>
                  </a:lnTo>
                  <a:lnTo>
                    <a:pt x="116" y="222654"/>
                  </a:lnTo>
                  <a:lnTo>
                    <a:pt x="3143" y="168489"/>
                  </a:lnTo>
                  <a:lnTo>
                    <a:pt x="25808" y="94961"/>
                  </a:lnTo>
                  <a:lnTo>
                    <a:pt x="55647" y="55647"/>
                  </a:lnTo>
                  <a:lnTo>
                    <a:pt x="94961" y="25808"/>
                  </a:lnTo>
                  <a:lnTo>
                    <a:pt x="141744" y="7451"/>
                  </a:lnTo>
                  <a:lnTo>
                    <a:pt x="195739" y="931"/>
                  </a:lnTo>
                  <a:lnTo>
                    <a:pt x="248394" y="0"/>
                  </a:lnTo>
                  <a:close/>
                </a:path>
              </a:pathLst>
            </a:custGeom>
            <a:ln w="63500">
              <a:solidFill>
                <a:srgbClr val="EE220C"/>
              </a:solidFill>
            </a:ln>
          </p:spPr>
          <p:txBody>
            <a:bodyPr wrap="square" lIns="0" tIns="0" rIns="0" bIns="0" rtlCol="0"/>
            <a:lstStyle/>
            <a:p>
              <a:endParaRPr sz="1047"/>
            </a:p>
          </p:txBody>
        </p:sp>
        <p:sp>
          <p:nvSpPr>
            <p:cNvPr id="5" name="object 5"/>
            <p:cNvSpPr/>
            <p:nvPr/>
          </p:nvSpPr>
          <p:spPr>
            <a:xfrm>
              <a:off x="2690266" y="8456711"/>
              <a:ext cx="3510279" cy="497205"/>
            </a:xfrm>
            <a:custGeom>
              <a:avLst/>
              <a:gdLst/>
              <a:ahLst/>
              <a:cxnLst/>
              <a:rect l="l" t="t" r="r" b="b"/>
              <a:pathLst>
                <a:path w="3510279" h="497204">
                  <a:moveTo>
                    <a:pt x="248394" y="0"/>
                  </a:moveTo>
                  <a:lnTo>
                    <a:pt x="3261419" y="0"/>
                  </a:lnTo>
                  <a:lnTo>
                    <a:pt x="3287159" y="116"/>
                  </a:lnTo>
                  <a:lnTo>
                    <a:pt x="3341324" y="3143"/>
                  </a:lnTo>
                  <a:lnTo>
                    <a:pt x="3414852" y="25808"/>
                  </a:lnTo>
                  <a:lnTo>
                    <a:pt x="3454166" y="55647"/>
                  </a:lnTo>
                  <a:lnTo>
                    <a:pt x="3484004" y="94961"/>
                  </a:lnTo>
                  <a:lnTo>
                    <a:pt x="3502361" y="141744"/>
                  </a:lnTo>
                  <a:lnTo>
                    <a:pt x="3508882" y="195739"/>
                  </a:lnTo>
                  <a:lnTo>
                    <a:pt x="3509813" y="248394"/>
                  </a:lnTo>
                  <a:lnTo>
                    <a:pt x="3509697" y="274133"/>
                  </a:lnTo>
                  <a:lnTo>
                    <a:pt x="3506669" y="328298"/>
                  </a:lnTo>
                  <a:lnTo>
                    <a:pt x="3484004" y="401827"/>
                  </a:lnTo>
                  <a:lnTo>
                    <a:pt x="3454166" y="441140"/>
                  </a:lnTo>
                  <a:lnTo>
                    <a:pt x="3414852" y="470979"/>
                  </a:lnTo>
                  <a:lnTo>
                    <a:pt x="3368069" y="489336"/>
                  </a:lnTo>
                  <a:lnTo>
                    <a:pt x="3314074" y="495856"/>
                  </a:lnTo>
                  <a:lnTo>
                    <a:pt x="3261419" y="496788"/>
                  </a:lnTo>
                  <a:lnTo>
                    <a:pt x="248394" y="496788"/>
                  </a:lnTo>
                  <a:lnTo>
                    <a:pt x="195739" y="495856"/>
                  </a:lnTo>
                  <a:lnTo>
                    <a:pt x="141744" y="489336"/>
                  </a:lnTo>
                  <a:lnTo>
                    <a:pt x="94961" y="470979"/>
                  </a:lnTo>
                  <a:lnTo>
                    <a:pt x="55647" y="441140"/>
                  </a:lnTo>
                  <a:lnTo>
                    <a:pt x="25808" y="401827"/>
                  </a:lnTo>
                  <a:lnTo>
                    <a:pt x="7451" y="355043"/>
                  </a:lnTo>
                  <a:lnTo>
                    <a:pt x="931" y="301048"/>
                  </a:lnTo>
                  <a:lnTo>
                    <a:pt x="0" y="248394"/>
                  </a:lnTo>
                  <a:lnTo>
                    <a:pt x="116" y="222654"/>
                  </a:lnTo>
                  <a:lnTo>
                    <a:pt x="3143" y="168489"/>
                  </a:lnTo>
                  <a:lnTo>
                    <a:pt x="25808" y="94961"/>
                  </a:lnTo>
                  <a:lnTo>
                    <a:pt x="55647" y="55647"/>
                  </a:lnTo>
                  <a:lnTo>
                    <a:pt x="94961" y="25808"/>
                  </a:lnTo>
                  <a:lnTo>
                    <a:pt x="141744" y="7451"/>
                  </a:lnTo>
                  <a:lnTo>
                    <a:pt x="195739" y="931"/>
                  </a:lnTo>
                  <a:lnTo>
                    <a:pt x="248394" y="0"/>
                  </a:lnTo>
                  <a:close/>
                </a:path>
              </a:pathLst>
            </a:custGeom>
            <a:ln w="63500">
              <a:solidFill>
                <a:srgbClr val="EE220C"/>
              </a:solidFill>
            </a:ln>
          </p:spPr>
          <p:txBody>
            <a:bodyPr wrap="square" lIns="0" tIns="0" rIns="0" bIns="0" rtlCol="0"/>
            <a:lstStyle/>
            <a:p>
              <a:endParaRPr sz="1047"/>
            </a:p>
          </p:txBody>
        </p:sp>
      </p:grpSp>
      <p:pic>
        <p:nvPicPr>
          <p:cNvPr id="6" name="object 6"/>
          <p:cNvPicPr/>
          <p:nvPr/>
        </p:nvPicPr>
        <p:blipFill>
          <a:blip r:embed="rId3" cstate="print"/>
          <a:stretch>
            <a:fillRect/>
          </a:stretch>
        </p:blipFill>
        <p:spPr>
          <a:xfrm>
            <a:off x="1261534" y="293246"/>
            <a:ext cx="7560733" cy="1707881"/>
          </a:xfrm>
          <a:prstGeom prst="rect">
            <a:avLst/>
          </a:prstGeom>
        </p:spPr>
      </p:pic>
      <p:sp>
        <p:nvSpPr>
          <p:cNvPr id="10" name="object 10"/>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40</a:t>
            </a:fld>
            <a:endParaRPr spc="-3"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5011" y="184589"/>
            <a:ext cx="6737839" cy="1127122"/>
          </a:xfrm>
          <a:prstGeom prst="rect">
            <a:avLst/>
          </a:prstGeom>
        </p:spPr>
        <p:txBody>
          <a:bodyPr vert="horz" wrap="square" lIns="0" tIns="7384" rIns="0" bIns="0" rtlCol="0">
            <a:spAutoFit/>
          </a:bodyPr>
          <a:lstStyle/>
          <a:p>
            <a:pPr marL="7384">
              <a:lnSpc>
                <a:spcPct val="100000"/>
              </a:lnSpc>
              <a:spcBef>
                <a:spcPts val="58"/>
              </a:spcBef>
            </a:pPr>
            <a:r>
              <a:rPr spc="41" dirty="0"/>
              <a:t>Most</a:t>
            </a:r>
            <a:r>
              <a:rPr dirty="0"/>
              <a:t> </a:t>
            </a:r>
            <a:r>
              <a:rPr spc="64" dirty="0"/>
              <a:t>ML/DL</a:t>
            </a:r>
            <a:r>
              <a:rPr dirty="0"/>
              <a:t> </a:t>
            </a:r>
            <a:r>
              <a:rPr spc="6" dirty="0"/>
              <a:t>papers</a:t>
            </a:r>
            <a:r>
              <a:rPr spc="3" dirty="0"/>
              <a:t> </a:t>
            </a:r>
            <a:r>
              <a:rPr spc="12" dirty="0"/>
              <a:t>are</a:t>
            </a:r>
            <a:r>
              <a:rPr dirty="0"/>
              <a:t> </a:t>
            </a:r>
            <a:r>
              <a:rPr spc="-12" dirty="0"/>
              <a:t>also</a:t>
            </a:r>
            <a:r>
              <a:rPr dirty="0"/>
              <a:t> </a:t>
            </a:r>
            <a:r>
              <a:rPr spc="-9" dirty="0"/>
              <a:t>available</a:t>
            </a:r>
            <a:r>
              <a:rPr spc="3" dirty="0"/>
              <a:t> </a:t>
            </a:r>
            <a:r>
              <a:rPr spc="-3" dirty="0"/>
              <a:t>as</a:t>
            </a:r>
            <a:r>
              <a:rPr dirty="0"/>
              <a:t> </a:t>
            </a:r>
            <a:r>
              <a:rPr spc="-12" dirty="0"/>
              <a:t>preprints</a:t>
            </a:r>
          </a:p>
        </p:txBody>
      </p:sp>
      <p:pic>
        <p:nvPicPr>
          <p:cNvPr id="3" name="object 3"/>
          <p:cNvPicPr/>
          <p:nvPr/>
        </p:nvPicPr>
        <p:blipFill>
          <a:blip r:embed="rId2" cstate="print"/>
          <a:stretch>
            <a:fillRect/>
          </a:stretch>
        </p:blipFill>
        <p:spPr>
          <a:xfrm>
            <a:off x="1708237" y="1294771"/>
            <a:ext cx="6667326" cy="2200291"/>
          </a:xfrm>
          <a:prstGeom prst="rect">
            <a:avLst/>
          </a:prstGeom>
        </p:spPr>
      </p:pic>
      <p:sp>
        <p:nvSpPr>
          <p:cNvPr id="4" name="object 4"/>
          <p:cNvSpPr txBox="1"/>
          <p:nvPr/>
        </p:nvSpPr>
        <p:spPr>
          <a:xfrm>
            <a:off x="1741463" y="3662230"/>
            <a:ext cx="943984" cy="168590"/>
          </a:xfrm>
          <a:prstGeom prst="rect">
            <a:avLst/>
          </a:prstGeom>
        </p:spPr>
        <p:txBody>
          <a:bodyPr vert="horz" wrap="square" lIns="0" tIns="7384" rIns="0" bIns="0" rtlCol="0">
            <a:spAutoFit/>
          </a:bodyPr>
          <a:lstStyle/>
          <a:p>
            <a:pPr marL="7384">
              <a:spcBef>
                <a:spcPts val="58"/>
              </a:spcBef>
            </a:pPr>
            <a:r>
              <a:rPr sz="1047" u="sng" spc="17" dirty="0">
                <a:uFill>
                  <a:solidFill>
                    <a:srgbClr val="000000"/>
                  </a:solidFill>
                </a:uFill>
                <a:latin typeface="Arial"/>
                <a:cs typeface="Arial"/>
              </a:rPr>
              <a:t>https://arxi</a:t>
            </a:r>
            <a:r>
              <a:rPr sz="1047" u="sng" spc="-78" dirty="0">
                <a:uFill>
                  <a:solidFill>
                    <a:srgbClr val="000000"/>
                  </a:solidFill>
                </a:uFill>
                <a:latin typeface="Arial"/>
                <a:cs typeface="Arial"/>
              </a:rPr>
              <a:t>v</a:t>
            </a:r>
            <a:r>
              <a:rPr sz="1047" u="sng" spc="6" dirty="0">
                <a:uFill>
                  <a:solidFill>
                    <a:srgbClr val="000000"/>
                  </a:solidFill>
                </a:uFill>
                <a:latin typeface="Arial"/>
                <a:cs typeface="Arial"/>
              </a:rPr>
              <a:t>.o</a:t>
            </a:r>
            <a:r>
              <a:rPr sz="1047" u="sng" spc="-29" dirty="0">
                <a:uFill>
                  <a:solidFill>
                    <a:srgbClr val="000000"/>
                  </a:solidFill>
                </a:uFill>
                <a:latin typeface="Arial"/>
                <a:cs typeface="Arial"/>
              </a:rPr>
              <a:t>r</a:t>
            </a:r>
            <a:r>
              <a:rPr sz="1047" u="sng" spc="17" dirty="0">
                <a:uFill>
                  <a:solidFill>
                    <a:srgbClr val="000000"/>
                  </a:solidFill>
                </a:uFill>
                <a:latin typeface="Arial"/>
                <a:cs typeface="Arial"/>
              </a:rPr>
              <a:t>g</a:t>
            </a:r>
            <a:endParaRPr sz="1047">
              <a:latin typeface="Arial"/>
              <a:cs typeface="Arial"/>
            </a:endParaRPr>
          </a:p>
        </p:txBody>
      </p:sp>
      <p:sp>
        <p:nvSpPr>
          <p:cNvPr id="9" name="object 9"/>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41</a:t>
            </a:fld>
            <a:endParaRPr spc="-3" dirty="0"/>
          </a:p>
        </p:txBody>
      </p:sp>
      <p:sp>
        <p:nvSpPr>
          <p:cNvPr id="5" name="object 5"/>
          <p:cNvSpPr txBox="1"/>
          <p:nvPr/>
        </p:nvSpPr>
        <p:spPr>
          <a:xfrm>
            <a:off x="1741463" y="4651623"/>
            <a:ext cx="5714482" cy="150572"/>
          </a:xfrm>
          <a:prstGeom prst="rect">
            <a:avLst/>
          </a:prstGeom>
        </p:spPr>
        <p:txBody>
          <a:bodyPr vert="horz" wrap="square" lIns="0" tIns="7384" rIns="0" bIns="0" rtlCol="0">
            <a:spAutoFit/>
          </a:bodyPr>
          <a:lstStyle/>
          <a:p>
            <a:pPr marL="7384">
              <a:spcBef>
                <a:spcPts val="58"/>
              </a:spcBef>
            </a:pPr>
            <a:r>
              <a:rPr sz="930" spc="-12" dirty="0">
                <a:latin typeface="Arial"/>
                <a:cs typeface="Arial"/>
              </a:rPr>
              <a:t>(careful</a:t>
            </a:r>
            <a:r>
              <a:rPr sz="930" spc="6" dirty="0">
                <a:latin typeface="Arial"/>
                <a:cs typeface="Arial"/>
              </a:rPr>
              <a:t> </a:t>
            </a:r>
            <a:r>
              <a:rPr sz="930" spc="-35" dirty="0">
                <a:latin typeface="Arial"/>
                <a:cs typeface="Arial"/>
              </a:rPr>
              <a:t>&amp;</a:t>
            </a:r>
            <a:r>
              <a:rPr sz="930" spc="9" dirty="0">
                <a:latin typeface="Arial"/>
                <a:cs typeface="Arial"/>
              </a:rPr>
              <a:t> critical though,</a:t>
            </a:r>
            <a:r>
              <a:rPr sz="930" spc="6" dirty="0">
                <a:latin typeface="Arial"/>
                <a:cs typeface="Arial"/>
              </a:rPr>
              <a:t> note</a:t>
            </a:r>
            <a:r>
              <a:rPr sz="930" spc="9" dirty="0">
                <a:latin typeface="Arial"/>
                <a:cs typeface="Arial"/>
              </a:rPr>
              <a:t> </a:t>
            </a:r>
            <a:r>
              <a:rPr sz="930" spc="12" dirty="0">
                <a:latin typeface="Arial"/>
                <a:cs typeface="Arial"/>
              </a:rPr>
              <a:t>that</a:t>
            </a:r>
            <a:r>
              <a:rPr sz="930" spc="9" dirty="0">
                <a:latin typeface="Arial"/>
                <a:cs typeface="Arial"/>
              </a:rPr>
              <a:t> </a:t>
            </a:r>
            <a:r>
              <a:rPr sz="930" spc="15" dirty="0">
                <a:latin typeface="Arial"/>
                <a:cs typeface="Arial"/>
              </a:rPr>
              <a:t>not</a:t>
            </a:r>
            <a:r>
              <a:rPr sz="930" spc="6" dirty="0">
                <a:latin typeface="Arial"/>
                <a:cs typeface="Arial"/>
              </a:rPr>
              <a:t> </a:t>
            </a:r>
            <a:r>
              <a:rPr sz="930" spc="-9" dirty="0">
                <a:latin typeface="Arial"/>
                <a:cs typeface="Arial"/>
              </a:rPr>
              <a:t>all</a:t>
            </a:r>
            <a:r>
              <a:rPr sz="930" spc="9" dirty="0">
                <a:latin typeface="Arial"/>
                <a:cs typeface="Arial"/>
              </a:rPr>
              <a:t> </a:t>
            </a:r>
            <a:r>
              <a:rPr sz="930" spc="6" dirty="0">
                <a:latin typeface="Arial"/>
                <a:cs typeface="Arial"/>
              </a:rPr>
              <a:t>preprints</a:t>
            </a:r>
            <a:r>
              <a:rPr sz="930" spc="9" dirty="0">
                <a:latin typeface="Arial"/>
                <a:cs typeface="Arial"/>
              </a:rPr>
              <a:t> </a:t>
            </a:r>
            <a:r>
              <a:rPr sz="930" spc="-6" dirty="0">
                <a:latin typeface="Arial"/>
                <a:cs typeface="Arial"/>
              </a:rPr>
              <a:t>were</a:t>
            </a:r>
            <a:r>
              <a:rPr sz="930" spc="9" dirty="0">
                <a:latin typeface="Arial"/>
                <a:cs typeface="Arial"/>
              </a:rPr>
              <a:t> </a:t>
            </a:r>
            <a:r>
              <a:rPr sz="930" spc="-3" dirty="0">
                <a:latin typeface="Arial"/>
                <a:cs typeface="Arial"/>
              </a:rPr>
              <a:t>later</a:t>
            </a:r>
            <a:r>
              <a:rPr sz="930" spc="6" dirty="0">
                <a:latin typeface="Arial"/>
                <a:cs typeface="Arial"/>
              </a:rPr>
              <a:t> </a:t>
            </a:r>
            <a:r>
              <a:rPr sz="930" spc="-3" dirty="0">
                <a:latin typeface="Arial"/>
                <a:cs typeface="Arial"/>
              </a:rPr>
              <a:t>peer-reviewed</a:t>
            </a:r>
            <a:r>
              <a:rPr sz="930" spc="9" dirty="0">
                <a:latin typeface="Arial"/>
                <a:cs typeface="Arial"/>
              </a:rPr>
              <a:t> </a:t>
            </a:r>
            <a:r>
              <a:rPr sz="930" spc="49" dirty="0">
                <a:latin typeface="Arial"/>
                <a:cs typeface="Arial"/>
              </a:rPr>
              <a:t>/</a:t>
            </a:r>
            <a:r>
              <a:rPr sz="930" spc="9" dirty="0">
                <a:latin typeface="Arial"/>
                <a:cs typeface="Arial"/>
              </a:rPr>
              <a:t> </a:t>
            </a:r>
            <a:r>
              <a:rPr sz="930" spc="-6" dirty="0">
                <a:latin typeface="Arial"/>
                <a:cs typeface="Arial"/>
              </a:rPr>
              <a:t>were</a:t>
            </a:r>
            <a:r>
              <a:rPr sz="930" spc="6" dirty="0">
                <a:latin typeface="Arial"/>
                <a:cs typeface="Arial"/>
              </a:rPr>
              <a:t> </a:t>
            </a:r>
            <a:r>
              <a:rPr sz="930" spc="15" dirty="0">
                <a:latin typeface="Arial"/>
                <a:cs typeface="Arial"/>
              </a:rPr>
              <a:t>accepted</a:t>
            </a:r>
            <a:r>
              <a:rPr sz="930" spc="9" dirty="0">
                <a:latin typeface="Arial"/>
                <a:cs typeface="Arial"/>
              </a:rPr>
              <a:t> for </a:t>
            </a:r>
            <a:r>
              <a:rPr sz="930" spc="3" dirty="0">
                <a:latin typeface="Arial"/>
                <a:cs typeface="Arial"/>
              </a:rPr>
              <a:t>publication)</a:t>
            </a:r>
            <a:endParaRPr sz="93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3202" y="1517901"/>
            <a:ext cx="7497397" cy="2106159"/>
          </a:xfrm>
          <a:prstGeom prst="rect">
            <a:avLst/>
          </a:prstGeom>
        </p:spPr>
      </p:pic>
      <p:sp>
        <p:nvSpPr>
          <p:cNvPr id="3" name="object 3"/>
          <p:cNvSpPr txBox="1"/>
          <p:nvPr/>
        </p:nvSpPr>
        <p:spPr>
          <a:xfrm>
            <a:off x="1320602" y="3721298"/>
            <a:ext cx="2233148" cy="222130"/>
          </a:xfrm>
          <a:prstGeom prst="rect">
            <a:avLst/>
          </a:prstGeom>
        </p:spPr>
        <p:txBody>
          <a:bodyPr vert="horz" wrap="square" lIns="0" tIns="7384" rIns="0" bIns="0" rtlCol="0">
            <a:spAutoFit/>
          </a:bodyPr>
          <a:lstStyle/>
          <a:p>
            <a:pPr marL="7384">
              <a:spcBef>
                <a:spcPts val="58"/>
              </a:spcBef>
            </a:pPr>
            <a:r>
              <a:rPr sz="1395" u="sng" spc="44" dirty="0">
                <a:uFill>
                  <a:solidFill>
                    <a:srgbClr val="000000"/>
                  </a:solidFill>
                </a:uFill>
                <a:latin typeface="Arial"/>
                <a:cs typeface="Arial"/>
                <a:hlinkClick r:id="rId3"/>
              </a:rPr>
              <a:t>http://ww</a:t>
            </a:r>
            <a:r>
              <a:rPr sz="1395" u="sng" spc="-29" dirty="0">
                <a:uFill>
                  <a:solidFill>
                    <a:srgbClr val="000000"/>
                  </a:solidFill>
                </a:uFill>
                <a:latin typeface="Arial"/>
                <a:cs typeface="Arial"/>
                <a:hlinkClick r:id="rId3"/>
              </a:rPr>
              <a:t>w</a:t>
            </a:r>
            <a:r>
              <a:rPr sz="1395" u="sng" spc="6" dirty="0">
                <a:uFill>
                  <a:solidFill>
                    <a:srgbClr val="000000"/>
                  </a:solidFill>
                </a:uFill>
                <a:latin typeface="Arial"/>
                <a:cs typeface="Arial"/>
                <a:hlinkClick r:id="rId3"/>
              </a:rPr>
              <a:t>.arxiv-sanit</a:t>
            </a:r>
            <a:r>
              <a:rPr sz="1395" u="sng" spc="-105" dirty="0">
                <a:uFill>
                  <a:solidFill>
                    <a:srgbClr val="000000"/>
                  </a:solidFill>
                </a:uFill>
                <a:latin typeface="Arial"/>
                <a:cs typeface="Arial"/>
                <a:hlinkClick r:id="rId3"/>
              </a:rPr>
              <a:t>y</a:t>
            </a:r>
            <a:r>
              <a:rPr sz="1395" u="sng" spc="26" dirty="0">
                <a:uFill>
                  <a:solidFill>
                    <a:srgbClr val="000000"/>
                  </a:solidFill>
                </a:uFill>
                <a:latin typeface="Arial"/>
                <a:cs typeface="Arial"/>
                <a:hlinkClick r:id="rId3"/>
              </a:rPr>
              <a:t>.com</a:t>
            </a:r>
            <a:endParaRPr sz="1395">
              <a:latin typeface="Arial"/>
              <a:cs typeface="Arial"/>
            </a:endParaRPr>
          </a:p>
        </p:txBody>
      </p:sp>
      <p:sp>
        <p:nvSpPr>
          <p:cNvPr id="8" name="object 8"/>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42</a:t>
            </a:fld>
            <a:endParaRPr spc="-3" dirty="0"/>
          </a:p>
        </p:txBody>
      </p:sp>
      <p:sp>
        <p:nvSpPr>
          <p:cNvPr id="4" name="object 4"/>
          <p:cNvSpPr txBox="1">
            <a:spLocks noGrp="1"/>
          </p:cNvSpPr>
          <p:nvPr>
            <p:ph type="title"/>
          </p:nvPr>
        </p:nvSpPr>
        <p:spPr>
          <a:xfrm>
            <a:off x="1475656" y="191972"/>
            <a:ext cx="7132489" cy="329532"/>
          </a:xfrm>
          <a:prstGeom prst="rect">
            <a:avLst/>
          </a:prstGeom>
        </p:spPr>
        <p:txBody>
          <a:bodyPr vert="horz" wrap="square" lIns="0" tIns="7384" rIns="0" bIns="0" rtlCol="0">
            <a:spAutoFit/>
          </a:bodyPr>
          <a:lstStyle/>
          <a:p>
            <a:pPr marL="7384">
              <a:lnSpc>
                <a:spcPct val="100000"/>
              </a:lnSpc>
              <a:spcBef>
                <a:spcPts val="58"/>
              </a:spcBef>
            </a:pPr>
            <a:r>
              <a:rPr sz="2093" spc="17" dirty="0"/>
              <a:t>Nice</a:t>
            </a:r>
            <a:r>
              <a:rPr sz="2093" dirty="0"/>
              <a:t> </a:t>
            </a:r>
            <a:r>
              <a:rPr sz="2093" spc="-6" dirty="0"/>
              <a:t>Preprint</a:t>
            </a:r>
            <a:r>
              <a:rPr sz="2093" spc="3" dirty="0"/>
              <a:t> </a:t>
            </a:r>
            <a:r>
              <a:rPr sz="2093" spc="15" dirty="0"/>
              <a:t>Recommender</a:t>
            </a:r>
            <a:r>
              <a:rPr sz="2093" spc="3" dirty="0"/>
              <a:t> </a:t>
            </a:r>
            <a:r>
              <a:rPr sz="2093" spc="-9" dirty="0"/>
              <a:t>System</a:t>
            </a:r>
            <a:r>
              <a:rPr sz="2093" spc="3" dirty="0"/>
              <a:t> </a:t>
            </a:r>
            <a:r>
              <a:rPr sz="2093" spc="-41" dirty="0"/>
              <a:t>by</a:t>
            </a:r>
            <a:r>
              <a:rPr sz="2093" spc="3" dirty="0"/>
              <a:t> </a:t>
            </a:r>
            <a:r>
              <a:rPr sz="2093" spc="-20" dirty="0"/>
              <a:t>Andrej</a:t>
            </a:r>
            <a:r>
              <a:rPr sz="2093" spc="3" dirty="0"/>
              <a:t> </a:t>
            </a:r>
            <a:r>
              <a:rPr sz="2093" spc="-3" dirty="0"/>
              <a:t>Karpathy</a:t>
            </a:r>
            <a:endParaRPr sz="2093"/>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43</a:t>
            </a:fld>
            <a:endParaRPr spc="-3" dirty="0"/>
          </a:p>
        </p:txBody>
      </p:sp>
      <p:sp>
        <p:nvSpPr>
          <p:cNvPr id="2" name="object 2"/>
          <p:cNvSpPr txBox="1"/>
          <p:nvPr/>
        </p:nvSpPr>
        <p:spPr>
          <a:xfrm>
            <a:off x="1830065" y="1764663"/>
            <a:ext cx="4467035" cy="2024931"/>
          </a:xfrm>
          <a:prstGeom prst="rect">
            <a:avLst/>
          </a:prstGeom>
        </p:spPr>
        <p:txBody>
          <a:bodyPr vert="horz" wrap="square" lIns="0" tIns="7384" rIns="0" bIns="0" rtlCol="0">
            <a:spAutoFit/>
          </a:bodyPr>
          <a:lstStyle/>
          <a:p>
            <a:pPr marL="140292" indent="-132908">
              <a:spcBef>
                <a:spcPts val="58"/>
              </a:spcBef>
              <a:buChar char="•"/>
              <a:tabLst>
                <a:tab pos="140292" algn="l"/>
              </a:tabLst>
            </a:pPr>
            <a:r>
              <a:rPr sz="1860" spc="17" dirty="0">
                <a:latin typeface="Arial"/>
                <a:cs typeface="Arial"/>
              </a:rPr>
              <a:t>Applications</a:t>
            </a:r>
            <a:r>
              <a:rPr sz="1860" spc="3" dirty="0">
                <a:latin typeface="Arial"/>
                <a:cs typeface="Arial"/>
              </a:rPr>
              <a:t> across</a:t>
            </a:r>
            <a:r>
              <a:rPr sz="1860" spc="6" dirty="0">
                <a:latin typeface="Arial"/>
                <a:cs typeface="Arial"/>
              </a:rPr>
              <a:t> </a:t>
            </a:r>
            <a:r>
              <a:rPr sz="1860" spc="9" dirty="0">
                <a:latin typeface="Arial"/>
                <a:cs typeface="Arial"/>
              </a:rPr>
              <a:t>fields</a:t>
            </a:r>
            <a:r>
              <a:rPr sz="1860" spc="6" dirty="0">
                <a:latin typeface="Arial"/>
                <a:cs typeface="Arial"/>
              </a:rPr>
              <a:t> </a:t>
            </a:r>
            <a:r>
              <a:rPr sz="1860" spc="9" dirty="0">
                <a:latin typeface="Arial"/>
                <a:cs typeface="Arial"/>
              </a:rPr>
              <a:t>and</a:t>
            </a:r>
            <a:r>
              <a:rPr sz="1860" spc="6" dirty="0">
                <a:latin typeface="Arial"/>
                <a:cs typeface="Arial"/>
              </a:rPr>
              <a:t> </a:t>
            </a:r>
            <a:r>
              <a:rPr sz="1860" spc="-3" dirty="0">
                <a:latin typeface="Arial"/>
                <a:cs typeface="Arial"/>
              </a:rPr>
              <a:t>in</a:t>
            </a:r>
            <a:r>
              <a:rPr sz="1860" spc="6" dirty="0">
                <a:latin typeface="Arial"/>
                <a:cs typeface="Arial"/>
              </a:rPr>
              <a:t> </a:t>
            </a:r>
            <a:r>
              <a:rPr sz="1860" spc="15" dirty="0">
                <a:latin typeface="Arial"/>
                <a:cs typeface="Arial"/>
              </a:rPr>
              <a:t>industry</a:t>
            </a:r>
            <a:endParaRPr sz="1860">
              <a:latin typeface="Arial"/>
              <a:cs typeface="Arial"/>
            </a:endParaRPr>
          </a:p>
          <a:p>
            <a:pPr>
              <a:spcBef>
                <a:spcPts val="12"/>
              </a:spcBef>
              <a:buFont typeface="Arial"/>
              <a:buChar char="•"/>
            </a:pPr>
            <a:endParaRPr sz="1890">
              <a:latin typeface="Arial"/>
              <a:cs typeface="Arial"/>
            </a:endParaRPr>
          </a:p>
          <a:p>
            <a:pPr marL="140292" indent="-132908">
              <a:buChar char="•"/>
              <a:tabLst>
                <a:tab pos="140292" algn="l"/>
              </a:tabLst>
            </a:pPr>
            <a:r>
              <a:rPr sz="1860" spc="-12" dirty="0">
                <a:latin typeface="Arial"/>
                <a:cs typeface="Arial"/>
              </a:rPr>
              <a:t>Engineering</a:t>
            </a:r>
            <a:r>
              <a:rPr sz="1860" spc="-9" dirty="0">
                <a:latin typeface="Arial"/>
                <a:cs typeface="Arial"/>
              </a:rPr>
              <a:t> </a:t>
            </a:r>
            <a:r>
              <a:rPr sz="1860" spc="9" dirty="0">
                <a:latin typeface="Arial"/>
                <a:cs typeface="Arial"/>
              </a:rPr>
              <a:t>new</a:t>
            </a:r>
            <a:r>
              <a:rPr sz="1860" spc="-6" dirty="0">
                <a:latin typeface="Arial"/>
                <a:cs typeface="Arial"/>
              </a:rPr>
              <a:t> </a:t>
            </a:r>
            <a:r>
              <a:rPr sz="1860" spc="26" dirty="0">
                <a:latin typeface="Arial"/>
                <a:cs typeface="Arial"/>
              </a:rPr>
              <a:t>tricks</a:t>
            </a:r>
            <a:endParaRPr sz="1860">
              <a:latin typeface="Arial"/>
              <a:cs typeface="Arial"/>
            </a:endParaRPr>
          </a:p>
          <a:p>
            <a:pPr>
              <a:spcBef>
                <a:spcPts val="15"/>
              </a:spcBef>
              <a:buFont typeface="Arial"/>
              <a:buChar char="•"/>
            </a:pPr>
            <a:endParaRPr sz="1890">
              <a:latin typeface="Arial"/>
              <a:cs typeface="Arial"/>
            </a:endParaRPr>
          </a:p>
          <a:p>
            <a:pPr marL="140292" indent="-132908">
              <a:buChar char="•"/>
              <a:tabLst>
                <a:tab pos="140292" algn="l"/>
              </a:tabLst>
            </a:pPr>
            <a:r>
              <a:rPr sz="1860" spc="3" dirty="0">
                <a:latin typeface="Arial"/>
                <a:cs typeface="Arial"/>
              </a:rPr>
              <a:t>Developing</a:t>
            </a:r>
            <a:r>
              <a:rPr sz="1860" spc="-9" dirty="0">
                <a:latin typeface="Arial"/>
                <a:cs typeface="Arial"/>
              </a:rPr>
              <a:t> </a:t>
            </a:r>
            <a:r>
              <a:rPr sz="1860" spc="3" dirty="0">
                <a:latin typeface="Arial"/>
                <a:cs typeface="Arial"/>
              </a:rPr>
              <a:t>specialized</a:t>
            </a:r>
            <a:r>
              <a:rPr sz="1860" spc="-9" dirty="0">
                <a:latin typeface="Arial"/>
                <a:cs typeface="Arial"/>
              </a:rPr>
              <a:t> </a:t>
            </a:r>
            <a:r>
              <a:rPr sz="1860" spc="-6" dirty="0">
                <a:latin typeface="Arial"/>
                <a:cs typeface="Arial"/>
              </a:rPr>
              <a:t>hardware</a:t>
            </a:r>
            <a:endParaRPr sz="1860">
              <a:latin typeface="Arial"/>
              <a:cs typeface="Arial"/>
            </a:endParaRPr>
          </a:p>
          <a:p>
            <a:pPr>
              <a:spcBef>
                <a:spcPts val="12"/>
              </a:spcBef>
              <a:buFont typeface="Arial"/>
              <a:buChar char="•"/>
            </a:pPr>
            <a:endParaRPr sz="1890">
              <a:latin typeface="Arial"/>
              <a:cs typeface="Arial"/>
            </a:endParaRPr>
          </a:p>
          <a:p>
            <a:pPr marL="140292" indent="-132908">
              <a:buChar char="•"/>
              <a:tabLst>
                <a:tab pos="140292" algn="l"/>
              </a:tabLst>
            </a:pPr>
            <a:r>
              <a:rPr sz="1860" spc="3" dirty="0">
                <a:latin typeface="Arial"/>
                <a:cs typeface="Arial"/>
              </a:rPr>
              <a:t>Developing</a:t>
            </a:r>
            <a:r>
              <a:rPr sz="1860" spc="-6" dirty="0">
                <a:latin typeface="Arial"/>
                <a:cs typeface="Arial"/>
              </a:rPr>
              <a:t> </a:t>
            </a:r>
            <a:r>
              <a:rPr sz="1860" spc="9" dirty="0">
                <a:latin typeface="Arial"/>
                <a:cs typeface="Arial"/>
              </a:rPr>
              <a:t>theory</a:t>
            </a:r>
            <a:r>
              <a:rPr sz="1860" spc="-6" dirty="0">
                <a:latin typeface="Arial"/>
                <a:cs typeface="Arial"/>
              </a:rPr>
              <a:t> </a:t>
            </a:r>
            <a:r>
              <a:rPr sz="1860" spc="9" dirty="0">
                <a:latin typeface="Arial"/>
                <a:cs typeface="Arial"/>
              </a:rPr>
              <a:t>and</a:t>
            </a:r>
            <a:r>
              <a:rPr sz="1860" spc="-6" dirty="0">
                <a:latin typeface="Arial"/>
                <a:cs typeface="Arial"/>
              </a:rPr>
              <a:t> </a:t>
            </a:r>
            <a:r>
              <a:rPr sz="1860" spc="12" dirty="0">
                <a:latin typeface="Arial"/>
                <a:cs typeface="Arial"/>
              </a:rPr>
              <a:t>understanding</a:t>
            </a:r>
            <a:endParaRPr sz="1860">
              <a:latin typeface="Arial"/>
              <a:cs typeface="Arial"/>
            </a:endParaRPr>
          </a:p>
        </p:txBody>
      </p:sp>
      <p:sp>
        <p:nvSpPr>
          <p:cNvPr id="3" name="object 3"/>
          <p:cNvSpPr txBox="1">
            <a:spLocks noGrp="1"/>
          </p:cNvSpPr>
          <p:nvPr>
            <p:ph type="title"/>
          </p:nvPr>
        </p:nvSpPr>
        <p:spPr>
          <a:xfrm>
            <a:off x="1612900" y="184589"/>
            <a:ext cx="4430575" cy="567289"/>
          </a:xfrm>
          <a:prstGeom prst="rect">
            <a:avLst/>
          </a:prstGeom>
        </p:spPr>
        <p:txBody>
          <a:bodyPr vert="horz" wrap="square" lIns="0" tIns="7384" rIns="0" bIns="0" rtlCol="0">
            <a:spAutoFit/>
          </a:bodyPr>
          <a:lstStyle/>
          <a:p>
            <a:pPr marL="7384">
              <a:lnSpc>
                <a:spcPct val="100000"/>
              </a:lnSpc>
              <a:spcBef>
                <a:spcPts val="58"/>
              </a:spcBef>
            </a:pPr>
            <a:r>
              <a:rPr dirty="0"/>
              <a:t>Current</a:t>
            </a:r>
            <a:r>
              <a:rPr spc="-44" dirty="0"/>
              <a:t> </a:t>
            </a:r>
            <a:r>
              <a:rPr spc="-49" dirty="0"/>
              <a:t>Trends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31900" y="184589"/>
            <a:ext cx="4644708" cy="567289"/>
          </a:xfrm>
          <a:prstGeom prst="rect">
            <a:avLst/>
          </a:prstGeom>
        </p:spPr>
        <p:txBody>
          <a:bodyPr vert="horz" wrap="square" lIns="0" tIns="7384" rIns="0" bIns="0" rtlCol="0">
            <a:spAutoFit/>
          </a:bodyPr>
          <a:lstStyle/>
          <a:p>
            <a:pPr marL="7384">
              <a:lnSpc>
                <a:spcPct val="100000"/>
              </a:lnSpc>
              <a:spcBef>
                <a:spcPts val="58"/>
              </a:spcBef>
            </a:pPr>
            <a:r>
              <a:rPr spc="-15" dirty="0"/>
              <a:t>Applications</a:t>
            </a:r>
          </a:p>
        </p:txBody>
      </p:sp>
      <p:pic>
        <p:nvPicPr>
          <p:cNvPr id="3" name="object 3"/>
          <p:cNvPicPr/>
          <p:nvPr/>
        </p:nvPicPr>
        <p:blipFill>
          <a:blip r:embed="rId2" cstate="print"/>
          <a:stretch>
            <a:fillRect/>
          </a:stretch>
        </p:blipFill>
        <p:spPr>
          <a:xfrm>
            <a:off x="1695300" y="1460868"/>
            <a:ext cx="2194921" cy="2013743"/>
          </a:xfrm>
          <a:prstGeom prst="rect">
            <a:avLst/>
          </a:prstGeom>
        </p:spPr>
      </p:pic>
      <p:sp>
        <p:nvSpPr>
          <p:cNvPr id="4" name="object 4"/>
          <p:cNvSpPr txBox="1"/>
          <p:nvPr/>
        </p:nvSpPr>
        <p:spPr>
          <a:xfrm>
            <a:off x="1667628" y="3499793"/>
            <a:ext cx="1915287" cy="186223"/>
          </a:xfrm>
          <a:prstGeom prst="rect">
            <a:avLst/>
          </a:prstGeom>
        </p:spPr>
        <p:txBody>
          <a:bodyPr vert="horz" wrap="square" lIns="0" tIns="7384" rIns="0" bIns="0" rtlCol="0">
            <a:spAutoFit/>
          </a:bodyPr>
          <a:lstStyle/>
          <a:p>
            <a:pPr marL="7384" marR="2954">
              <a:spcBef>
                <a:spcPts val="58"/>
              </a:spcBef>
            </a:pPr>
            <a:r>
              <a:rPr sz="581" spc="15" dirty="0">
                <a:latin typeface="Arial"/>
                <a:cs typeface="Arial"/>
                <a:hlinkClick r:id="rId3"/>
              </a:rPr>
              <a:t>https://ww</a:t>
            </a:r>
            <a:r>
              <a:rPr sz="581" spc="-6" dirty="0">
                <a:latin typeface="Arial"/>
                <a:cs typeface="Arial"/>
                <a:hlinkClick r:id="rId3"/>
              </a:rPr>
              <a:t>w</a:t>
            </a:r>
            <a:r>
              <a:rPr sz="581" spc="-3" dirty="0">
                <a:latin typeface="Arial"/>
                <a:cs typeface="Arial"/>
              </a:rPr>
              <a:t>.theve</a:t>
            </a:r>
            <a:r>
              <a:rPr sz="581" spc="-20" dirty="0">
                <a:latin typeface="Arial"/>
                <a:cs typeface="Arial"/>
              </a:rPr>
              <a:t>r</a:t>
            </a:r>
            <a:r>
              <a:rPr sz="581" spc="9" dirty="0">
                <a:latin typeface="Arial"/>
                <a:cs typeface="Arial"/>
                <a:hlinkClick r:id="rId3"/>
              </a:rPr>
              <a:t>ge.com/tldr/2017/5/14/15639784/hbo- </a:t>
            </a:r>
            <a:r>
              <a:rPr sz="581" spc="3" dirty="0">
                <a:latin typeface="Arial"/>
                <a:cs typeface="Arial"/>
              </a:rPr>
              <a:t> </a:t>
            </a:r>
            <a:r>
              <a:rPr sz="581" spc="9" dirty="0">
                <a:latin typeface="Arial"/>
                <a:cs typeface="Arial"/>
              </a:rPr>
              <a:t>silicon-valley-not-hotdog-app-download</a:t>
            </a:r>
            <a:endParaRPr sz="581">
              <a:latin typeface="Arial"/>
              <a:cs typeface="Arial"/>
            </a:endParaRPr>
          </a:p>
        </p:txBody>
      </p:sp>
      <p:pic>
        <p:nvPicPr>
          <p:cNvPr id="5" name="object 5"/>
          <p:cNvPicPr/>
          <p:nvPr/>
        </p:nvPicPr>
        <p:blipFill>
          <a:blip r:embed="rId4" cstate="print"/>
          <a:stretch>
            <a:fillRect/>
          </a:stretch>
        </p:blipFill>
        <p:spPr>
          <a:xfrm>
            <a:off x="4485604" y="1908452"/>
            <a:ext cx="4110262" cy="1814186"/>
          </a:xfrm>
          <a:prstGeom prst="rect">
            <a:avLst/>
          </a:prstGeom>
        </p:spPr>
      </p:pic>
      <p:pic>
        <p:nvPicPr>
          <p:cNvPr id="6" name="object 6"/>
          <p:cNvPicPr/>
          <p:nvPr/>
        </p:nvPicPr>
        <p:blipFill>
          <a:blip r:embed="rId5" cstate="print"/>
          <a:stretch>
            <a:fillRect/>
          </a:stretch>
        </p:blipFill>
        <p:spPr>
          <a:xfrm>
            <a:off x="4508441" y="988769"/>
            <a:ext cx="3884562" cy="760262"/>
          </a:xfrm>
          <a:prstGeom prst="rect">
            <a:avLst/>
          </a:prstGeom>
        </p:spPr>
      </p:pic>
      <p:sp>
        <p:nvSpPr>
          <p:cNvPr id="7" name="object 7"/>
          <p:cNvSpPr txBox="1"/>
          <p:nvPr/>
        </p:nvSpPr>
        <p:spPr>
          <a:xfrm>
            <a:off x="4480752" y="3780367"/>
            <a:ext cx="2178510" cy="123770"/>
          </a:xfrm>
          <a:prstGeom prst="rect">
            <a:avLst/>
          </a:prstGeom>
        </p:spPr>
        <p:txBody>
          <a:bodyPr vert="horz" wrap="square" lIns="0" tIns="7384" rIns="0" bIns="0" rtlCol="0">
            <a:spAutoFit/>
          </a:bodyPr>
          <a:lstStyle/>
          <a:p>
            <a:pPr marL="7384">
              <a:spcBef>
                <a:spcPts val="58"/>
              </a:spcBef>
            </a:pPr>
            <a:r>
              <a:rPr sz="756" spc="6" dirty="0">
                <a:latin typeface="Arial"/>
                <a:cs typeface="Arial"/>
                <a:hlinkClick r:id="rId6"/>
              </a:rPr>
              <a:t>https://www</a:t>
            </a:r>
            <a:r>
              <a:rPr sz="756" spc="6" dirty="0">
                <a:latin typeface="Arial"/>
                <a:cs typeface="Arial"/>
              </a:rPr>
              <a:t>.natur</a:t>
            </a:r>
            <a:r>
              <a:rPr sz="756" spc="6" dirty="0">
                <a:latin typeface="Arial"/>
                <a:cs typeface="Arial"/>
                <a:hlinkClick r:id="rId6"/>
              </a:rPr>
              <a:t>e.com/articles/nature21056.epdf</a:t>
            </a:r>
            <a:endParaRPr sz="756">
              <a:latin typeface="Arial"/>
              <a:cs typeface="Arial"/>
            </a:endParaRPr>
          </a:p>
        </p:txBody>
      </p:sp>
      <p:sp>
        <p:nvSpPr>
          <p:cNvPr id="8" name="object 8"/>
          <p:cNvSpPr txBox="1"/>
          <p:nvPr/>
        </p:nvSpPr>
        <p:spPr>
          <a:xfrm>
            <a:off x="1519957" y="5138936"/>
            <a:ext cx="3367627" cy="240084"/>
          </a:xfrm>
          <a:prstGeom prst="rect">
            <a:avLst/>
          </a:prstGeom>
        </p:spPr>
        <p:txBody>
          <a:bodyPr vert="horz" wrap="square" lIns="0" tIns="7384" rIns="0" bIns="0" rtlCol="0">
            <a:spAutoFit/>
          </a:bodyPr>
          <a:lstStyle/>
          <a:p>
            <a:pPr marL="7384">
              <a:spcBef>
                <a:spcPts val="58"/>
              </a:spcBef>
            </a:pPr>
            <a:r>
              <a:rPr sz="756" spc="9" dirty="0">
                <a:latin typeface="Arial"/>
                <a:cs typeface="Arial"/>
              </a:rPr>
              <a:t>https://ai.googleblog.com/2015/07/how-google-translate-squeezes-deep.html</a:t>
            </a:r>
            <a:endParaRPr sz="756">
              <a:latin typeface="Arial"/>
              <a:cs typeface="Arial"/>
            </a:endParaRPr>
          </a:p>
        </p:txBody>
      </p:sp>
      <p:pic>
        <p:nvPicPr>
          <p:cNvPr id="9" name="object 9"/>
          <p:cNvPicPr/>
          <p:nvPr/>
        </p:nvPicPr>
        <p:blipFill>
          <a:blip r:embed="rId7" cstate="print"/>
          <a:stretch>
            <a:fillRect/>
          </a:stretch>
        </p:blipFill>
        <p:spPr>
          <a:xfrm>
            <a:off x="1529244" y="4134765"/>
            <a:ext cx="3687346" cy="921836"/>
          </a:xfrm>
          <a:prstGeom prst="rect">
            <a:avLst/>
          </a:prstGeom>
        </p:spPr>
      </p:pic>
      <p:sp>
        <p:nvSpPr>
          <p:cNvPr id="10" name="object 10"/>
          <p:cNvSpPr txBox="1"/>
          <p:nvPr/>
        </p:nvSpPr>
        <p:spPr>
          <a:xfrm>
            <a:off x="6378319" y="4533487"/>
            <a:ext cx="261377" cy="222130"/>
          </a:xfrm>
          <a:prstGeom prst="rect">
            <a:avLst/>
          </a:prstGeom>
        </p:spPr>
        <p:txBody>
          <a:bodyPr vert="horz" wrap="square" lIns="0" tIns="7384" rIns="0" bIns="0" rtlCol="0">
            <a:spAutoFit/>
          </a:bodyPr>
          <a:lstStyle/>
          <a:p>
            <a:pPr marL="7384">
              <a:spcBef>
                <a:spcPts val="58"/>
              </a:spcBef>
            </a:pPr>
            <a:r>
              <a:rPr sz="1395" dirty="0">
                <a:latin typeface="Arial"/>
                <a:cs typeface="Arial"/>
              </a:rPr>
              <a:t>.</a:t>
            </a:r>
            <a:r>
              <a:rPr sz="1395" spc="-29" dirty="0">
                <a:latin typeface="Arial"/>
                <a:cs typeface="Arial"/>
              </a:rPr>
              <a:t> </a:t>
            </a:r>
            <a:r>
              <a:rPr sz="1395" dirty="0">
                <a:latin typeface="Arial"/>
                <a:cs typeface="Arial"/>
              </a:rPr>
              <a:t>.</a:t>
            </a:r>
            <a:r>
              <a:rPr sz="1395" spc="-26" dirty="0">
                <a:latin typeface="Arial"/>
                <a:cs typeface="Arial"/>
              </a:rPr>
              <a:t> </a:t>
            </a:r>
            <a:r>
              <a:rPr sz="1395" dirty="0">
                <a:latin typeface="Arial"/>
                <a:cs typeface="Arial"/>
              </a:rPr>
              <a:t>.</a:t>
            </a:r>
            <a:endParaRPr sz="1395">
              <a:latin typeface="Arial"/>
              <a:cs typeface="Arial"/>
            </a:endParaRPr>
          </a:p>
        </p:txBody>
      </p:sp>
      <p:sp>
        <p:nvSpPr>
          <p:cNvPr id="14" name="object 14"/>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44</a:t>
            </a:fld>
            <a:endParaRPr spc="-3"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65609" y="1260753"/>
            <a:ext cx="2459528" cy="1843097"/>
          </a:xfrm>
          <a:prstGeom prst="rect">
            <a:avLst/>
          </a:prstGeom>
        </p:spPr>
      </p:pic>
      <p:sp>
        <p:nvSpPr>
          <p:cNvPr id="3" name="object 3"/>
          <p:cNvSpPr txBox="1"/>
          <p:nvPr/>
        </p:nvSpPr>
        <p:spPr>
          <a:xfrm>
            <a:off x="2199242" y="3130616"/>
            <a:ext cx="2131994" cy="245744"/>
          </a:xfrm>
          <a:prstGeom prst="rect">
            <a:avLst/>
          </a:prstGeom>
        </p:spPr>
        <p:txBody>
          <a:bodyPr vert="horz" wrap="square" lIns="0" tIns="14767" rIns="0" bIns="0" rtlCol="0">
            <a:spAutoFit/>
          </a:bodyPr>
          <a:lstStyle/>
          <a:p>
            <a:pPr marL="7384" marR="2954">
              <a:lnSpc>
                <a:spcPts val="872"/>
              </a:lnSpc>
              <a:spcBef>
                <a:spcPts val="116"/>
              </a:spcBef>
            </a:pPr>
            <a:r>
              <a:rPr sz="756" spc="12" dirty="0">
                <a:latin typeface="Arial"/>
                <a:cs typeface="Arial"/>
              </a:rPr>
              <a:t>https://arstechnica.com/gadgets/2018/07/the-ai- </a:t>
            </a:r>
            <a:r>
              <a:rPr sz="756" spc="-203" dirty="0">
                <a:latin typeface="Arial"/>
                <a:cs typeface="Arial"/>
              </a:rPr>
              <a:t> </a:t>
            </a:r>
            <a:r>
              <a:rPr sz="756" spc="9" dirty="0">
                <a:latin typeface="Arial"/>
                <a:cs typeface="Arial"/>
              </a:rPr>
              <a:t>revolution-has-spawned-a-new-chips-arms-race/</a:t>
            </a:r>
            <a:endParaRPr sz="756">
              <a:latin typeface="Arial"/>
              <a:cs typeface="Arial"/>
            </a:endParaRPr>
          </a:p>
        </p:txBody>
      </p:sp>
      <p:sp>
        <p:nvSpPr>
          <p:cNvPr id="4" name="object 4"/>
          <p:cNvSpPr txBox="1">
            <a:spLocks noGrp="1"/>
          </p:cNvSpPr>
          <p:nvPr>
            <p:ph type="title"/>
          </p:nvPr>
        </p:nvSpPr>
        <p:spPr>
          <a:xfrm>
            <a:off x="1079500" y="184589"/>
            <a:ext cx="6213638" cy="567289"/>
          </a:xfrm>
          <a:prstGeom prst="rect">
            <a:avLst/>
          </a:prstGeom>
        </p:spPr>
        <p:txBody>
          <a:bodyPr vert="horz" wrap="square" lIns="0" tIns="7384" rIns="0" bIns="0" rtlCol="0">
            <a:spAutoFit/>
          </a:bodyPr>
          <a:lstStyle/>
          <a:p>
            <a:pPr marL="7384">
              <a:lnSpc>
                <a:spcPct val="100000"/>
              </a:lnSpc>
              <a:spcBef>
                <a:spcPts val="58"/>
              </a:spcBef>
            </a:pPr>
            <a:r>
              <a:rPr spc="-9" dirty="0"/>
              <a:t>Developing</a:t>
            </a:r>
            <a:r>
              <a:rPr spc="-6" dirty="0"/>
              <a:t> </a:t>
            </a:r>
            <a:r>
              <a:rPr dirty="0"/>
              <a:t>Specialized</a:t>
            </a:r>
            <a:r>
              <a:rPr spc="-3" dirty="0"/>
              <a:t> </a:t>
            </a:r>
            <a:r>
              <a:rPr spc="17" dirty="0"/>
              <a:t>Hardware</a:t>
            </a:r>
          </a:p>
        </p:txBody>
      </p:sp>
      <p:pic>
        <p:nvPicPr>
          <p:cNvPr id="5" name="object 5"/>
          <p:cNvPicPr/>
          <p:nvPr/>
        </p:nvPicPr>
        <p:blipFill>
          <a:blip r:embed="rId3" cstate="print"/>
          <a:stretch>
            <a:fillRect/>
          </a:stretch>
        </p:blipFill>
        <p:spPr>
          <a:xfrm>
            <a:off x="1870790" y="3996640"/>
            <a:ext cx="3049146" cy="717369"/>
          </a:xfrm>
          <a:prstGeom prst="rect">
            <a:avLst/>
          </a:prstGeom>
        </p:spPr>
      </p:pic>
      <p:sp>
        <p:nvSpPr>
          <p:cNvPr id="6" name="object 6"/>
          <p:cNvSpPr txBox="1"/>
          <p:nvPr/>
        </p:nvSpPr>
        <p:spPr>
          <a:xfrm>
            <a:off x="1431354" y="4740226"/>
            <a:ext cx="3928406" cy="132747"/>
          </a:xfrm>
          <a:prstGeom prst="rect">
            <a:avLst/>
          </a:prstGeom>
        </p:spPr>
        <p:txBody>
          <a:bodyPr vert="horz" wrap="square" lIns="0" tIns="7384" rIns="0" bIns="0" rtlCol="0">
            <a:spAutoFit/>
          </a:bodyPr>
          <a:lstStyle/>
          <a:p>
            <a:pPr marL="7384">
              <a:spcBef>
                <a:spcPts val="58"/>
              </a:spcBef>
            </a:pPr>
            <a:r>
              <a:rPr sz="814" spc="9" dirty="0">
                <a:latin typeface="Arial"/>
                <a:cs typeface="Arial"/>
              </a:rPr>
              <a:t>https://developer.arm.com/products/processors/machine-learning/arm-ml-processor</a:t>
            </a:r>
            <a:endParaRPr sz="814">
              <a:latin typeface="Arial"/>
              <a:cs typeface="Arial"/>
            </a:endParaRPr>
          </a:p>
        </p:txBody>
      </p:sp>
      <p:pic>
        <p:nvPicPr>
          <p:cNvPr id="7" name="object 7"/>
          <p:cNvPicPr/>
          <p:nvPr/>
        </p:nvPicPr>
        <p:blipFill>
          <a:blip r:embed="rId4" cstate="print"/>
          <a:stretch>
            <a:fillRect/>
          </a:stretch>
        </p:blipFill>
        <p:spPr>
          <a:xfrm>
            <a:off x="5653433" y="3737715"/>
            <a:ext cx="2700275" cy="915261"/>
          </a:xfrm>
          <a:prstGeom prst="rect">
            <a:avLst/>
          </a:prstGeom>
        </p:spPr>
      </p:pic>
      <p:sp>
        <p:nvSpPr>
          <p:cNvPr id="8" name="object 8"/>
          <p:cNvSpPr txBox="1"/>
          <p:nvPr/>
        </p:nvSpPr>
        <p:spPr>
          <a:xfrm>
            <a:off x="5632582" y="4725458"/>
            <a:ext cx="2610816" cy="362651"/>
          </a:xfrm>
          <a:prstGeom prst="rect">
            <a:avLst/>
          </a:prstGeom>
        </p:spPr>
        <p:txBody>
          <a:bodyPr vert="horz" wrap="square" lIns="0" tIns="16244" rIns="0" bIns="0" rtlCol="0">
            <a:spAutoFit/>
          </a:bodyPr>
          <a:lstStyle/>
          <a:p>
            <a:pPr marL="7384" marR="2954">
              <a:lnSpc>
                <a:spcPts val="930"/>
              </a:lnSpc>
              <a:spcBef>
                <a:spcPts val="128"/>
              </a:spcBef>
            </a:pPr>
            <a:r>
              <a:rPr sz="814" spc="20" dirty="0">
                <a:latin typeface="Arial"/>
                <a:cs typeface="Arial"/>
                <a:hlinkClick r:id="rId5"/>
              </a:rPr>
              <a:t>https://ww</a:t>
            </a:r>
            <a:r>
              <a:rPr sz="814" spc="-12" dirty="0">
                <a:latin typeface="Arial"/>
                <a:cs typeface="Arial"/>
                <a:hlinkClick r:id="rId5"/>
              </a:rPr>
              <a:t>w</a:t>
            </a:r>
            <a:r>
              <a:rPr sz="814" dirty="0">
                <a:latin typeface="Arial"/>
                <a:cs typeface="Arial"/>
              </a:rPr>
              <a:t>.</a:t>
            </a:r>
            <a:r>
              <a:rPr sz="814" spc="-17" dirty="0">
                <a:latin typeface="Arial"/>
                <a:cs typeface="Arial"/>
              </a:rPr>
              <a:t>r</a:t>
            </a:r>
            <a:r>
              <a:rPr sz="814" spc="9" dirty="0">
                <a:latin typeface="Arial"/>
                <a:cs typeface="Arial"/>
                <a:hlinkClick r:id="rId5"/>
              </a:rPr>
              <a:t>euters.com/article/us-amazon-com-nvidia/ </a:t>
            </a:r>
            <a:r>
              <a:rPr sz="814" spc="6" dirty="0">
                <a:latin typeface="Arial"/>
                <a:cs typeface="Arial"/>
              </a:rPr>
              <a:t> </a:t>
            </a:r>
            <a:r>
              <a:rPr sz="814" spc="9" dirty="0">
                <a:latin typeface="Arial"/>
                <a:cs typeface="Arial"/>
              </a:rPr>
              <a:t>amazon-launches-machine-learning-chip-taking-on- </a:t>
            </a:r>
            <a:r>
              <a:rPr sz="814" spc="12" dirty="0">
                <a:latin typeface="Arial"/>
                <a:cs typeface="Arial"/>
              </a:rPr>
              <a:t> </a:t>
            </a:r>
            <a:r>
              <a:rPr sz="814" dirty="0">
                <a:latin typeface="Arial"/>
                <a:cs typeface="Arial"/>
              </a:rPr>
              <a:t>nvidia-intel-idUSKCN1NX2PY</a:t>
            </a:r>
            <a:endParaRPr sz="814">
              <a:latin typeface="Arial"/>
              <a:cs typeface="Arial"/>
            </a:endParaRPr>
          </a:p>
        </p:txBody>
      </p:sp>
      <p:pic>
        <p:nvPicPr>
          <p:cNvPr id="9" name="object 9"/>
          <p:cNvPicPr/>
          <p:nvPr/>
        </p:nvPicPr>
        <p:blipFill>
          <a:blip r:embed="rId6" cstate="print"/>
          <a:stretch>
            <a:fillRect/>
          </a:stretch>
        </p:blipFill>
        <p:spPr>
          <a:xfrm>
            <a:off x="5274515" y="713150"/>
            <a:ext cx="2550191" cy="2431577"/>
          </a:xfrm>
          <a:prstGeom prst="rect">
            <a:avLst/>
          </a:prstGeom>
        </p:spPr>
      </p:pic>
      <p:sp>
        <p:nvSpPr>
          <p:cNvPr id="10" name="object 10"/>
          <p:cNvSpPr txBox="1"/>
          <p:nvPr/>
        </p:nvSpPr>
        <p:spPr>
          <a:xfrm>
            <a:off x="5307707" y="3145383"/>
            <a:ext cx="2516676" cy="362650"/>
          </a:xfrm>
          <a:prstGeom prst="rect">
            <a:avLst/>
          </a:prstGeom>
        </p:spPr>
        <p:txBody>
          <a:bodyPr vert="horz" wrap="square" lIns="0" tIns="16243" rIns="0" bIns="0" rtlCol="0">
            <a:spAutoFit/>
          </a:bodyPr>
          <a:lstStyle/>
          <a:p>
            <a:pPr marL="7384" marR="2954">
              <a:lnSpc>
                <a:spcPts val="930"/>
              </a:lnSpc>
              <a:spcBef>
                <a:spcPts val="127"/>
              </a:spcBef>
            </a:pPr>
            <a:r>
              <a:rPr sz="814" spc="20" dirty="0">
                <a:latin typeface="Arial"/>
                <a:cs typeface="Arial"/>
                <a:hlinkClick r:id="rId7"/>
              </a:rPr>
              <a:t>https://ww</a:t>
            </a:r>
            <a:r>
              <a:rPr sz="814" spc="-12" dirty="0">
                <a:latin typeface="Arial"/>
                <a:cs typeface="Arial"/>
                <a:hlinkClick r:id="rId7"/>
              </a:rPr>
              <a:t>w</a:t>
            </a:r>
            <a:r>
              <a:rPr sz="814" spc="12" dirty="0">
                <a:latin typeface="Arial"/>
                <a:cs typeface="Arial"/>
                <a:hlinkClick r:id="rId7"/>
              </a:rPr>
              <a:t>.marketwatch.com/story/new-nvidia-chip- </a:t>
            </a:r>
            <a:r>
              <a:rPr sz="814" spc="6" dirty="0">
                <a:latin typeface="Arial"/>
                <a:cs typeface="Arial"/>
              </a:rPr>
              <a:t> </a:t>
            </a:r>
            <a:r>
              <a:rPr sz="814" spc="9" dirty="0">
                <a:latin typeface="Arial"/>
                <a:cs typeface="Arial"/>
              </a:rPr>
              <a:t>extends-the-companys-lead-in-graphics-artificial- </a:t>
            </a:r>
            <a:r>
              <a:rPr sz="814" spc="12" dirty="0">
                <a:latin typeface="Arial"/>
                <a:cs typeface="Arial"/>
              </a:rPr>
              <a:t> </a:t>
            </a:r>
            <a:r>
              <a:rPr sz="814" spc="6" dirty="0">
                <a:latin typeface="Arial"/>
                <a:cs typeface="Arial"/>
              </a:rPr>
              <a:t>intelligence-2018-08-14</a:t>
            </a:r>
            <a:endParaRPr sz="814">
              <a:latin typeface="Arial"/>
              <a:cs typeface="Arial"/>
            </a:endParaRPr>
          </a:p>
        </p:txBody>
      </p:sp>
      <p:sp>
        <p:nvSpPr>
          <p:cNvPr id="14" name="object 14"/>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45</a:t>
            </a:fld>
            <a:endParaRPr spc="-3"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9500" y="184589"/>
            <a:ext cx="5542845" cy="567289"/>
          </a:xfrm>
          <a:prstGeom prst="rect">
            <a:avLst/>
          </a:prstGeom>
        </p:spPr>
        <p:txBody>
          <a:bodyPr vert="horz" wrap="square" lIns="0" tIns="7384" rIns="0" bIns="0" rtlCol="0">
            <a:spAutoFit/>
          </a:bodyPr>
          <a:lstStyle/>
          <a:p>
            <a:pPr marL="7384">
              <a:lnSpc>
                <a:spcPct val="100000"/>
              </a:lnSpc>
              <a:spcBef>
                <a:spcPts val="58"/>
              </a:spcBef>
            </a:pPr>
            <a:r>
              <a:rPr spc="-17" dirty="0"/>
              <a:t>Engineering</a:t>
            </a:r>
            <a:r>
              <a:rPr spc="-9" dirty="0"/>
              <a:t> </a:t>
            </a:r>
            <a:r>
              <a:rPr spc="52" dirty="0"/>
              <a:t>New</a:t>
            </a:r>
            <a:r>
              <a:rPr spc="-6" dirty="0"/>
              <a:t> </a:t>
            </a:r>
            <a:r>
              <a:rPr spc="-38" dirty="0"/>
              <a:t>Tricks</a:t>
            </a:r>
          </a:p>
        </p:txBody>
      </p:sp>
      <p:pic>
        <p:nvPicPr>
          <p:cNvPr id="3" name="object 3"/>
          <p:cNvPicPr/>
          <p:nvPr/>
        </p:nvPicPr>
        <p:blipFill>
          <a:blip r:embed="rId2" cstate="print"/>
          <a:stretch>
            <a:fillRect/>
          </a:stretch>
        </p:blipFill>
        <p:spPr>
          <a:xfrm>
            <a:off x="1769439" y="1184686"/>
            <a:ext cx="2928441" cy="1419208"/>
          </a:xfrm>
          <a:prstGeom prst="rect">
            <a:avLst/>
          </a:prstGeom>
        </p:spPr>
      </p:pic>
      <p:sp>
        <p:nvSpPr>
          <p:cNvPr id="4" name="object 4"/>
          <p:cNvSpPr txBox="1"/>
          <p:nvPr/>
        </p:nvSpPr>
        <p:spPr>
          <a:xfrm>
            <a:off x="1741463" y="2680221"/>
            <a:ext cx="1687505" cy="132747"/>
          </a:xfrm>
          <a:prstGeom prst="rect">
            <a:avLst/>
          </a:prstGeom>
        </p:spPr>
        <p:txBody>
          <a:bodyPr vert="horz" wrap="square" lIns="0" tIns="7384" rIns="0" bIns="0" rtlCol="0">
            <a:spAutoFit/>
          </a:bodyPr>
          <a:lstStyle/>
          <a:p>
            <a:pPr marL="7384">
              <a:spcBef>
                <a:spcPts val="58"/>
              </a:spcBef>
            </a:pPr>
            <a:r>
              <a:rPr sz="814" spc="9" dirty="0">
                <a:latin typeface="Arial"/>
                <a:cs typeface="Arial"/>
              </a:rPr>
              <a:t>https://arxiv.org/pdf/1707.09605.pdf</a:t>
            </a:r>
            <a:endParaRPr sz="814">
              <a:latin typeface="Arial"/>
              <a:cs typeface="Arial"/>
            </a:endParaRPr>
          </a:p>
        </p:txBody>
      </p:sp>
      <p:pic>
        <p:nvPicPr>
          <p:cNvPr id="5" name="object 5"/>
          <p:cNvPicPr/>
          <p:nvPr/>
        </p:nvPicPr>
        <p:blipFill>
          <a:blip r:embed="rId3" cstate="print"/>
          <a:stretch>
            <a:fillRect/>
          </a:stretch>
        </p:blipFill>
        <p:spPr>
          <a:xfrm>
            <a:off x="5685233" y="2231598"/>
            <a:ext cx="2321732" cy="1480039"/>
          </a:xfrm>
          <a:prstGeom prst="rect">
            <a:avLst/>
          </a:prstGeom>
        </p:spPr>
      </p:pic>
      <p:pic>
        <p:nvPicPr>
          <p:cNvPr id="6" name="object 6"/>
          <p:cNvPicPr/>
          <p:nvPr/>
        </p:nvPicPr>
        <p:blipFill>
          <a:blip r:embed="rId4" cstate="print"/>
          <a:stretch>
            <a:fillRect/>
          </a:stretch>
        </p:blipFill>
        <p:spPr>
          <a:xfrm>
            <a:off x="5381966" y="1199281"/>
            <a:ext cx="3016541" cy="830927"/>
          </a:xfrm>
          <a:prstGeom prst="rect">
            <a:avLst/>
          </a:prstGeom>
        </p:spPr>
      </p:pic>
      <p:sp>
        <p:nvSpPr>
          <p:cNvPr id="7" name="object 7"/>
          <p:cNvSpPr txBox="1"/>
          <p:nvPr/>
        </p:nvSpPr>
        <p:spPr>
          <a:xfrm>
            <a:off x="5684268" y="3772984"/>
            <a:ext cx="1687505" cy="132747"/>
          </a:xfrm>
          <a:prstGeom prst="rect">
            <a:avLst/>
          </a:prstGeom>
        </p:spPr>
        <p:txBody>
          <a:bodyPr vert="horz" wrap="square" lIns="0" tIns="7384" rIns="0" bIns="0" rtlCol="0">
            <a:spAutoFit/>
          </a:bodyPr>
          <a:lstStyle/>
          <a:p>
            <a:pPr marL="7384">
              <a:spcBef>
                <a:spcPts val="58"/>
              </a:spcBef>
            </a:pPr>
            <a:r>
              <a:rPr sz="814" spc="9" dirty="0">
                <a:latin typeface="Arial"/>
                <a:cs typeface="Arial"/>
              </a:rPr>
              <a:t>https://arxiv.org/pdf/1506.01186.pdf</a:t>
            </a:r>
            <a:endParaRPr sz="814">
              <a:latin typeface="Arial"/>
              <a:cs typeface="Arial"/>
            </a:endParaRPr>
          </a:p>
        </p:txBody>
      </p:sp>
      <p:pic>
        <p:nvPicPr>
          <p:cNvPr id="8" name="object 8"/>
          <p:cNvPicPr/>
          <p:nvPr/>
        </p:nvPicPr>
        <p:blipFill>
          <a:blip r:embed="rId5" cstate="print"/>
          <a:stretch>
            <a:fillRect/>
          </a:stretch>
        </p:blipFill>
        <p:spPr>
          <a:xfrm>
            <a:off x="1898593" y="3189850"/>
            <a:ext cx="3164812" cy="1681217"/>
          </a:xfrm>
          <a:prstGeom prst="rect">
            <a:avLst/>
          </a:prstGeom>
        </p:spPr>
      </p:pic>
      <p:sp>
        <p:nvSpPr>
          <p:cNvPr id="9" name="object 9"/>
          <p:cNvSpPr txBox="1"/>
          <p:nvPr/>
        </p:nvSpPr>
        <p:spPr>
          <a:xfrm>
            <a:off x="1874367" y="4961732"/>
            <a:ext cx="1687505" cy="132747"/>
          </a:xfrm>
          <a:prstGeom prst="rect">
            <a:avLst/>
          </a:prstGeom>
        </p:spPr>
        <p:txBody>
          <a:bodyPr vert="horz" wrap="square" lIns="0" tIns="7384" rIns="0" bIns="0" rtlCol="0">
            <a:spAutoFit/>
          </a:bodyPr>
          <a:lstStyle/>
          <a:p>
            <a:pPr marL="7384">
              <a:spcBef>
                <a:spcPts val="58"/>
              </a:spcBef>
            </a:pPr>
            <a:r>
              <a:rPr sz="814" spc="9" dirty="0">
                <a:latin typeface="Arial"/>
                <a:cs typeface="Arial"/>
              </a:rPr>
              <a:t>https://arxiv.org/pdf/1803.08494.pdf</a:t>
            </a:r>
            <a:endParaRPr sz="814">
              <a:latin typeface="Arial"/>
              <a:cs typeface="Arial"/>
            </a:endParaRPr>
          </a:p>
        </p:txBody>
      </p:sp>
      <p:sp>
        <p:nvSpPr>
          <p:cNvPr id="11" name="object 11"/>
          <p:cNvSpPr txBox="1"/>
          <p:nvPr/>
        </p:nvSpPr>
        <p:spPr>
          <a:xfrm>
            <a:off x="2789924" y="5382297"/>
            <a:ext cx="1283996" cy="178960"/>
          </a:xfrm>
          <a:prstGeom prst="rect">
            <a:avLst/>
          </a:prstGeom>
        </p:spPr>
        <p:txBody>
          <a:bodyPr vert="horz" wrap="square" lIns="0" tIns="0" rIns="0" bIns="0" rtlCol="0">
            <a:spAutoFit/>
          </a:bodyPr>
          <a:lstStyle/>
          <a:p>
            <a:pPr marL="7384"/>
            <a:r>
              <a:rPr sz="1163" spc="-3" dirty="0">
                <a:solidFill>
                  <a:srgbClr val="929292"/>
                </a:solidFill>
                <a:latin typeface="Arial"/>
                <a:cs typeface="Arial"/>
              </a:rPr>
              <a:t>Sebastian</a:t>
            </a:r>
            <a:r>
              <a:rPr sz="1163" spc="-17" dirty="0">
                <a:solidFill>
                  <a:srgbClr val="929292"/>
                </a:solidFill>
                <a:latin typeface="Arial"/>
                <a:cs typeface="Arial"/>
              </a:rPr>
              <a:t> </a:t>
            </a:r>
            <a:r>
              <a:rPr sz="1163" spc="-6" dirty="0">
                <a:solidFill>
                  <a:srgbClr val="929292"/>
                </a:solidFill>
                <a:latin typeface="Arial"/>
                <a:cs typeface="Arial"/>
              </a:rPr>
              <a:t>Raschka</a:t>
            </a:r>
            <a:endParaRPr sz="1163">
              <a:latin typeface="Arial"/>
              <a:cs typeface="Arial"/>
            </a:endParaRPr>
          </a:p>
        </p:txBody>
      </p:sp>
      <p:sp>
        <p:nvSpPr>
          <p:cNvPr id="12" name="object 12"/>
          <p:cNvSpPr txBox="1">
            <a:spLocks noGrp="1"/>
          </p:cNvSpPr>
          <p:nvPr>
            <p:ph type="dt" sz="half" idx="4294967295"/>
          </p:nvPr>
        </p:nvSpPr>
        <p:spPr>
          <a:xfrm>
            <a:off x="4510581" y="5382297"/>
            <a:ext cx="1683445" cy="553998"/>
          </a:xfrm>
          <a:prstGeom prst="rect">
            <a:avLst/>
          </a:prstGeom>
        </p:spPr>
        <p:txBody>
          <a:bodyPr vert="horz" wrap="square" lIns="0" tIns="0" rIns="0" bIns="0" rtlCol="0">
            <a:spAutoFit/>
          </a:bodyPr>
          <a:lstStyle/>
          <a:p>
            <a:pPr marL="7384"/>
            <a:r>
              <a:rPr spc="-23" dirty="0"/>
              <a:t>S</a:t>
            </a:r>
            <a:r>
              <a:rPr spc="-151" dirty="0"/>
              <a:t>T</a:t>
            </a:r>
            <a:r>
              <a:rPr spc="-131" dirty="0"/>
              <a:t>A</a:t>
            </a:r>
            <a:r>
              <a:rPr spc="-44" dirty="0"/>
              <a:t>T</a:t>
            </a:r>
            <a:r>
              <a:rPr dirty="0"/>
              <a:t> </a:t>
            </a:r>
            <a:r>
              <a:rPr spc="-3" dirty="0"/>
              <a:t>479:</a:t>
            </a:r>
            <a:r>
              <a:rPr dirty="0"/>
              <a:t> </a:t>
            </a:r>
            <a:r>
              <a:rPr spc="-6" dirty="0"/>
              <a:t>Deep</a:t>
            </a:r>
            <a:r>
              <a:rPr dirty="0"/>
              <a:t> </a:t>
            </a:r>
            <a:r>
              <a:rPr spc="-15" dirty="0"/>
              <a:t>Lea</a:t>
            </a:r>
            <a:r>
              <a:rPr spc="12" dirty="0"/>
              <a:t>r</a:t>
            </a:r>
            <a:r>
              <a:rPr spc="3" dirty="0"/>
              <a:t>ning</a:t>
            </a:r>
          </a:p>
        </p:txBody>
      </p:sp>
      <p:sp>
        <p:nvSpPr>
          <p:cNvPr id="13" name="object 13"/>
          <p:cNvSpPr txBox="1">
            <a:spLocks noGrp="1"/>
          </p:cNvSpPr>
          <p:nvPr>
            <p:ph type="ftr" sz="quarter" idx="4294967295"/>
          </p:nvPr>
        </p:nvSpPr>
        <p:spPr>
          <a:xfrm>
            <a:off x="6712940" y="5382297"/>
            <a:ext cx="575915" cy="553998"/>
          </a:xfrm>
          <a:prstGeom prst="rect">
            <a:avLst/>
          </a:prstGeom>
        </p:spPr>
        <p:txBody>
          <a:bodyPr vert="horz" wrap="square" lIns="0" tIns="0" rIns="0" bIns="0" rtlCol="0">
            <a:spAutoFit/>
          </a:bodyPr>
          <a:lstStyle/>
          <a:p>
            <a:pPr marL="7384"/>
            <a:r>
              <a:rPr spc="-23" dirty="0"/>
              <a:t>SS</a:t>
            </a:r>
            <a:r>
              <a:rPr spc="-38" dirty="0"/>
              <a:t> </a:t>
            </a:r>
            <a:r>
              <a:rPr spc="-3" dirty="0"/>
              <a:t>2019</a:t>
            </a:r>
          </a:p>
        </p:txBody>
      </p:sp>
      <p:sp>
        <p:nvSpPr>
          <p:cNvPr id="14" name="object 14"/>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46</a:t>
            </a:fld>
            <a:endParaRPr spc="-3" dirty="0"/>
          </a:p>
        </p:txBody>
      </p:sp>
      <p:sp>
        <p:nvSpPr>
          <p:cNvPr id="10" name="object 10"/>
          <p:cNvSpPr txBox="1"/>
          <p:nvPr/>
        </p:nvSpPr>
        <p:spPr>
          <a:xfrm>
            <a:off x="6378319" y="4533487"/>
            <a:ext cx="261377" cy="222130"/>
          </a:xfrm>
          <a:prstGeom prst="rect">
            <a:avLst/>
          </a:prstGeom>
        </p:spPr>
        <p:txBody>
          <a:bodyPr vert="horz" wrap="square" lIns="0" tIns="7384" rIns="0" bIns="0" rtlCol="0">
            <a:spAutoFit/>
          </a:bodyPr>
          <a:lstStyle/>
          <a:p>
            <a:pPr marL="7384">
              <a:spcBef>
                <a:spcPts val="58"/>
              </a:spcBef>
            </a:pPr>
            <a:r>
              <a:rPr sz="1395" dirty="0">
                <a:latin typeface="Arial"/>
                <a:cs typeface="Arial"/>
              </a:rPr>
              <a:t>.</a:t>
            </a:r>
            <a:r>
              <a:rPr sz="1395" spc="-29" dirty="0">
                <a:latin typeface="Arial"/>
                <a:cs typeface="Arial"/>
              </a:rPr>
              <a:t> </a:t>
            </a:r>
            <a:r>
              <a:rPr sz="1395" dirty="0">
                <a:latin typeface="Arial"/>
                <a:cs typeface="Arial"/>
              </a:rPr>
              <a:t>.</a:t>
            </a:r>
            <a:r>
              <a:rPr sz="1395" spc="-26" dirty="0">
                <a:latin typeface="Arial"/>
                <a:cs typeface="Arial"/>
              </a:rPr>
              <a:t> </a:t>
            </a:r>
            <a:r>
              <a:rPr sz="1395" dirty="0">
                <a:latin typeface="Arial"/>
                <a:cs typeface="Arial"/>
              </a:rPr>
              <a:t>.</a:t>
            </a:r>
            <a:endParaRPr sz="1395">
              <a:latin typeface="Arial"/>
              <a:cs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680571" y="3277052"/>
            <a:ext cx="3614094" cy="1480897"/>
          </a:xfrm>
          <a:prstGeom prst="rect">
            <a:avLst/>
          </a:prstGeom>
        </p:spPr>
      </p:pic>
      <p:pic>
        <p:nvPicPr>
          <p:cNvPr id="3" name="object 3"/>
          <p:cNvPicPr/>
          <p:nvPr/>
        </p:nvPicPr>
        <p:blipFill>
          <a:blip r:embed="rId3" cstate="print"/>
          <a:stretch>
            <a:fillRect/>
          </a:stretch>
        </p:blipFill>
        <p:spPr>
          <a:xfrm>
            <a:off x="3698613" y="908885"/>
            <a:ext cx="2783672" cy="2132521"/>
          </a:xfrm>
          <a:prstGeom prst="rect">
            <a:avLst/>
          </a:prstGeom>
        </p:spPr>
      </p:pic>
      <p:sp>
        <p:nvSpPr>
          <p:cNvPr id="4" name="object 4"/>
          <p:cNvSpPr txBox="1">
            <a:spLocks noGrp="1"/>
          </p:cNvSpPr>
          <p:nvPr>
            <p:ph type="title"/>
          </p:nvPr>
        </p:nvSpPr>
        <p:spPr>
          <a:xfrm>
            <a:off x="850900" y="184589"/>
            <a:ext cx="8839200" cy="567289"/>
          </a:xfrm>
          <a:prstGeom prst="rect">
            <a:avLst/>
          </a:prstGeom>
        </p:spPr>
        <p:txBody>
          <a:bodyPr vert="horz" wrap="square" lIns="0" tIns="7384" rIns="0" bIns="0" rtlCol="0">
            <a:spAutoFit/>
          </a:bodyPr>
          <a:lstStyle/>
          <a:p>
            <a:pPr marL="7384">
              <a:lnSpc>
                <a:spcPct val="100000"/>
              </a:lnSpc>
              <a:spcBef>
                <a:spcPts val="58"/>
              </a:spcBef>
            </a:pPr>
            <a:r>
              <a:rPr spc="-9" dirty="0"/>
              <a:t>Developing</a:t>
            </a:r>
            <a:r>
              <a:rPr spc="-6" dirty="0"/>
              <a:t> </a:t>
            </a:r>
            <a:r>
              <a:rPr spc="-15" dirty="0"/>
              <a:t>Theory</a:t>
            </a:r>
            <a:r>
              <a:rPr spc="-6" dirty="0"/>
              <a:t> </a:t>
            </a:r>
            <a:r>
              <a:rPr dirty="0"/>
              <a:t>and</a:t>
            </a:r>
            <a:r>
              <a:rPr spc="-6" dirty="0"/>
              <a:t> Understanding</a:t>
            </a:r>
          </a:p>
        </p:txBody>
      </p:sp>
      <p:sp>
        <p:nvSpPr>
          <p:cNvPr id="9" name="object 9"/>
          <p:cNvSpPr txBox="1">
            <a:spLocks noGrp="1"/>
          </p:cNvSpPr>
          <p:nvPr>
            <p:ph type="sldNum" sz="quarter" idx="7"/>
          </p:nvPr>
        </p:nvSpPr>
        <p:spPr>
          <a:xfrm>
            <a:off x="12344400" y="9253981"/>
            <a:ext cx="371475" cy="325120"/>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35"/>
              </a:spcBef>
            </a:pPr>
            <a:fld id="{81D60167-4931-47E6-BA6A-407CBD079E47}" type="slidenum">
              <a:rPr lang="en-US" spc="-5" smtClean="0"/>
              <a:pPr marL="38100">
                <a:spcBef>
                  <a:spcPts val="35"/>
                </a:spcBef>
              </a:pPr>
              <a:t>47</a:t>
            </a:fld>
            <a:endParaRPr spc="-3" dirty="0"/>
          </a:p>
        </p:txBody>
      </p:sp>
      <p:sp>
        <p:nvSpPr>
          <p:cNvPr id="5" name="object 5"/>
          <p:cNvSpPr txBox="1"/>
          <p:nvPr/>
        </p:nvSpPr>
        <p:spPr>
          <a:xfrm>
            <a:off x="4982832" y="4954348"/>
            <a:ext cx="261377" cy="222130"/>
          </a:xfrm>
          <a:prstGeom prst="rect">
            <a:avLst/>
          </a:prstGeom>
        </p:spPr>
        <p:txBody>
          <a:bodyPr vert="horz" wrap="square" lIns="0" tIns="7384" rIns="0" bIns="0" rtlCol="0">
            <a:spAutoFit/>
          </a:bodyPr>
          <a:lstStyle/>
          <a:p>
            <a:pPr marL="7384">
              <a:spcBef>
                <a:spcPts val="58"/>
              </a:spcBef>
            </a:pPr>
            <a:r>
              <a:rPr sz="1395" dirty="0">
                <a:latin typeface="Arial"/>
                <a:cs typeface="Arial"/>
              </a:rPr>
              <a:t>.</a:t>
            </a:r>
            <a:r>
              <a:rPr sz="1395" spc="-29" dirty="0">
                <a:latin typeface="Arial"/>
                <a:cs typeface="Arial"/>
              </a:rPr>
              <a:t> </a:t>
            </a:r>
            <a:r>
              <a:rPr sz="1395" dirty="0">
                <a:latin typeface="Arial"/>
                <a:cs typeface="Arial"/>
              </a:rPr>
              <a:t>.</a:t>
            </a:r>
            <a:r>
              <a:rPr sz="1395" spc="-26" dirty="0">
                <a:latin typeface="Arial"/>
                <a:cs typeface="Arial"/>
              </a:rPr>
              <a:t> </a:t>
            </a:r>
            <a:r>
              <a:rPr sz="1395" dirty="0">
                <a:latin typeface="Arial"/>
                <a:cs typeface="Arial"/>
              </a:rPr>
              <a:t>.</a:t>
            </a:r>
            <a:endParaRPr sz="1395">
              <a:latin typeface="Arial"/>
              <a:cs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39570" y="1178239"/>
            <a:ext cx="6531633" cy="550279"/>
          </a:xfrm>
          <a:prstGeom prst="rect">
            <a:avLst/>
          </a:prstGeom>
        </p:spPr>
        <p:txBody>
          <a:bodyPr wrap="square">
            <a:spAutoFit/>
          </a:bodyPr>
          <a:lstStyle/>
          <a:p>
            <a:r>
              <a:rPr lang="en-US" sz="1488" dirty="0"/>
              <a:t>Machine learning is a field of computer science that gives computers the ability to </a:t>
            </a:r>
            <a:r>
              <a:rPr lang="en-US" sz="1488" b="1" dirty="0">
                <a:solidFill>
                  <a:schemeClr val="accent2"/>
                </a:solidFill>
              </a:rPr>
              <a:t>learn without being explicitly programmed</a:t>
            </a:r>
          </a:p>
        </p:txBody>
      </p:sp>
      <p:sp>
        <p:nvSpPr>
          <p:cNvPr id="9" name="Rectangle 8"/>
          <p:cNvSpPr/>
          <p:nvPr/>
        </p:nvSpPr>
        <p:spPr>
          <a:xfrm>
            <a:off x="1639570" y="4590077"/>
            <a:ext cx="7025182" cy="321306"/>
          </a:xfrm>
          <a:prstGeom prst="rect">
            <a:avLst/>
          </a:prstGeom>
        </p:spPr>
        <p:txBody>
          <a:bodyPr wrap="square">
            <a:spAutoFit/>
          </a:bodyPr>
          <a:lstStyle/>
          <a:p>
            <a:r>
              <a:rPr lang="en-US" sz="1488" dirty="0"/>
              <a:t>Methods that can learn from and make predictions on data</a:t>
            </a:r>
          </a:p>
        </p:txBody>
      </p:sp>
      <p:grpSp>
        <p:nvGrpSpPr>
          <p:cNvPr id="78" name="Group 77"/>
          <p:cNvGrpSpPr/>
          <p:nvPr/>
        </p:nvGrpSpPr>
        <p:grpSpPr>
          <a:xfrm>
            <a:off x="1639570" y="1951025"/>
            <a:ext cx="7025182" cy="2263179"/>
            <a:chOff x="457200" y="2682748"/>
            <a:chExt cx="8496300" cy="2737104"/>
          </a:xfrm>
        </p:grpSpPr>
        <p:sp>
          <p:nvSpPr>
            <p:cNvPr id="12" name="Can 11"/>
            <p:cNvSpPr/>
            <p:nvPr/>
          </p:nvSpPr>
          <p:spPr>
            <a:xfrm>
              <a:off x="457200" y="2682748"/>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88" dirty="0"/>
                <a:t>Labeled Data</a:t>
              </a:r>
            </a:p>
          </p:txBody>
        </p:sp>
        <p:sp>
          <p:nvSpPr>
            <p:cNvPr id="13" name="Can 12"/>
            <p:cNvSpPr/>
            <p:nvPr/>
          </p:nvSpPr>
          <p:spPr>
            <a:xfrm>
              <a:off x="457200" y="4470400"/>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88" dirty="0"/>
                <a:t>Labeled Data</a:t>
              </a:r>
            </a:p>
          </p:txBody>
        </p:sp>
        <p:sp>
          <p:nvSpPr>
            <p:cNvPr id="14" name="Rounded Rectangle 13"/>
            <p:cNvSpPr/>
            <p:nvPr/>
          </p:nvSpPr>
          <p:spPr>
            <a:xfrm>
              <a:off x="3542697" y="2682748"/>
              <a:ext cx="2654300" cy="94945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88" dirty="0"/>
                <a:t>Machine Learning algorithm</a:t>
              </a:r>
            </a:p>
          </p:txBody>
        </p:sp>
        <p:sp>
          <p:nvSpPr>
            <p:cNvPr id="15" name="Cube 14"/>
            <p:cNvSpPr/>
            <p:nvPr/>
          </p:nvSpPr>
          <p:spPr>
            <a:xfrm>
              <a:off x="3809397" y="4364454"/>
              <a:ext cx="1943100" cy="909574"/>
            </a:xfrm>
            <a:prstGeom prst="cub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88" dirty="0"/>
                <a:t>Learned model</a:t>
              </a:r>
            </a:p>
          </p:txBody>
        </p:sp>
        <p:sp>
          <p:nvSpPr>
            <p:cNvPr id="18" name="Bevel 17"/>
            <p:cNvSpPr/>
            <p:nvPr/>
          </p:nvSpPr>
          <p:spPr>
            <a:xfrm>
              <a:off x="6196997" y="4509782"/>
              <a:ext cx="1536700" cy="870688"/>
            </a:xfrm>
            <a:prstGeom prst="bevel">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88" dirty="0"/>
                <a:t>Prediction</a:t>
              </a:r>
            </a:p>
          </p:txBody>
        </p:sp>
        <p:cxnSp>
          <p:nvCxnSpPr>
            <p:cNvPr id="20" name="Straight Arrow Connector 19"/>
            <p:cNvCxnSpPr>
              <a:stCxn id="12" idx="4"/>
              <a:endCxn id="14" idx="1"/>
            </p:cNvCxnSpPr>
            <p:nvPr/>
          </p:nvCxnSpPr>
          <p:spPr>
            <a:xfrm>
              <a:off x="2565400" y="3157474"/>
              <a:ext cx="97729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3" idx="4"/>
              <a:endCxn id="15" idx="2"/>
            </p:cNvCxnSpPr>
            <p:nvPr/>
          </p:nvCxnSpPr>
          <p:spPr>
            <a:xfrm flipV="1">
              <a:off x="2565400" y="4932938"/>
              <a:ext cx="1243997"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15" idx="4"/>
              <a:endCxn id="18" idx="4"/>
            </p:cNvCxnSpPr>
            <p:nvPr/>
          </p:nvCxnSpPr>
          <p:spPr>
            <a:xfrm>
              <a:off x="5525104" y="4932938"/>
              <a:ext cx="671893"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4" idx="2"/>
              <a:endCxn id="15" idx="0"/>
            </p:cNvCxnSpPr>
            <p:nvPr/>
          </p:nvCxnSpPr>
          <p:spPr>
            <a:xfrm>
              <a:off x="4869847" y="3632200"/>
              <a:ext cx="24797" cy="732254"/>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457200" y="4000500"/>
              <a:ext cx="8496300" cy="38100"/>
            </a:xfrm>
            <a:prstGeom prst="line">
              <a:avLst/>
            </a:prstGeom>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57200" y="3702446"/>
              <a:ext cx="902341" cy="357882"/>
            </a:xfrm>
            <a:prstGeom prst="rect">
              <a:avLst/>
            </a:prstGeom>
            <a:noFill/>
          </p:spPr>
          <p:txBody>
            <a:bodyPr wrap="none" rtlCol="0">
              <a:spAutoFit/>
            </a:bodyPr>
            <a:lstStyle/>
            <a:p>
              <a:r>
                <a:rPr lang="en-US" sz="1323" b="1" dirty="0">
                  <a:solidFill>
                    <a:schemeClr val="accent2"/>
                  </a:solidFill>
                </a:rPr>
                <a:t>Training</a:t>
              </a:r>
            </a:p>
          </p:txBody>
        </p:sp>
        <p:sp>
          <p:nvSpPr>
            <p:cNvPr id="46" name="TextBox 45"/>
            <p:cNvSpPr txBox="1"/>
            <p:nvPr/>
          </p:nvSpPr>
          <p:spPr>
            <a:xfrm>
              <a:off x="457200" y="4025899"/>
              <a:ext cx="1095356" cy="357882"/>
            </a:xfrm>
            <a:prstGeom prst="rect">
              <a:avLst/>
            </a:prstGeom>
            <a:noFill/>
          </p:spPr>
          <p:txBody>
            <a:bodyPr wrap="none" rtlCol="0">
              <a:spAutoFit/>
            </a:bodyPr>
            <a:lstStyle/>
            <a:p>
              <a:r>
                <a:rPr lang="en-US" sz="1323" b="1" dirty="0">
                  <a:solidFill>
                    <a:schemeClr val="accent2"/>
                  </a:solidFill>
                </a:rPr>
                <a:t>Prediction</a:t>
              </a:r>
            </a:p>
          </p:txBody>
        </p:sp>
      </p:grpSp>
      <p:sp>
        <p:nvSpPr>
          <p:cNvPr id="80"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Machine Learning Basics</a:t>
            </a:r>
          </a:p>
        </p:txBody>
      </p:sp>
    </p:spTree>
    <p:extLst>
      <p:ext uri="{BB962C8B-B14F-4D97-AF65-F5344CB8AC3E}">
        <p14:creationId xmlns:p14="http://schemas.microsoft.com/office/powerpoint/2010/main" val="34453274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3718772" y="3139803"/>
            <a:ext cx="2583251" cy="1585210"/>
            <a:chOff x="2806700" y="3998831"/>
            <a:chExt cx="2539492" cy="1657369"/>
          </a:xfrm>
        </p:grpSpPr>
        <p:pic>
          <p:nvPicPr>
            <p:cNvPr id="23" name="Picture 22" descr="m2.g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6700" y="3998831"/>
              <a:ext cx="2539492" cy="1451138"/>
            </a:xfrm>
            <a:prstGeom prst="rect">
              <a:avLst/>
            </a:prstGeom>
          </p:spPr>
        </p:pic>
        <p:sp>
          <p:nvSpPr>
            <p:cNvPr id="24" name="TextBox 23"/>
            <p:cNvSpPr txBox="1"/>
            <p:nvPr/>
          </p:nvSpPr>
          <p:spPr>
            <a:xfrm>
              <a:off x="3566292" y="5320268"/>
              <a:ext cx="1007850" cy="335932"/>
            </a:xfrm>
            <a:prstGeom prst="rect">
              <a:avLst/>
            </a:prstGeom>
            <a:noFill/>
          </p:spPr>
          <p:txBody>
            <a:bodyPr wrap="none" rtlCol="0">
              <a:spAutoFit/>
            </a:bodyPr>
            <a:lstStyle/>
            <a:p>
              <a:r>
                <a:rPr lang="en-US" sz="1488" dirty="0"/>
                <a:t>Regression</a:t>
              </a:r>
            </a:p>
          </p:txBody>
        </p:sp>
      </p:grpSp>
      <p:sp>
        <p:nvSpPr>
          <p:cNvPr id="5" name="TextBox 4"/>
          <p:cNvSpPr txBox="1"/>
          <p:nvPr/>
        </p:nvSpPr>
        <p:spPr>
          <a:xfrm>
            <a:off x="1917380" y="1107131"/>
            <a:ext cx="5186228" cy="1924116"/>
          </a:xfrm>
          <a:prstGeom prst="rect">
            <a:avLst/>
          </a:prstGeom>
          <a:noFill/>
        </p:spPr>
        <p:txBody>
          <a:bodyPr wrap="none" rtlCol="0">
            <a:spAutoFit/>
          </a:bodyPr>
          <a:lstStyle/>
          <a:p>
            <a:r>
              <a:rPr lang="en-US" sz="1488" b="1" dirty="0"/>
              <a:t>Supervised</a:t>
            </a:r>
            <a:r>
              <a:rPr lang="en-US" sz="1488" dirty="0"/>
              <a:t>: Learning with a </a:t>
            </a:r>
            <a:r>
              <a:rPr lang="en-US" sz="1488" b="1" dirty="0">
                <a:solidFill>
                  <a:srgbClr val="E68230"/>
                </a:solidFill>
              </a:rPr>
              <a:t>labeled training</a:t>
            </a:r>
            <a:r>
              <a:rPr lang="en-US" sz="1488" dirty="0"/>
              <a:t> set</a:t>
            </a:r>
          </a:p>
          <a:p>
            <a:r>
              <a:rPr lang="en-US" sz="1488" dirty="0"/>
              <a:t>Example: email </a:t>
            </a:r>
            <a:r>
              <a:rPr lang="en-US" sz="1488" i="1" dirty="0">
                <a:solidFill>
                  <a:schemeClr val="accent2">
                    <a:lumMod val="75000"/>
                  </a:schemeClr>
                </a:solidFill>
              </a:rPr>
              <a:t>classification</a:t>
            </a:r>
            <a:r>
              <a:rPr lang="en-US" sz="1488" dirty="0">
                <a:solidFill>
                  <a:schemeClr val="accent2">
                    <a:lumMod val="75000"/>
                  </a:schemeClr>
                </a:solidFill>
              </a:rPr>
              <a:t> </a:t>
            </a:r>
            <a:r>
              <a:rPr lang="en-US" sz="1488" dirty="0"/>
              <a:t>with already labeled emails</a:t>
            </a:r>
          </a:p>
          <a:p>
            <a:endParaRPr lang="en-US" sz="1488" dirty="0"/>
          </a:p>
          <a:p>
            <a:r>
              <a:rPr lang="en-US" sz="1488" b="1" dirty="0"/>
              <a:t>Unsupervised</a:t>
            </a:r>
            <a:r>
              <a:rPr lang="en-US" sz="1488" dirty="0"/>
              <a:t>: Discover </a:t>
            </a:r>
            <a:r>
              <a:rPr lang="en-US" sz="1488" b="1" dirty="0">
                <a:solidFill>
                  <a:srgbClr val="E68230"/>
                </a:solidFill>
              </a:rPr>
              <a:t>patterns</a:t>
            </a:r>
            <a:r>
              <a:rPr lang="en-US" sz="1488" dirty="0"/>
              <a:t> in </a:t>
            </a:r>
            <a:r>
              <a:rPr lang="en-US" sz="1488" b="1" dirty="0">
                <a:solidFill>
                  <a:srgbClr val="E68230"/>
                </a:solidFill>
              </a:rPr>
              <a:t>unlabeled</a:t>
            </a:r>
            <a:r>
              <a:rPr lang="en-US" sz="1488" dirty="0"/>
              <a:t> data</a:t>
            </a:r>
          </a:p>
          <a:p>
            <a:r>
              <a:rPr lang="en-US" sz="1488" dirty="0"/>
              <a:t>Example: </a:t>
            </a:r>
            <a:r>
              <a:rPr lang="en-US" sz="1488" i="1" dirty="0">
                <a:solidFill>
                  <a:srgbClr val="BA6016"/>
                </a:solidFill>
              </a:rPr>
              <a:t>cluster</a:t>
            </a:r>
            <a:r>
              <a:rPr lang="en-US" sz="1488" dirty="0">
                <a:solidFill>
                  <a:srgbClr val="BA6016"/>
                </a:solidFill>
              </a:rPr>
              <a:t> </a:t>
            </a:r>
            <a:r>
              <a:rPr lang="en-US" sz="1488" dirty="0"/>
              <a:t>similar documents based on text</a:t>
            </a:r>
          </a:p>
          <a:p>
            <a:endParaRPr lang="en-US" sz="1488" dirty="0"/>
          </a:p>
          <a:p>
            <a:r>
              <a:rPr lang="en-US" sz="1488" b="1" dirty="0"/>
              <a:t>Reinforcement learning</a:t>
            </a:r>
            <a:r>
              <a:rPr lang="en-US" sz="1488" dirty="0"/>
              <a:t>: learn to </a:t>
            </a:r>
            <a:r>
              <a:rPr lang="en-US" sz="1488" b="1" dirty="0">
                <a:solidFill>
                  <a:schemeClr val="accent2"/>
                </a:solidFill>
              </a:rPr>
              <a:t>act</a:t>
            </a:r>
            <a:r>
              <a:rPr lang="en-US" sz="1488" dirty="0"/>
              <a:t> based on </a:t>
            </a:r>
            <a:r>
              <a:rPr lang="en-US" sz="1488" b="1" dirty="0">
                <a:solidFill>
                  <a:srgbClr val="E68230"/>
                </a:solidFill>
              </a:rPr>
              <a:t>feedback/reward</a:t>
            </a:r>
          </a:p>
          <a:p>
            <a:r>
              <a:rPr lang="en-US" sz="1488" dirty="0"/>
              <a:t>Example: learn to play Go, reward: </a:t>
            </a:r>
            <a:r>
              <a:rPr lang="en-US" sz="1488" i="1" dirty="0">
                <a:solidFill>
                  <a:srgbClr val="BA6016"/>
                </a:solidFill>
              </a:rPr>
              <a:t>win or lose </a:t>
            </a:r>
          </a:p>
        </p:txBody>
      </p:sp>
      <p:sp>
        <p:nvSpPr>
          <p:cNvPr id="7"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Types of Learning</a:t>
            </a:r>
          </a:p>
        </p:txBody>
      </p:sp>
      <p:grpSp>
        <p:nvGrpSpPr>
          <p:cNvPr id="21" name="Group 20"/>
          <p:cNvGrpSpPr/>
          <p:nvPr/>
        </p:nvGrpSpPr>
        <p:grpSpPr>
          <a:xfrm>
            <a:off x="1723110" y="3423333"/>
            <a:ext cx="1659629" cy="1297048"/>
            <a:chOff x="393134" y="4140200"/>
            <a:chExt cx="2007166" cy="1568658"/>
          </a:xfrm>
        </p:grpSpPr>
        <p:pic>
          <p:nvPicPr>
            <p:cNvPr id="12" name="Picture 11"/>
            <p:cNvPicPr>
              <a:picLocks noChangeAspect="1"/>
            </p:cNvPicPr>
            <p:nvPr/>
          </p:nvPicPr>
          <p:blipFill>
            <a:blip r:embed="rId4"/>
            <a:stretch>
              <a:fillRect/>
            </a:stretch>
          </p:blipFill>
          <p:spPr>
            <a:xfrm>
              <a:off x="393134" y="4140200"/>
              <a:ext cx="800100" cy="1117600"/>
            </a:xfrm>
            <a:prstGeom prst="rect">
              <a:avLst/>
            </a:prstGeom>
          </p:spPr>
        </p:pic>
        <p:sp>
          <p:nvSpPr>
            <p:cNvPr id="13" name="Rectangle 12"/>
            <p:cNvSpPr/>
            <p:nvPr/>
          </p:nvSpPr>
          <p:spPr>
            <a:xfrm>
              <a:off x="1587500" y="4229100"/>
              <a:ext cx="812800" cy="3429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8" dirty="0"/>
                <a:t>class A</a:t>
              </a:r>
            </a:p>
          </p:txBody>
        </p:sp>
        <p:sp>
          <p:nvSpPr>
            <p:cNvPr id="14" name="Rectangle 13"/>
            <p:cNvSpPr/>
            <p:nvPr/>
          </p:nvSpPr>
          <p:spPr>
            <a:xfrm>
              <a:off x="1587500" y="4775200"/>
              <a:ext cx="812800" cy="342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158" dirty="0"/>
                <a:t>class A</a:t>
              </a:r>
            </a:p>
          </p:txBody>
        </p:sp>
        <p:cxnSp>
          <p:nvCxnSpPr>
            <p:cNvPr id="16" name="Straight Arrow Connector 15"/>
            <p:cNvCxnSpPr/>
            <p:nvPr/>
          </p:nvCxnSpPr>
          <p:spPr>
            <a:xfrm>
              <a:off x="119323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20" name="TextBox 19"/>
            <p:cNvSpPr txBox="1"/>
            <p:nvPr/>
          </p:nvSpPr>
          <p:spPr>
            <a:xfrm>
              <a:off x="693644" y="5320268"/>
              <a:ext cx="1442534" cy="388590"/>
            </a:xfrm>
            <a:prstGeom prst="rect">
              <a:avLst/>
            </a:prstGeom>
            <a:noFill/>
          </p:spPr>
          <p:txBody>
            <a:bodyPr wrap="none" rtlCol="0">
              <a:spAutoFit/>
            </a:bodyPr>
            <a:lstStyle/>
            <a:p>
              <a:r>
                <a:rPr lang="en-US" sz="1488" dirty="0"/>
                <a:t>Classification</a:t>
              </a:r>
            </a:p>
          </p:txBody>
        </p:sp>
      </p:grpSp>
      <p:sp>
        <p:nvSpPr>
          <p:cNvPr id="25" name="TextBox 24"/>
          <p:cNvSpPr txBox="1"/>
          <p:nvPr/>
        </p:nvSpPr>
        <p:spPr>
          <a:xfrm>
            <a:off x="4045310" y="5129971"/>
            <a:ext cx="1670778" cy="779252"/>
          </a:xfrm>
          <a:prstGeom prst="rect">
            <a:avLst/>
          </a:prstGeom>
          <a:noFill/>
        </p:spPr>
        <p:txBody>
          <a:bodyPr wrap="none" rtlCol="0">
            <a:spAutoFit/>
          </a:bodyPr>
          <a:lstStyle/>
          <a:p>
            <a:r>
              <a:rPr lang="en-US" sz="1488" dirty="0"/>
              <a:t>Anomaly Detection</a:t>
            </a:r>
          </a:p>
          <a:p>
            <a:r>
              <a:rPr lang="en-US" sz="1488" dirty="0"/>
              <a:t>Sequence labeling</a:t>
            </a:r>
          </a:p>
          <a:p>
            <a:r>
              <a:rPr lang="mr-IN" sz="1488" dirty="0"/>
              <a:t>…</a:t>
            </a:r>
            <a:endParaRPr lang="en-US" sz="1488" dirty="0"/>
          </a:p>
        </p:txBody>
      </p:sp>
      <p:grpSp>
        <p:nvGrpSpPr>
          <p:cNvPr id="31" name="Group 30"/>
          <p:cNvGrpSpPr/>
          <p:nvPr/>
        </p:nvGrpSpPr>
        <p:grpSpPr>
          <a:xfrm>
            <a:off x="6452771" y="3365577"/>
            <a:ext cx="2208295" cy="1354803"/>
            <a:chOff x="5635074" y="4070350"/>
            <a:chExt cx="2670726" cy="1638508"/>
          </a:xfrm>
        </p:grpSpPr>
        <p:pic>
          <p:nvPicPr>
            <p:cNvPr id="26" name="Picture 25" descr="220px-Cluster-2.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174" y="4070350"/>
              <a:ext cx="1870626" cy="1249918"/>
            </a:xfrm>
            <a:prstGeom prst="rect">
              <a:avLst/>
            </a:prstGeom>
          </p:spPr>
        </p:pic>
        <p:pic>
          <p:nvPicPr>
            <p:cNvPr id="28" name="Picture 27"/>
            <p:cNvPicPr>
              <a:picLocks noChangeAspect="1"/>
            </p:cNvPicPr>
            <p:nvPr/>
          </p:nvPicPr>
          <p:blipFill>
            <a:blip r:embed="rId4"/>
            <a:stretch>
              <a:fillRect/>
            </a:stretch>
          </p:blipFill>
          <p:spPr>
            <a:xfrm>
              <a:off x="5635074" y="4140200"/>
              <a:ext cx="800100" cy="1117600"/>
            </a:xfrm>
            <a:prstGeom prst="rect">
              <a:avLst/>
            </a:prstGeom>
          </p:spPr>
        </p:pic>
        <p:cxnSp>
          <p:nvCxnSpPr>
            <p:cNvPr id="29" name="Straight Arrow Connector 28"/>
            <p:cNvCxnSpPr/>
            <p:nvPr/>
          </p:nvCxnSpPr>
          <p:spPr>
            <a:xfrm>
              <a:off x="643517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30" name="TextBox 29"/>
            <p:cNvSpPr txBox="1"/>
            <p:nvPr/>
          </p:nvSpPr>
          <p:spPr>
            <a:xfrm>
              <a:off x="6113216" y="5320268"/>
              <a:ext cx="1162434" cy="388590"/>
            </a:xfrm>
            <a:prstGeom prst="rect">
              <a:avLst/>
            </a:prstGeom>
            <a:noFill/>
          </p:spPr>
          <p:txBody>
            <a:bodyPr wrap="none" rtlCol="0">
              <a:spAutoFit/>
            </a:bodyPr>
            <a:lstStyle/>
            <a:p>
              <a:r>
                <a:rPr lang="en-US" sz="1488" dirty="0"/>
                <a:t>Clustering</a:t>
              </a:r>
            </a:p>
          </p:txBody>
        </p:sp>
      </p:grpSp>
      <p:sp>
        <p:nvSpPr>
          <p:cNvPr id="2" name="Ορθογώνιο 1"/>
          <p:cNvSpPr/>
          <p:nvPr/>
        </p:nvSpPr>
        <p:spPr>
          <a:xfrm>
            <a:off x="4880699" y="5241707"/>
            <a:ext cx="3780367" cy="206851"/>
          </a:xfrm>
          <a:prstGeom prst="rect">
            <a:avLst/>
          </a:prstGeom>
        </p:spPr>
        <p:txBody>
          <a:bodyPr>
            <a:spAutoFit/>
          </a:bodyPr>
          <a:lstStyle/>
          <a:p>
            <a:pPr algn="r"/>
            <a:r>
              <a:rPr lang="en-US" sz="744" i="1" dirty="0"/>
              <a:t>http://</a:t>
            </a:r>
            <a:r>
              <a:rPr lang="en-US" sz="744" i="1" dirty="0" err="1"/>
              <a:t>mbjoseph.github.io</a:t>
            </a:r>
            <a:r>
              <a:rPr lang="en-US" sz="744" i="1" dirty="0"/>
              <a:t>/2013/11/27/</a:t>
            </a:r>
            <a:r>
              <a:rPr lang="en-US" sz="744" i="1" dirty="0" err="1"/>
              <a:t>measure.html</a:t>
            </a:r>
            <a:endParaRPr lang="en-US" sz="744" i="1" dirty="0"/>
          </a:p>
        </p:txBody>
      </p:sp>
    </p:spTree>
    <p:extLst>
      <p:ext uri="{BB962C8B-B14F-4D97-AF65-F5344CB8AC3E}">
        <p14:creationId xmlns:p14="http://schemas.microsoft.com/office/powerpoint/2010/main" val="4163644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69347" y="281858"/>
            <a:ext cx="6343732" cy="735428"/>
          </a:xfrm>
          <a:prstGeom prst="rect">
            <a:avLst/>
          </a:prstGeom>
        </p:spPr>
        <p:txBody>
          <a:bodyPr vert="horz" wrap="square" lIns="0" tIns="4162" rIns="0" bIns="0" rtlCol="0">
            <a:spAutoFit/>
          </a:bodyPr>
          <a:lstStyle/>
          <a:p>
            <a:pPr marL="2332768" marR="8324" indent="-2312999">
              <a:lnSpc>
                <a:spcPct val="106700"/>
              </a:lnSpc>
              <a:spcBef>
                <a:spcPts val="33"/>
              </a:spcBef>
            </a:pPr>
            <a:r>
              <a:rPr sz="2294" b="1" spc="-24" dirty="0">
                <a:latin typeface="Gill Sans MT"/>
                <a:cs typeface="Gill Sans MT"/>
              </a:rPr>
              <a:t>First</a:t>
            </a:r>
            <a:r>
              <a:rPr sz="2294" b="1" spc="230" dirty="0">
                <a:latin typeface="Gill Sans MT"/>
                <a:cs typeface="Gill Sans MT"/>
              </a:rPr>
              <a:t> </a:t>
            </a:r>
            <a:r>
              <a:rPr sz="2294" b="1" spc="-58" dirty="0">
                <a:latin typeface="Gill Sans MT"/>
                <a:cs typeface="Gill Sans MT"/>
              </a:rPr>
              <a:t>Generation</a:t>
            </a:r>
            <a:r>
              <a:rPr sz="2294" b="1" spc="238" dirty="0">
                <a:latin typeface="Gill Sans MT"/>
                <a:cs typeface="Gill Sans MT"/>
              </a:rPr>
              <a:t> </a:t>
            </a:r>
            <a:r>
              <a:rPr sz="2294" b="1" spc="-58" dirty="0">
                <a:latin typeface="Gill Sans MT"/>
                <a:cs typeface="Gill Sans MT"/>
              </a:rPr>
              <a:t>Neural</a:t>
            </a:r>
            <a:r>
              <a:rPr sz="2294" b="1" spc="238" dirty="0">
                <a:latin typeface="Gill Sans MT"/>
                <a:cs typeface="Gill Sans MT"/>
              </a:rPr>
              <a:t> </a:t>
            </a:r>
            <a:r>
              <a:rPr sz="2294" b="1" spc="-66" dirty="0">
                <a:latin typeface="Gill Sans MT"/>
                <a:cs typeface="Gill Sans MT"/>
              </a:rPr>
              <a:t>Networks:</a:t>
            </a:r>
            <a:r>
              <a:rPr sz="2294" b="1" spc="-41" dirty="0">
                <a:latin typeface="Gill Sans MT"/>
                <a:cs typeface="Gill Sans MT"/>
              </a:rPr>
              <a:t> </a:t>
            </a:r>
            <a:r>
              <a:rPr sz="2294" b="1" dirty="0">
                <a:latin typeface="Gill Sans MT"/>
                <a:cs typeface="Gill Sans MT"/>
              </a:rPr>
              <a:t>McCullogh </a:t>
            </a:r>
            <a:r>
              <a:rPr sz="2294" b="1" spc="-615" dirty="0">
                <a:latin typeface="Gill Sans MT"/>
                <a:cs typeface="Gill Sans MT"/>
              </a:rPr>
              <a:t> </a:t>
            </a:r>
            <a:r>
              <a:rPr sz="2294" b="1" spc="33" dirty="0">
                <a:latin typeface="Gill Sans MT"/>
                <a:cs typeface="Gill Sans MT"/>
              </a:rPr>
              <a:t>Pitts</a:t>
            </a:r>
            <a:r>
              <a:rPr sz="2294" b="1" spc="213" dirty="0">
                <a:latin typeface="Gill Sans MT"/>
                <a:cs typeface="Gill Sans MT"/>
              </a:rPr>
              <a:t> </a:t>
            </a:r>
            <a:r>
              <a:rPr sz="2294" b="1" spc="58" dirty="0">
                <a:latin typeface="Gill Sans MT"/>
                <a:cs typeface="Gill Sans MT"/>
              </a:rPr>
              <a:t>(1943)</a:t>
            </a:r>
            <a:endParaRPr sz="2294">
              <a:latin typeface="Gill Sans MT"/>
              <a:cs typeface="Gill Sans MT"/>
            </a:endParaRPr>
          </a:p>
        </p:txBody>
      </p:sp>
      <p:pic>
        <p:nvPicPr>
          <p:cNvPr id="3" name="object 3"/>
          <p:cNvPicPr/>
          <p:nvPr/>
        </p:nvPicPr>
        <p:blipFill>
          <a:blip r:embed="rId2" cstate="print"/>
          <a:stretch>
            <a:fillRect/>
          </a:stretch>
        </p:blipFill>
        <p:spPr>
          <a:xfrm>
            <a:off x="3184108" y="1347896"/>
            <a:ext cx="3767243" cy="3773367"/>
          </a:xfrm>
          <a:prstGeom prst="rect">
            <a:avLst/>
          </a:prstGeom>
        </p:spPr>
      </p:pic>
      <p:sp>
        <p:nvSpPr>
          <p:cNvPr id="5" name="object 5"/>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6" name="object 6"/>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17361" y="1931888"/>
            <a:ext cx="3280048" cy="3013792"/>
          </a:xfrm>
          <a:prstGeom prst="rect">
            <a:avLst/>
          </a:prstGeom>
        </p:spPr>
      </p:pic>
      <p:sp>
        <p:nvSpPr>
          <p:cNvPr id="5" name="Rectangle 4"/>
          <p:cNvSpPr/>
          <p:nvPr/>
        </p:nvSpPr>
        <p:spPr>
          <a:xfrm>
            <a:off x="1717361" y="1047103"/>
            <a:ext cx="6842476" cy="779252"/>
          </a:xfrm>
          <a:prstGeom prst="rect">
            <a:avLst/>
          </a:prstGeom>
        </p:spPr>
        <p:txBody>
          <a:bodyPr wrap="square">
            <a:spAutoFit/>
          </a:bodyPr>
          <a:lstStyle/>
          <a:p>
            <a:r>
              <a:rPr lang="en-US" sz="1488" dirty="0"/>
              <a:t>Most machine learning methods work well because of </a:t>
            </a:r>
            <a:r>
              <a:rPr lang="en-US" sz="1488" b="1" dirty="0">
                <a:solidFill>
                  <a:srgbClr val="E68230"/>
                </a:solidFill>
              </a:rPr>
              <a:t>human-designed representations</a:t>
            </a:r>
            <a:r>
              <a:rPr lang="en-US" sz="1488" dirty="0">
                <a:solidFill>
                  <a:srgbClr val="E68230"/>
                </a:solidFill>
              </a:rPr>
              <a:t> </a:t>
            </a:r>
            <a:r>
              <a:rPr lang="en-US" sz="1488" dirty="0"/>
              <a:t>and </a:t>
            </a:r>
            <a:r>
              <a:rPr lang="en-US" sz="1488" b="1" dirty="0">
                <a:solidFill>
                  <a:srgbClr val="E68230"/>
                </a:solidFill>
              </a:rPr>
              <a:t>input features</a:t>
            </a:r>
          </a:p>
          <a:p>
            <a:r>
              <a:rPr lang="en-US" sz="1488" dirty="0"/>
              <a:t>ML becomes just </a:t>
            </a:r>
            <a:r>
              <a:rPr lang="en-US" sz="1488" b="1" dirty="0">
                <a:solidFill>
                  <a:srgbClr val="E68230"/>
                </a:solidFill>
              </a:rPr>
              <a:t>optimizing weights </a:t>
            </a:r>
            <a:r>
              <a:rPr lang="en-US" sz="1488" dirty="0"/>
              <a:t>to best make a final prediction</a:t>
            </a:r>
          </a:p>
        </p:txBody>
      </p:sp>
      <p:pic>
        <p:nvPicPr>
          <p:cNvPr id="6" name="Picture 5"/>
          <p:cNvPicPr>
            <a:picLocks noChangeAspect="1"/>
          </p:cNvPicPr>
          <p:nvPr/>
        </p:nvPicPr>
        <p:blipFill>
          <a:blip r:embed="rId3"/>
          <a:stretch>
            <a:fillRect/>
          </a:stretch>
        </p:blipFill>
        <p:spPr>
          <a:xfrm>
            <a:off x="5843778" y="2278422"/>
            <a:ext cx="2354645" cy="1837978"/>
          </a:xfrm>
          <a:prstGeom prst="rect">
            <a:avLst/>
          </a:prstGeom>
        </p:spPr>
      </p:pic>
      <p:sp>
        <p:nvSpPr>
          <p:cNvPr id="7"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ML vs. Deep Learning </a:t>
            </a:r>
          </a:p>
        </p:txBody>
      </p:sp>
    </p:spTree>
    <p:extLst>
      <p:ext uri="{BB962C8B-B14F-4D97-AF65-F5344CB8AC3E}">
        <p14:creationId xmlns:p14="http://schemas.microsoft.com/office/powerpoint/2010/main" val="34887110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21935" y="1001535"/>
            <a:ext cx="6822295" cy="1466171"/>
          </a:xfrm>
          <a:prstGeom prst="rect">
            <a:avLst/>
          </a:prstGeom>
        </p:spPr>
        <p:txBody>
          <a:bodyPr wrap="square">
            <a:spAutoFit/>
          </a:bodyPr>
          <a:lstStyle/>
          <a:p>
            <a:r>
              <a:rPr lang="en-US" sz="1488" dirty="0"/>
              <a:t>A machine learning subfield of learning </a:t>
            </a:r>
            <a:r>
              <a:rPr lang="en-US" sz="1488" b="1" dirty="0">
                <a:solidFill>
                  <a:srgbClr val="E68230"/>
                </a:solidFill>
              </a:rPr>
              <a:t>representations</a:t>
            </a:r>
            <a:r>
              <a:rPr lang="en-US" sz="1488" dirty="0">
                <a:solidFill>
                  <a:srgbClr val="E68230"/>
                </a:solidFill>
              </a:rPr>
              <a:t> </a:t>
            </a:r>
            <a:r>
              <a:rPr lang="en-US" sz="1488" dirty="0"/>
              <a:t>of data. Exceptional effective at </a:t>
            </a:r>
            <a:r>
              <a:rPr lang="en-US" sz="1488" b="1" dirty="0">
                <a:solidFill>
                  <a:srgbClr val="E68230"/>
                </a:solidFill>
              </a:rPr>
              <a:t>learning patterns</a:t>
            </a:r>
            <a:r>
              <a:rPr lang="en-US" sz="1488" dirty="0"/>
              <a:t>.</a:t>
            </a:r>
          </a:p>
          <a:p>
            <a:r>
              <a:rPr lang="en-US" sz="1488" dirty="0"/>
              <a:t>Deep learning algorithms attempt to learn (multiple levels of) representation by using a </a:t>
            </a:r>
            <a:r>
              <a:rPr lang="en-US" sz="1488" b="1" dirty="0">
                <a:solidFill>
                  <a:srgbClr val="E68230"/>
                </a:solidFill>
              </a:rPr>
              <a:t>hierarchy of multiple layers</a:t>
            </a:r>
          </a:p>
          <a:p>
            <a:r>
              <a:rPr lang="en-US" sz="1488" dirty="0"/>
              <a:t>If you provide the system </a:t>
            </a:r>
            <a:r>
              <a:rPr lang="en-US" sz="1488" b="1" dirty="0">
                <a:solidFill>
                  <a:srgbClr val="E68230"/>
                </a:solidFill>
              </a:rPr>
              <a:t>tons of information</a:t>
            </a:r>
            <a:r>
              <a:rPr lang="en-US" sz="1488" dirty="0"/>
              <a:t>, it begins to understand it and respond in useful ways.</a:t>
            </a:r>
          </a:p>
        </p:txBody>
      </p:sp>
      <p:sp>
        <p:nvSpPr>
          <p:cNvPr id="12"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What is Deep Learning </a:t>
            </a:r>
            <a:r>
              <a:rPr lang="en-US" sz="3308" dirty="0"/>
              <a:t>(DL) </a:t>
            </a:r>
            <a:r>
              <a:rPr lang="en-US" sz="3969" dirty="0"/>
              <a:t>? </a:t>
            </a:r>
          </a:p>
        </p:txBody>
      </p:sp>
      <p:pic>
        <p:nvPicPr>
          <p:cNvPr id="14" name="Picture 13" descr="machine-learning-vs-deep-lear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118" y="2504609"/>
            <a:ext cx="5697770" cy="2778999"/>
          </a:xfrm>
          <a:prstGeom prst="rect">
            <a:avLst/>
          </a:prstGeom>
        </p:spPr>
      </p:pic>
      <p:sp>
        <p:nvSpPr>
          <p:cNvPr id="2" name="Ορθογώνιο 1"/>
          <p:cNvSpPr/>
          <p:nvPr/>
        </p:nvSpPr>
        <p:spPr>
          <a:xfrm>
            <a:off x="2479571" y="5283608"/>
            <a:ext cx="5270652" cy="206851"/>
          </a:xfrm>
          <a:prstGeom prst="rect">
            <a:avLst/>
          </a:prstGeom>
        </p:spPr>
        <p:txBody>
          <a:bodyPr wrap="square">
            <a:spAutoFit/>
          </a:bodyPr>
          <a:lstStyle/>
          <a:p>
            <a:r>
              <a:rPr lang="en-US" sz="744" i="1" dirty="0"/>
              <a:t>https://</a:t>
            </a:r>
            <a:r>
              <a:rPr lang="en-US" sz="744" i="1" dirty="0" err="1"/>
              <a:t>www.xenonstack.com</a:t>
            </a:r>
            <a:r>
              <a:rPr lang="en-US" sz="744" i="1" dirty="0"/>
              <a:t>/blog/static/public/uploads/media/machine-learning-vs-deep-</a:t>
            </a:r>
            <a:r>
              <a:rPr lang="en-US" sz="744" i="1" dirty="0" err="1"/>
              <a:t>learning.png</a:t>
            </a:r>
            <a:endParaRPr lang="en-US" sz="744" i="1" dirty="0"/>
          </a:p>
        </p:txBody>
      </p:sp>
    </p:spTree>
    <p:extLst>
      <p:ext uri="{BB962C8B-B14F-4D97-AF65-F5344CB8AC3E}">
        <p14:creationId xmlns:p14="http://schemas.microsoft.com/office/powerpoint/2010/main" val="928293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31399" y="2991737"/>
            <a:ext cx="3650071" cy="2479294"/>
          </a:xfrm>
          <a:prstGeom prst="rect">
            <a:avLst/>
          </a:prstGeom>
        </p:spPr>
      </p:pic>
      <p:sp>
        <p:nvSpPr>
          <p:cNvPr id="5" name="Rectangle 4"/>
          <p:cNvSpPr/>
          <p:nvPr/>
        </p:nvSpPr>
        <p:spPr>
          <a:xfrm>
            <a:off x="1534560" y="1017867"/>
            <a:ext cx="6993678" cy="2153090"/>
          </a:xfrm>
          <a:prstGeom prst="rect">
            <a:avLst/>
          </a:prstGeom>
        </p:spPr>
        <p:txBody>
          <a:bodyPr wrap="square">
            <a:spAutoFit/>
          </a:bodyPr>
          <a:lstStyle/>
          <a:p>
            <a:pPr marL="236277" indent="-236277">
              <a:buFont typeface="Courier New"/>
              <a:buChar char="o"/>
            </a:pPr>
            <a:r>
              <a:rPr lang="en-US" sz="1488" dirty="0"/>
              <a:t>Manually designed features are often </a:t>
            </a:r>
            <a:r>
              <a:rPr lang="en-US" sz="1488" b="1" dirty="0">
                <a:solidFill>
                  <a:srgbClr val="E68230"/>
                </a:solidFill>
              </a:rPr>
              <a:t>over-specified</a:t>
            </a:r>
            <a:r>
              <a:rPr lang="en-US" sz="1488" dirty="0"/>
              <a:t>, </a:t>
            </a:r>
            <a:r>
              <a:rPr lang="en-US" sz="1488" b="1" dirty="0">
                <a:solidFill>
                  <a:srgbClr val="E68230"/>
                </a:solidFill>
              </a:rPr>
              <a:t>incomplete</a:t>
            </a:r>
            <a:r>
              <a:rPr lang="en-US" sz="1488" dirty="0">
                <a:solidFill>
                  <a:srgbClr val="E68230"/>
                </a:solidFill>
              </a:rPr>
              <a:t> </a:t>
            </a:r>
            <a:r>
              <a:rPr lang="en-US" sz="1488" dirty="0"/>
              <a:t>and take a </a:t>
            </a:r>
            <a:r>
              <a:rPr lang="en-US" sz="1488" b="1" dirty="0">
                <a:solidFill>
                  <a:srgbClr val="E68230"/>
                </a:solidFill>
              </a:rPr>
              <a:t>long time to design </a:t>
            </a:r>
            <a:r>
              <a:rPr lang="en-US" sz="1488" dirty="0"/>
              <a:t>and validate</a:t>
            </a:r>
          </a:p>
          <a:p>
            <a:pPr marL="236277" indent="-236277">
              <a:buFont typeface="Courier New"/>
              <a:buChar char="o"/>
            </a:pPr>
            <a:r>
              <a:rPr lang="en-US" sz="1488" dirty="0"/>
              <a:t>Learned Features are </a:t>
            </a:r>
            <a:r>
              <a:rPr lang="en-US" sz="1488" b="1" dirty="0">
                <a:solidFill>
                  <a:srgbClr val="E68230"/>
                </a:solidFill>
              </a:rPr>
              <a:t>easy to adapt</a:t>
            </a:r>
            <a:r>
              <a:rPr lang="en-US" sz="1488" dirty="0"/>
              <a:t>, </a:t>
            </a:r>
            <a:r>
              <a:rPr lang="en-US" sz="1488" b="1" dirty="0">
                <a:solidFill>
                  <a:srgbClr val="E68230"/>
                </a:solidFill>
              </a:rPr>
              <a:t>fast</a:t>
            </a:r>
            <a:r>
              <a:rPr lang="en-US" sz="1488" dirty="0"/>
              <a:t> to learn</a:t>
            </a:r>
          </a:p>
          <a:p>
            <a:pPr marL="236277" indent="-236277">
              <a:buFont typeface="Courier New"/>
              <a:buChar char="o"/>
            </a:pPr>
            <a:r>
              <a:rPr lang="en-US" sz="1488" dirty="0"/>
              <a:t>Deep learning provides a very </a:t>
            </a:r>
            <a:r>
              <a:rPr lang="en-US" sz="1488" b="1" dirty="0">
                <a:solidFill>
                  <a:srgbClr val="E68230"/>
                </a:solidFill>
              </a:rPr>
              <a:t>flexible</a:t>
            </a:r>
            <a:r>
              <a:rPr lang="en-US" sz="1488" dirty="0"/>
              <a:t>, (almost?) </a:t>
            </a:r>
            <a:r>
              <a:rPr lang="en-US" sz="1488" b="1" dirty="0">
                <a:solidFill>
                  <a:srgbClr val="E68230"/>
                </a:solidFill>
              </a:rPr>
              <a:t>universal</a:t>
            </a:r>
            <a:r>
              <a:rPr lang="en-US" sz="1488" dirty="0"/>
              <a:t>, learnable framework for representing world, visual and linguistic information.</a:t>
            </a:r>
          </a:p>
          <a:p>
            <a:pPr marL="236277" indent="-236277">
              <a:buFont typeface="Courier New"/>
              <a:buChar char="o"/>
            </a:pPr>
            <a:r>
              <a:rPr lang="en-US" sz="1488" dirty="0"/>
              <a:t>Can learn both unsupervised and supervised</a:t>
            </a:r>
          </a:p>
          <a:p>
            <a:pPr marL="236277" indent="-236277">
              <a:buFont typeface="Courier New"/>
              <a:buChar char="o"/>
            </a:pPr>
            <a:r>
              <a:rPr lang="en-US" sz="1488" dirty="0"/>
              <a:t>Effective </a:t>
            </a:r>
            <a:r>
              <a:rPr lang="en-US" sz="1488" b="1" dirty="0">
                <a:solidFill>
                  <a:srgbClr val="E68230"/>
                </a:solidFill>
              </a:rPr>
              <a:t>end-to-end </a:t>
            </a:r>
            <a:r>
              <a:rPr lang="en-US" sz="1488" dirty="0"/>
              <a:t>joint system learning</a:t>
            </a:r>
          </a:p>
          <a:p>
            <a:pPr marL="236277" indent="-236277">
              <a:buFont typeface="Courier New"/>
              <a:buChar char="o"/>
            </a:pPr>
            <a:r>
              <a:rPr lang="en-US" sz="1488" dirty="0"/>
              <a:t>Utilize large amounts of training data</a:t>
            </a:r>
          </a:p>
          <a:p>
            <a:endParaRPr lang="en-US" sz="1488" dirty="0"/>
          </a:p>
        </p:txBody>
      </p:sp>
      <p:sp>
        <p:nvSpPr>
          <p:cNvPr id="7"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Why is DL useful? </a:t>
            </a:r>
          </a:p>
        </p:txBody>
      </p:sp>
      <p:sp>
        <p:nvSpPr>
          <p:cNvPr id="8" name="Rectangle 7"/>
          <p:cNvSpPr/>
          <p:nvPr/>
        </p:nvSpPr>
        <p:spPr>
          <a:xfrm>
            <a:off x="1629069" y="3640109"/>
            <a:ext cx="3402330" cy="779252"/>
          </a:xfrm>
          <a:prstGeom prst="rect">
            <a:avLst/>
          </a:prstGeom>
        </p:spPr>
        <p:txBody>
          <a:bodyPr wrap="square">
            <a:spAutoFit/>
          </a:bodyPr>
          <a:lstStyle/>
          <a:p>
            <a:r>
              <a:rPr lang="en-US" sz="1488" dirty="0"/>
              <a:t>In ~2010 DL started outperforming other ML techniques </a:t>
            </a:r>
          </a:p>
          <a:p>
            <a:r>
              <a:rPr lang="en-US" sz="1488" dirty="0"/>
              <a:t>first in speech and vision, then NLP</a:t>
            </a:r>
          </a:p>
        </p:txBody>
      </p:sp>
    </p:spTree>
    <p:extLst>
      <p:ext uri="{BB962C8B-B14F-4D97-AF65-F5344CB8AC3E}">
        <p14:creationId xmlns:p14="http://schemas.microsoft.com/office/powerpoint/2010/main" val="22789627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48597" y="861084"/>
            <a:ext cx="4248183" cy="2960170"/>
          </a:xfrm>
          <a:prstGeom prst="rect">
            <a:avLst/>
          </a:prstGeom>
        </p:spPr>
      </p:pic>
      <p:pic>
        <p:nvPicPr>
          <p:cNvPr id="4" name="Picture 3"/>
          <p:cNvPicPr>
            <a:picLocks noChangeAspect="1"/>
          </p:cNvPicPr>
          <p:nvPr/>
        </p:nvPicPr>
        <p:blipFill>
          <a:blip r:embed="rId3"/>
          <a:stretch>
            <a:fillRect/>
          </a:stretch>
        </p:blipFill>
        <p:spPr>
          <a:xfrm>
            <a:off x="3983439" y="1155112"/>
            <a:ext cx="4660311" cy="2845776"/>
          </a:xfrm>
          <a:prstGeom prst="rect">
            <a:avLst/>
          </a:prstGeom>
        </p:spPr>
      </p:pic>
      <p:sp>
        <p:nvSpPr>
          <p:cNvPr id="6" name="Rectangle 5"/>
          <p:cNvSpPr/>
          <p:nvPr/>
        </p:nvSpPr>
        <p:spPr>
          <a:xfrm>
            <a:off x="1448597" y="4000888"/>
            <a:ext cx="4622403" cy="1466171"/>
          </a:xfrm>
          <a:prstGeom prst="rect">
            <a:avLst/>
          </a:prstGeom>
        </p:spPr>
        <p:txBody>
          <a:bodyPr wrap="square">
            <a:spAutoFit/>
          </a:bodyPr>
          <a:lstStyle/>
          <a:p>
            <a:r>
              <a:rPr lang="en-US" sz="1488" dirty="0"/>
              <a:t>Several big improvements in recent years in NLP </a:t>
            </a:r>
          </a:p>
          <a:p>
            <a:pPr marL="236277" indent="-236277">
              <a:buFont typeface="Wingdings" charset="2"/>
              <a:buChar char="ü"/>
            </a:pPr>
            <a:r>
              <a:rPr lang="en-US" sz="1488" dirty="0"/>
              <a:t>Machine Translation</a:t>
            </a:r>
          </a:p>
          <a:p>
            <a:pPr marL="236277" indent="-236277">
              <a:buFont typeface="Wingdings" charset="2"/>
              <a:buChar char="ü"/>
            </a:pPr>
            <a:r>
              <a:rPr lang="en-US" sz="1488" dirty="0"/>
              <a:t>Sentiment Analysis</a:t>
            </a:r>
          </a:p>
          <a:p>
            <a:pPr marL="236277" indent="-236277">
              <a:buFont typeface="Wingdings" charset="2"/>
              <a:buChar char="ü"/>
            </a:pPr>
            <a:r>
              <a:rPr lang="en-US" sz="1488" dirty="0"/>
              <a:t>Dialogue Agents</a:t>
            </a:r>
          </a:p>
          <a:p>
            <a:pPr marL="236277" indent="-236277">
              <a:buFont typeface="Wingdings" charset="2"/>
              <a:buChar char="ü"/>
            </a:pPr>
            <a:r>
              <a:rPr lang="en-US" sz="1488" dirty="0"/>
              <a:t>Question Answering</a:t>
            </a:r>
          </a:p>
          <a:p>
            <a:pPr marL="236277" indent="-236277">
              <a:buFont typeface="Wingdings" charset="2"/>
              <a:buChar char="ü"/>
            </a:pPr>
            <a:r>
              <a:rPr lang="en-US" sz="1488" dirty="0"/>
              <a:t>Text Classification     </a:t>
            </a:r>
            <a:r>
              <a:rPr lang="mr-IN" sz="1488" dirty="0"/>
              <a:t>…</a:t>
            </a:r>
            <a:endParaRPr lang="en-US" sz="1488" dirty="0"/>
          </a:p>
        </p:txBody>
      </p:sp>
      <p:sp>
        <p:nvSpPr>
          <p:cNvPr id="7"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State of the art in </a:t>
            </a:r>
            <a:r>
              <a:rPr lang="mr-IN" sz="3969" dirty="0"/>
              <a:t>…</a:t>
            </a:r>
            <a:endParaRPr lang="en-US" sz="3969" dirty="0"/>
          </a:p>
        </p:txBody>
      </p:sp>
      <p:sp>
        <p:nvSpPr>
          <p:cNvPr id="8" name="Rectangle 7"/>
          <p:cNvSpPr/>
          <p:nvPr/>
        </p:nvSpPr>
        <p:spPr>
          <a:xfrm>
            <a:off x="4443342" y="4481236"/>
            <a:ext cx="4200407" cy="779252"/>
          </a:xfrm>
          <a:prstGeom prst="rect">
            <a:avLst/>
          </a:prstGeom>
        </p:spPr>
        <p:txBody>
          <a:bodyPr wrap="square">
            <a:spAutoFit/>
          </a:bodyPr>
          <a:lstStyle/>
          <a:p>
            <a:r>
              <a:rPr lang="en-US" sz="1488" dirty="0"/>
              <a:t>Leverage different levels of representation</a:t>
            </a:r>
          </a:p>
          <a:p>
            <a:pPr marL="236277" indent="-236277">
              <a:buFont typeface="Courier New"/>
              <a:buChar char="o"/>
            </a:pPr>
            <a:r>
              <a:rPr lang="en-US" sz="1488" dirty="0"/>
              <a:t>words &amp; characters</a:t>
            </a:r>
          </a:p>
          <a:p>
            <a:pPr marL="236277" indent="-236277">
              <a:buFont typeface="Courier New"/>
              <a:buChar char="o"/>
            </a:pPr>
            <a:r>
              <a:rPr lang="en-US" sz="1488" dirty="0"/>
              <a:t>syntax &amp; semantics</a:t>
            </a:r>
          </a:p>
        </p:txBody>
      </p:sp>
    </p:spTree>
    <p:extLst>
      <p:ext uri="{BB962C8B-B14F-4D97-AF65-F5344CB8AC3E}">
        <p14:creationId xmlns:p14="http://schemas.microsoft.com/office/powerpoint/2010/main" val="361904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Neural Network Intro</a:t>
            </a:r>
          </a:p>
        </p:txBody>
      </p:sp>
      <p:sp>
        <p:nvSpPr>
          <p:cNvPr id="12" name="Στρογγυλεμένο ορθογώνιο 11"/>
          <p:cNvSpPr/>
          <p:nvPr/>
        </p:nvSpPr>
        <p:spPr>
          <a:xfrm>
            <a:off x="2622465" y="1134110"/>
            <a:ext cx="935641" cy="35062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sz="1488"/>
          </a:p>
        </p:txBody>
      </p:sp>
      <p:sp>
        <p:nvSpPr>
          <p:cNvPr id="13" name="Στρογγυλεμένο ορθογώνιο 12"/>
          <p:cNvSpPr/>
          <p:nvPr/>
        </p:nvSpPr>
        <p:spPr>
          <a:xfrm>
            <a:off x="3973947" y="2069750"/>
            <a:ext cx="717718" cy="1607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l-GR" sz="1488"/>
          </a:p>
        </p:txBody>
      </p:sp>
      <p:sp>
        <p:nvSpPr>
          <p:cNvPr id="17" name="Στρογγυλεμένο ορθογώνιο 16"/>
          <p:cNvSpPr/>
          <p:nvPr/>
        </p:nvSpPr>
        <p:spPr>
          <a:xfrm>
            <a:off x="1488356" y="1597703"/>
            <a:ext cx="717718" cy="255125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l-GR" sz="1488"/>
          </a:p>
        </p:txBody>
      </p:sp>
      <p:sp>
        <p:nvSpPr>
          <p:cNvPr id="7" name="TextBox 6"/>
          <p:cNvSpPr txBox="1"/>
          <p:nvPr/>
        </p:nvSpPr>
        <p:spPr>
          <a:xfrm>
            <a:off x="2529685" y="5145913"/>
            <a:ext cx="1121202" cy="346890"/>
          </a:xfrm>
          <a:prstGeom prst="rect">
            <a:avLst/>
          </a:prstGeom>
          <a:noFill/>
        </p:spPr>
        <p:txBody>
          <a:bodyPr wrap="square" rtlCol="0">
            <a:spAutoFit/>
          </a:bodyPr>
          <a:lstStyle/>
          <a:p>
            <a:pPr algn="ctr"/>
            <a:r>
              <a:rPr lang="en-US" sz="1654" dirty="0">
                <a:solidFill>
                  <a:srgbClr val="6B9BC7"/>
                </a:solidFill>
                <a:hlinkClick r:id="rId3"/>
              </a:rPr>
              <a:t>Demo</a:t>
            </a:r>
            <a:endParaRPr lang="en-US" sz="1654" dirty="0">
              <a:solidFill>
                <a:srgbClr val="6B9BC7"/>
              </a:solidFill>
            </a:endParaRPr>
          </a:p>
        </p:txBody>
      </p:sp>
      <p:pic>
        <p:nvPicPr>
          <p:cNvPr id="8" name="Picture 7" descr="300px-Colored_neural_network.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5073" y="976595"/>
            <a:ext cx="3150306" cy="3790868"/>
          </a:xfrm>
          <a:prstGeom prst="rect">
            <a:avLst/>
          </a:prstGeom>
        </p:spPr>
      </p:pic>
      <p:sp>
        <p:nvSpPr>
          <p:cNvPr id="9" name="TextBox 8"/>
          <p:cNvSpPr txBox="1"/>
          <p:nvPr/>
        </p:nvSpPr>
        <p:spPr>
          <a:xfrm>
            <a:off x="5755306" y="3216626"/>
            <a:ext cx="1552092" cy="321306"/>
          </a:xfrm>
          <a:prstGeom prst="rect">
            <a:avLst/>
          </a:prstGeom>
          <a:noFill/>
        </p:spPr>
        <p:txBody>
          <a:bodyPr wrap="none" rtlCol="0">
            <a:spAutoFit/>
          </a:bodyPr>
          <a:lstStyle/>
          <a:p>
            <a:r>
              <a:rPr lang="en-US" sz="1488" dirty="0"/>
              <a:t>How do we train?</a:t>
            </a:r>
          </a:p>
        </p:txBody>
      </p:sp>
      <mc:AlternateContent xmlns:mc="http://schemas.openxmlformats.org/markup-compatibility/2006" xmlns:a14="http://schemas.microsoft.com/office/drawing/2010/main">
        <mc:Choice Requires="a14">
          <p:sp>
            <p:nvSpPr>
              <p:cNvPr id="2" name="TextBox 1"/>
              <p:cNvSpPr txBox="1"/>
              <p:nvPr/>
            </p:nvSpPr>
            <p:spPr>
              <a:xfrm>
                <a:off x="5581002" y="1597702"/>
                <a:ext cx="2548597" cy="305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984" b="1" i="1">
                          <a:solidFill>
                            <a:schemeClr val="accent4"/>
                          </a:solidFill>
                          <a:latin typeface="Cambria Math" charset="0"/>
                        </a:rPr>
                        <m:t>𝒉</m:t>
                      </m:r>
                      <m:r>
                        <a:rPr lang="en-US" sz="1984" b="1" i="1">
                          <a:solidFill>
                            <a:schemeClr val="accent4"/>
                          </a:solidFill>
                          <a:latin typeface="Cambria Math" charset="0"/>
                        </a:rPr>
                        <m:t>=  </m:t>
                      </m:r>
                      <m:r>
                        <a:rPr lang="el-GR" sz="1984" b="1" i="1">
                          <a:solidFill>
                            <a:schemeClr val="accent4"/>
                          </a:solidFill>
                          <a:latin typeface="Cambria Math" charset="0"/>
                        </a:rPr>
                        <m:t>𝝈</m:t>
                      </m:r>
                      <m:r>
                        <a:rPr lang="el-GR" sz="1984" b="1" i="1">
                          <a:solidFill>
                            <a:schemeClr val="accent4"/>
                          </a:solidFill>
                          <a:latin typeface="Cambria Math" charset="0"/>
                        </a:rPr>
                        <m:t>(</m:t>
                      </m:r>
                      <m:sSub>
                        <m:sSubPr>
                          <m:ctrlPr>
                            <a:rPr lang="en-US" sz="1984" b="1" i="1">
                              <a:solidFill>
                                <a:schemeClr val="accent4"/>
                              </a:solidFill>
                              <a:latin typeface="Cambria Math" panose="02040503050406030204" pitchFamily="18" charset="0"/>
                            </a:rPr>
                          </m:ctrlPr>
                        </m:sSubPr>
                        <m:e>
                          <m:r>
                            <a:rPr lang="en-US" sz="1984" b="1">
                              <a:solidFill>
                                <a:schemeClr val="accent4"/>
                              </a:solidFill>
                              <a:latin typeface="Cambria Math" charset="0"/>
                            </a:rPr>
                            <m:t>𝐖</m:t>
                          </m:r>
                        </m:e>
                        <m:sub>
                          <m:r>
                            <a:rPr lang="en-US" sz="1984" b="1" i="1">
                              <a:solidFill>
                                <a:schemeClr val="accent4"/>
                              </a:solidFill>
                              <a:latin typeface="Cambria Math" charset="0"/>
                            </a:rPr>
                            <m:t>𝟏</m:t>
                          </m:r>
                        </m:sub>
                      </m:sSub>
                      <m:r>
                        <a:rPr lang="en-US" sz="1984" b="1" i="1">
                          <a:solidFill>
                            <a:schemeClr val="accent4"/>
                          </a:solidFill>
                          <a:latin typeface="Cambria Math" charset="0"/>
                        </a:rPr>
                        <m:t>𝒙</m:t>
                      </m:r>
                      <m:r>
                        <a:rPr lang="en-US" sz="1984" b="1" i="1">
                          <a:solidFill>
                            <a:schemeClr val="accent4"/>
                          </a:solidFill>
                          <a:latin typeface="Cambria Math" charset="0"/>
                        </a:rPr>
                        <m:t>+</m:t>
                      </m:r>
                      <m:sSub>
                        <m:sSubPr>
                          <m:ctrlPr>
                            <a:rPr lang="en-US" sz="1984" b="1" i="1">
                              <a:solidFill>
                                <a:schemeClr val="accent4"/>
                              </a:solidFill>
                              <a:latin typeface="Cambria Math" panose="02040503050406030204" pitchFamily="18" charset="0"/>
                            </a:rPr>
                          </m:ctrlPr>
                        </m:sSubPr>
                        <m:e>
                          <m:r>
                            <a:rPr lang="en-US" sz="1984" b="1" i="1">
                              <a:solidFill>
                                <a:schemeClr val="accent4"/>
                              </a:solidFill>
                              <a:latin typeface="Cambria Math" charset="0"/>
                            </a:rPr>
                            <m:t>𝒃</m:t>
                          </m:r>
                        </m:e>
                        <m:sub>
                          <m:r>
                            <a:rPr lang="en-US" sz="1984" b="1" i="1">
                              <a:solidFill>
                                <a:schemeClr val="accent4"/>
                              </a:solidFill>
                              <a:latin typeface="Cambria Math" charset="0"/>
                            </a:rPr>
                            <m:t>𝟏</m:t>
                          </m:r>
                        </m:sub>
                      </m:sSub>
                      <m:r>
                        <a:rPr lang="en-US" sz="1984" b="1" i="1">
                          <a:solidFill>
                            <a:schemeClr val="accent4"/>
                          </a:solidFill>
                          <a:latin typeface="Cambria Math" charset="0"/>
                        </a:rPr>
                        <m:t>)</m:t>
                      </m:r>
                    </m:oMath>
                  </m:oMathPara>
                </a14:m>
                <a:endParaRPr lang="el-GR" sz="1984" b="1" dirty="0">
                  <a:solidFill>
                    <a:schemeClr val="accent4"/>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581002" y="1597702"/>
                <a:ext cx="2548597" cy="305340"/>
              </a:xfrm>
              <a:prstGeom prst="rect">
                <a:avLst/>
              </a:prstGeom>
              <a:blipFill>
                <a:blip r:embed="rId5"/>
                <a:stretch>
                  <a:fillRect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792300" y="2082368"/>
                <a:ext cx="2024593" cy="3053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984" b="1" i="1">
                          <a:solidFill>
                            <a:schemeClr val="accent3"/>
                          </a:solidFill>
                          <a:latin typeface="Cambria Math" charset="0"/>
                        </a:rPr>
                        <m:t>𝒚</m:t>
                      </m:r>
                      <m:r>
                        <a:rPr lang="en-US" sz="1984" b="1" i="1">
                          <a:solidFill>
                            <a:schemeClr val="accent3"/>
                          </a:solidFill>
                          <a:latin typeface="Cambria Math" charset="0"/>
                        </a:rPr>
                        <m:t>=</m:t>
                      </m:r>
                      <m:r>
                        <a:rPr lang="el-GR" sz="1984" b="1" i="1">
                          <a:solidFill>
                            <a:schemeClr val="accent3"/>
                          </a:solidFill>
                          <a:latin typeface="Cambria Math" charset="0"/>
                        </a:rPr>
                        <m:t>𝝈</m:t>
                      </m:r>
                      <m:r>
                        <a:rPr lang="el-GR" sz="1984" b="1" i="1">
                          <a:solidFill>
                            <a:schemeClr val="accent3"/>
                          </a:solidFill>
                          <a:latin typeface="Cambria Math" charset="0"/>
                        </a:rPr>
                        <m:t>(</m:t>
                      </m:r>
                      <m:sSub>
                        <m:sSubPr>
                          <m:ctrlPr>
                            <a:rPr lang="en-US" sz="1984" b="1" i="1">
                              <a:solidFill>
                                <a:schemeClr val="accent3"/>
                              </a:solidFill>
                              <a:latin typeface="Cambria Math" panose="02040503050406030204" pitchFamily="18" charset="0"/>
                            </a:rPr>
                          </m:ctrlPr>
                        </m:sSubPr>
                        <m:e>
                          <m:r>
                            <a:rPr lang="en-US" sz="1984" b="1" i="1">
                              <a:solidFill>
                                <a:schemeClr val="accent3"/>
                              </a:solidFill>
                              <a:latin typeface="Cambria Math" charset="0"/>
                            </a:rPr>
                            <m:t>𝑾</m:t>
                          </m:r>
                        </m:e>
                        <m:sub>
                          <m:r>
                            <a:rPr lang="en-US" sz="1984" b="1" i="1">
                              <a:solidFill>
                                <a:schemeClr val="accent3"/>
                              </a:solidFill>
                              <a:latin typeface="Cambria Math" charset="0"/>
                            </a:rPr>
                            <m:t>𝟐</m:t>
                          </m:r>
                        </m:sub>
                      </m:sSub>
                      <m:r>
                        <a:rPr lang="en-US" sz="1984" b="1" i="1">
                          <a:solidFill>
                            <a:schemeClr val="accent3"/>
                          </a:solidFill>
                          <a:latin typeface="Cambria Math" charset="0"/>
                        </a:rPr>
                        <m:t>𝒉</m:t>
                      </m:r>
                      <m:r>
                        <a:rPr lang="en-US" sz="1984" b="1" i="1">
                          <a:solidFill>
                            <a:schemeClr val="accent3"/>
                          </a:solidFill>
                          <a:latin typeface="Cambria Math" charset="0"/>
                        </a:rPr>
                        <m:t>+</m:t>
                      </m:r>
                      <m:sSub>
                        <m:sSubPr>
                          <m:ctrlPr>
                            <a:rPr lang="en-US" sz="1984" b="1" i="1">
                              <a:solidFill>
                                <a:schemeClr val="accent3"/>
                              </a:solidFill>
                              <a:latin typeface="Cambria Math" panose="02040503050406030204" pitchFamily="18" charset="0"/>
                            </a:rPr>
                          </m:ctrlPr>
                        </m:sSubPr>
                        <m:e>
                          <m:r>
                            <a:rPr lang="en-US" sz="1984" b="1" i="1">
                              <a:solidFill>
                                <a:schemeClr val="accent3"/>
                              </a:solidFill>
                              <a:latin typeface="Cambria Math" charset="0"/>
                            </a:rPr>
                            <m:t>𝒃</m:t>
                          </m:r>
                        </m:e>
                        <m:sub>
                          <m:r>
                            <a:rPr lang="en-US" sz="1984" b="1" i="1">
                              <a:solidFill>
                                <a:schemeClr val="accent3"/>
                              </a:solidFill>
                              <a:latin typeface="Cambria Math" charset="0"/>
                            </a:rPr>
                            <m:t>𝟐</m:t>
                          </m:r>
                        </m:sub>
                      </m:sSub>
                      <m:r>
                        <a:rPr lang="en-US" sz="1984" b="1" i="1">
                          <a:solidFill>
                            <a:schemeClr val="accent3"/>
                          </a:solidFill>
                          <a:latin typeface="Cambria Math" charset="0"/>
                        </a:rPr>
                        <m:t>)</m:t>
                      </m:r>
                    </m:oMath>
                  </m:oMathPara>
                </a14:m>
                <a:endParaRPr lang="el-GR" sz="1984" b="1" dirty="0">
                  <a:solidFill>
                    <a:schemeClr val="accent3"/>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792300" y="2082368"/>
                <a:ext cx="2024593" cy="305340"/>
              </a:xfrm>
              <a:prstGeom prst="rect">
                <a:avLst/>
              </a:prstGeom>
              <a:blipFill>
                <a:blip r:embed="rId6"/>
                <a:stretch>
                  <a:fillRect l="-2711" r="-4217" b="-3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927123" y="4637225"/>
                <a:ext cx="367408" cy="3468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54" b="1" i="1">
                          <a:solidFill>
                            <a:schemeClr val="accent4"/>
                          </a:solidFill>
                          <a:latin typeface="Cambria Math" charset="0"/>
                        </a:rPr>
                        <m:t>𝒉</m:t>
                      </m:r>
                    </m:oMath>
                  </m:oMathPara>
                </a14:m>
                <a:endParaRPr lang="el-GR" sz="1654"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2927123" y="4637225"/>
                <a:ext cx="367408" cy="34689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Ορθογώνιο 14"/>
              <p:cNvSpPr/>
              <p:nvPr/>
            </p:nvSpPr>
            <p:spPr>
              <a:xfrm>
                <a:off x="4163016" y="3640090"/>
                <a:ext cx="359394" cy="346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54" b="1" i="1">
                          <a:solidFill>
                            <a:schemeClr val="accent3"/>
                          </a:solidFill>
                          <a:latin typeface="Cambria Math" charset="0"/>
                        </a:rPr>
                        <m:t>𝒚</m:t>
                      </m:r>
                    </m:oMath>
                  </m:oMathPara>
                </a14:m>
                <a:endParaRPr lang="el-GR" sz="1654" b="1" dirty="0">
                  <a:solidFill>
                    <a:schemeClr val="accent3"/>
                  </a:solidFill>
                </a:endParaRPr>
              </a:p>
            </p:txBody>
          </p:sp>
        </mc:Choice>
        <mc:Fallback xmlns="">
          <p:sp>
            <p:nvSpPr>
              <p:cNvPr id="15" name="Ορθογώνιο 14"/>
              <p:cNvSpPr>
                <a:spLocks noRot="1" noChangeAspect="1" noMove="1" noResize="1" noEditPoints="1" noAdjustHandles="1" noChangeArrowheads="1" noChangeShapeType="1" noTextEdit="1"/>
              </p:cNvSpPr>
              <p:nvPr/>
            </p:nvSpPr>
            <p:spPr>
              <a:xfrm>
                <a:off x="4163016" y="3640090"/>
                <a:ext cx="359394" cy="346890"/>
              </a:xfrm>
              <a:prstGeom prst="rect">
                <a:avLst/>
              </a:prstGeom>
              <a:blipFill>
                <a:blip r:embed="rId8"/>
                <a:stretch>
                  <a:fillRect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Ορθογώνιο 15"/>
              <p:cNvSpPr/>
              <p:nvPr/>
            </p:nvSpPr>
            <p:spPr>
              <a:xfrm>
                <a:off x="1680075" y="4139338"/>
                <a:ext cx="354584" cy="346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54" b="1" i="1">
                          <a:solidFill>
                            <a:srgbClr val="FF0000"/>
                          </a:solidFill>
                          <a:latin typeface="Cambria Math" charset="0"/>
                        </a:rPr>
                        <m:t>𝒙</m:t>
                      </m:r>
                    </m:oMath>
                  </m:oMathPara>
                </a14:m>
                <a:endParaRPr lang="el-GR" sz="1488" b="1" dirty="0"/>
              </a:p>
            </p:txBody>
          </p:sp>
        </mc:Choice>
        <mc:Fallback xmlns="">
          <p:sp>
            <p:nvSpPr>
              <p:cNvPr id="16" name="Ορθογώνιο 15"/>
              <p:cNvSpPr>
                <a:spLocks noRot="1" noChangeAspect="1" noMove="1" noResize="1" noEditPoints="1" noAdjustHandles="1" noChangeArrowheads="1" noChangeShapeType="1" noTextEdit="1"/>
              </p:cNvSpPr>
              <p:nvPr/>
            </p:nvSpPr>
            <p:spPr>
              <a:xfrm>
                <a:off x="1680075" y="4139338"/>
                <a:ext cx="354584" cy="346890"/>
              </a:xfrm>
              <a:prstGeom prst="rect">
                <a:avLst/>
              </a:prstGeom>
              <a:blipFill>
                <a:blip r:embed="rId9"/>
                <a:stretch>
                  <a:fillRect/>
                </a:stretch>
              </a:blipFill>
            </p:spPr>
            <p:txBody>
              <a:bodyPr/>
              <a:lstStyle/>
              <a:p>
                <a:r>
                  <a:rPr lang="en-US">
                    <a:noFill/>
                  </a:rPr>
                  <a:t> </a:t>
                </a:r>
              </a:p>
            </p:txBody>
          </p:sp>
        </mc:Fallback>
      </mc:AlternateContent>
      <p:grpSp>
        <p:nvGrpSpPr>
          <p:cNvPr id="11" name="Ομάδα 10"/>
          <p:cNvGrpSpPr/>
          <p:nvPr/>
        </p:nvGrpSpPr>
        <p:grpSpPr>
          <a:xfrm>
            <a:off x="4771825" y="4029637"/>
            <a:ext cx="3780367" cy="1008225"/>
            <a:chOff x="4245370" y="4873466"/>
            <a:chExt cx="4572000" cy="1219354"/>
          </a:xfrm>
        </p:grpSpPr>
        <p:sp>
          <p:nvSpPr>
            <p:cNvPr id="5" name="Rectangle 4"/>
            <p:cNvSpPr/>
            <p:nvPr/>
          </p:nvSpPr>
          <p:spPr>
            <a:xfrm>
              <a:off x="4245370" y="4873466"/>
              <a:ext cx="4572000" cy="1219354"/>
            </a:xfrm>
            <a:prstGeom prst="rect">
              <a:avLst/>
            </a:prstGeom>
          </p:spPr>
          <p:txBody>
            <a:bodyPr>
              <a:spAutoFit/>
            </a:bodyPr>
            <a:lstStyle/>
            <a:p>
              <a:pPr algn="ctr"/>
              <a:r>
                <a:rPr lang="en-US" sz="1488" dirty="0"/>
                <a:t>4 + 2 = 6 neurons (not counting inputs)</a:t>
              </a:r>
            </a:p>
            <a:p>
              <a:pPr algn="ctr"/>
              <a:r>
                <a:rPr lang="en-US" sz="1488" dirty="0"/>
                <a:t>[3 x 4] + [4 x 2] = 20 weights </a:t>
              </a:r>
            </a:p>
            <a:p>
              <a:pPr algn="ctr"/>
              <a:r>
                <a:rPr lang="en-US" sz="1488" dirty="0"/>
                <a:t>4 + 2 = 6 biases</a:t>
              </a:r>
            </a:p>
            <a:p>
              <a:pPr algn="ctr"/>
              <a:r>
                <a:rPr lang="en-US" sz="1488" dirty="0">
                  <a:solidFill>
                    <a:schemeClr val="accent2"/>
                  </a:solidFill>
                </a:rPr>
                <a:t>26</a:t>
              </a:r>
              <a:r>
                <a:rPr lang="en-US" sz="1488" dirty="0"/>
                <a:t> </a:t>
              </a:r>
              <a:r>
                <a:rPr lang="en-US" sz="1488" dirty="0">
                  <a:solidFill>
                    <a:schemeClr val="accent2"/>
                  </a:solidFill>
                </a:rPr>
                <a:t>learnable </a:t>
              </a:r>
              <a:r>
                <a:rPr lang="en-US" sz="1488" b="1" dirty="0">
                  <a:solidFill>
                    <a:schemeClr val="accent2"/>
                  </a:solidFill>
                </a:rPr>
                <a:t>parameters</a:t>
              </a:r>
            </a:p>
          </p:txBody>
        </p:sp>
        <p:cxnSp>
          <p:nvCxnSpPr>
            <p:cNvPr id="10" name="Ευθεία γραμμή σύνδεσης 9"/>
            <p:cNvCxnSpPr/>
            <p:nvPr/>
          </p:nvCxnSpPr>
          <p:spPr>
            <a:xfrm>
              <a:off x="4434840" y="5765800"/>
              <a:ext cx="41578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 name="Ορθογώνιο 17"/>
          <p:cNvSpPr/>
          <p:nvPr/>
        </p:nvSpPr>
        <p:spPr>
          <a:xfrm>
            <a:off x="6855301" y="981419"/>
            <a:ext cx="813877" cy="321306"/>
          </a:xfrm>
          <a:prstGeom prst="rect">
            <a:avLst/>
          </a:prstGeom>
        </p:spPr>
        <p:txBody>
          <a:bodyPr wrap="none">
            <a:spAutoFit/>
          </a:bodyPr>
          <a:lstStyle/>
          <a:p>
            <a:r>
              <a:rPr lang="en-US" sz="1488"/>
              <a:t>Weights</a:t>
            </a:r>
            <a:endParaRPr lang="en-US" sz="1488" dirty="0"/>
          </a:p>
        </p:txBody>
      </p:sp>
      <p:sp>
        <p:nvSpPr>
          <p:cNvPr id="19" name="Ορθογώνιο 18"/>
          <p:cNvSpPr/>
          <p:nvPr/>
        </p:nvSpPr>
        <p:spPr>
          <a:xfrm>
            <a:off x="5091220" y="2632698"/>
            <a:ext cx="1733360" cy="321306"/>
          </a:xfrm>
          <a:prstGeom prst="rect">
            <a:avLst/>
          </a:prstGeom>
        </p:spPr>
        <p:txBody>
          <a:bodyPr wrap="none">
            <a:spAutoFit/>
          </a:bodyPr>
          <a:lstStyle/>
          <a:p>
            <a:r>
              <a:rPr lang="en-US" sz="1488" dirty="0"/>
              <a:t>Activation functions</a:t>
            </a:r>
          </a:p>
        </p:txBody>
      </p:sp>
      <p:cxnSp>
        <p:nvCxnSpPr>
          <p:cNvPr id="21" name="Ευθύγραμμο βέλος σύνδεσης 20"/>
          <p:cNvCxnSpPr>
            <a:stCxn id="18" idx="2"/>
            <a:endCxn id="2" idx="0"/>
          </p:cNvCxnSpPr>
          <p:nvPr/>
        </p:nvCxnSpPr>
        <p:spPr>
          <a:xfrm flipH="1">
            <a:off x="6855301" y="1302725"/>
            <a:ext cx="406939" cy="294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Ευθύγραμμο βέλος σύνδεσης 22"/>
          <p:cNvCxnSpPr>
            <a:stCxn id="18" idx="2"/>
            <a:endCxn id="4" idx="0"/>
          </p:cNvCxnSpPr>
          <p:nvPr/>
        </p:nvCxnSpPr>
        <p:spPr>
          <a:xfrm flipH="1">
            <a:off x="6804597" y="1302725"/>
            <a:ext cx="457643" cy="779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Ευθύγραμμο βέλος σύνδεσης 24"/>
          <p:cNvCxnSpPr>
            <a:stCxn id="19" idx="0"/>
          </p:cNvCxnSpPr>
          <p:nvPr/>
        </p:nvCxnSpPr>
        <p:spPr>
          <a:xfrm flipV="1">
            <a:off x="5957900" y="2361037"/>
            <a:ext cx="397678" cy="2716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Ευθύγραμμο βέλος σύνδεσης 26"/>
          <p:cNvCxnSpPr>
            <a:stCxn id="19" idx="0"/>
          </p:cNvCxnSpPr>
          <p:nvPr/>
        </p:nvCxnSpPr>
        <p:spPr>
          <a:xfrm flipV="1">
            <a:off x="5957900" y="1903086"/>
            <a:ext cx="520540" cy="7296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84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Training</a:t>
            </a:r>
          </a:p>
        </p:txBody>
      </p:sp>
      <p:sp>
        <p:nvSpPr>
          <p:cNvPr id="3" name="Ορθογώνιο 2"/>
          <p:cNvSpPr/>
          <p:nvPr/>
        </p:nvSpPr>
        <p:spPr>
          <a:xfrm>
            <a:off x="1555562" y="947530"/>
            <a:ext cx="1412845" cy="116805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488" dirty="0"/>
              <a:t>Sample labeled data</a:t>
            </a:r>
          </a:p>
          <a:p>
            <a:pPr algn="ctr"/>
            <a:r>
              <a:rPr lang="en-US" sz="1488" dirty="0"/>
              <a:t>(</a:t>
            </a:r>
            <a:r>
              <a:rPr lang="en-US" sz="1654" b="1" dirty="0">
                <a:solidFill>
                  <a:schemeClr val="bg1"/>
                </a:solidFill>
              </a:rPr>
              <a:t>batch</a:t>
            </a:r>
            <a:r>
              <a:rPr lang="en-US" sz="1488" dirty="0"/>
              <a:t>)</a:t>
            </a:r>
            <a:endParaRPr lang="el-GR" sz="1488" dirty="0"/>
          </a:p>
        </p:txBody>
      </p:sp>
      <p:sp>
        <p:nvSpPr>
          <p:cNvPr id="7" name="Ορθογώνιο 6"/>
          <p:cNvSpPr/>
          <p:nvPr/>
        </p:nvSpPr>
        <p:spPr>
          <a:xfrm>
            <a:off x="3348381" y="947530"/>
            <a:ext cx="1412845" cy="116805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54" b="1" dirty="0">
                <a:solidFill>
                  <a:schemeClr val="bg1"/>
                </a:solidFill>
              </a:rPr>
              <a:t>Forward</a:t>
            </a:r>
            <a:r>
              <a:rPr lang="en-US" sz="1654" dirty="0">
                <a:solidFill>
                  <a:schemeClr val="bg1"/>
                </a:solidFill>
              </a:rPr>
              <a:t> </a:t>
            </a:r>
            <a:r>
              <a:rPr lang="en-US" sz="1488" dirty="0"/>
              <a:t>it through the network, get predictions</a:t>
            </a:r>
            <a:endParaRPr lang="el-GR" sz="1488" dirty="0"/>
          </a:p>
        </p:txBody>
      </p:sp>
      <p:sp>
        <p:nvSpPr>
          <p:cNvPr id="8" name="Ορθογώνιο 7"/>
          <p:cNvSpPr/>
          <p:nvPr/>
        </p:nvSpPr>
        <p:spPr>
          <a:xfrm>
            <a:off x="5141200" y="947530"/>
            <a:ext cx="1412845" cy="116805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54" b="1" dirty="0">
                <a:solidFill>
                  <a:schemeClr val="bg1"/>
                </a:solidFill>
              </a:rPr>
              <a:t>Back-propagate</a:t>
            </a:r>
            <a:r>
              <a:rPr lang="en-US" sz="1488" dirty="0"/>
              <a:t> the errors</a:t>
            </a:r>
            <a:endParaRPr lang="el-GR" sz="1488" dirty="0"/>
          </a:p>
        </p:txBody>
      </p:sp>
      <p:sp>
        <p:nvSpPr>
          <p:cNvPr id="9" name="Ορθογώνιο 8"/>
          <p:cNvSpPr/>
          <p:nvPr/>
        </p:nvSpPr>
        <p:spPr>
          <a:xfrm>
            <a:off x="6934019" y="947530"/>
            <a:ext cx="1412845" cy="116805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54" b="1" dirty="0"/>
              <a:t>Update</a:t>
            </a:r>
            <a:r>
              <a:rPr lang="en-US" sz="1654" dirty="0"/>
              <a:t> </a:t>
            </a:r>
            <a:r>
              <a:rPr lang="en-US" sz="1488" dirty="0"/>
              <a:t>the network weights</a:t>
            </a:r>
            <a:endParaRPr lang="el-GR" sz="1488" dirty="0"/>
          </a:p>
        </p:txBody>
      </p:sp>
      <p:cxnSp>
        <p:nvCxnSpPr>
          <p:cNvPr id="11" name="Ευθύγραμμο βέλος σύνδεσης 10"/>
          <p:cNvCxnSpPr>
            <a:stCxn id="3" idx="3"/>
            <a:endCxn id="7" idx="1"/>
          </p:cNvCxnSpPr>
          <p:nvPr/>
        </p:nvCxnSpPr>
        <p:spPr>
          <a:xfrm>
            <a:off x="2968407" y="1531554"/>
            <a:ext cx="3799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Ευθύγραμμο βέλος σύνδεσης 11"/>
          <p:cNvCxnSpPr/>
          <p:nvPr/>
        </p:nvCxnSpPr>
        <p:spPr>
          <a:xfrm>
            <a:off x="4761226" y="1531554"/>
            <a:ext cx="3799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Ευθύγραμμο βέλος σύνδεσης 12"/>
          <p:cNvCxnSpPr/>
          <p:nvPr/>
        </p:nvCxnSpPr>
        <p:spPr>
          <a:xfrm>
            <a:off x="6554045" y="1540462"/>
            <a:ext cx="3799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Εικόνα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7513" y="2385982"/>
            <a:ext cx="2318927" cy="1795299"/>
          </a:xfrm>
          <a:prstGeom prst="rect">
            <a:avLst/>
          </a:prstGeom>
        </p:spPr>
      </p:pic>
      <p:cxnSp>
        <p:nvCxnSpPr>
          <p:cNvPr id="15" name="Γωνιώδης σύνδεση 14"/>
          <p:cNvCxnSpPr>
            <a:stCxn id="9" idx="2"/>
            <a:endCxn id="3" idx="2"/>
          </p:cNvCxnSpPr>
          <p:nvPr/>
        </p:nvCxnSpPr>
        <p:spPr>
          <a:xfrm rot="5400000">
            <a:off x="4951213" y="-573648"/>
            <a:ext cx="10501" cy="5378457"/>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Εικόνα 19"/>
          <p:cNvPicPr>
            <a:picLocks noChangeAspect="1"/>
          </p:cNvPicPr>
          <p:nvPr/>
        </p:nvPicPr>
        <p:blipFill>
          <a:blip r:embed="rId4"/>
          <a:stretch>
            <a:fillRect/>
          </a:stretch>
        </p:blipFill>
        <p:spPr>
          <a:xfrm>
            <a:off x="1555562" y="3598702"/>
            <a:ext cx="2116410" cy="1680203"/>
          </a:xfrm>
          <a:prstGeom prst="rect">
            <a:avLst/>
          </a:prstGeom>
        </p:spPr>
      </p:pic>
      <mc:AlternateContent xmlns:mc="http://schemas.openxmlformats.org/markup-compatibility/2006" xmlns:a14="http://schemas.microsoft.com/office/drawing/2010/main">
        <mc:Choice Requires="a14">
          <p:sp>
            <p:nvSpPr>
              <p:cNvPr id="21" name="TextBox 20"/>
              <p:cNvSpPr txBox="1"/>
              <p:nvPr/>
            </p:nvSpPr>
            <p:spPr>
              <a:xfrm>
                <a:off x="1555562" y="2789377"/>
                <a:ext cx="4861972" cy="779252"/>
              </a:xfrm>
              <a:prstGeom prst="rect">
                <a:avLst/>
              </a:prstGeom>
              <a:noFill/>
            </p:spPr>
            <p:txBody>
              <a:bodyPr wrap="square" rtlCol="0">
                <a:spAutoFit/>
              </a:bodyPr>
              <a:lstStyle/>
              <a:p>
                <a:r>
                  <a:rPr lang="en-US" sz="1488" dirty="0"/>
                  <a:t>Optimize (min. or max.) </a:t>
                </a:r>
                <a:r>
                  <a:rPr lang="en-US" sz="1488" b="1" dirty="0">
                    <a:solidFill>
                      <a:schemeClr val="accent2"/>
                    </a:solidFill>
                  </a:rPr>
                  <a:t>objective/cost function </a:t>
                </a:r>
                <a14:m>
                  <m:oMath xmlns:m="http://schemas.openxmlformats.org/officeDocument/2006/math">
                    <m:r>
                      <a:rPr lang="en-US" sz="1488" b="1" i="1">
                        <a:solidFill>
                          <a:schemeClr val="accent2"/>
                        </a:solidFill>
                        <a:latin typeface="Cambria Math" charset="0"/>
                      </a:rPr>
                      <m:t>𝑱</m:t>
                    </m:r>
                    <m:r>
                      <a:rPr lang="en-US" sz="1488" b="1" i="1">
                        <a:solidFill>
                          <a:schemeClr val="accent2"/>
                        </a:solidFill>
                        <a:latin typeface="Cambria Math" charset="0"/>
                      </a:rPr>
                      <m:t>(</m:t>
                    </m:r>
                    <m:r>
                      <a:rPr lang="el-GR" sz="1488" b="1" i="1">
                        <a:solidFill>
                          <a:schemeClr val="accent2"/>
                        </a:solidFill>
                        <a:latin typeface="Cambria Math" charset="0"/>
                      </a:rPr>
                      <m:t>𝜽</m:t>
                    </m:r>
                    <m:r>
                      <a:rPr lang="el-GR" sz="1488" b="1" i="1">
                        <a:solidFill>
                          <a:schemeClr val="accent2"/>
                        </a:solidFill>
                        <a:latin typeface="Cambria Math" charset="0"/>
                      </a:rPr>
                      <m:t>)</m:t>
                    </m:r>
                  </m:oMath>
                </a14:m>
                <a:endParaRPr lang="en-US" sz="1488" b="1" dirty="0">
                  <a:solidFill>
                    <a:schemeClr val="accent2"/>
                  </a:solidFill>
                </a:endParaRPr>
              </a:p>
              <a:p>
                <a:r>
                  <a:rPr lang="en-US" sz="1488" dirty="0"/>
                  <a:t>Generate </a:t>
                </a:r>
                <a:r>
                  <a:rPr lang="en-US" sz="1488" b="1" dirty="0">
                    <a:solidFill>
                      <a:schemeClr val="accent2"/>
                    </a:solidFill>
                  </a:rPr>
                  <a:t>error signal </a:t>
                </a:r>
                <a:r>
                  <a:rPr lang="en-US" sz="1488" dirty="0"/>
                  <a:t>that measures difference between predictions and target values</a:t>
                </a:r>
              </a:p>
            </p:txBody>
          </p:sp>
        </mc:Choice>
        <mc:Fallback xmlns="">
          <p:sp>
            <p:nvSpPr>
              <p:cNvPr id="21" name="TextBox 20"/>
              <p:cNvSpPr txBox="1">
                <a:spLocks noRot="1" noChangeAspect="1" noMove="1" noResize="1" noEditPoints="1" noAdjustHandles="1" noChangeArrowheads="1" noChangeShapeType="1" noTextEdit="1"/>
              </p:cNvSpPr>
              <p:nvPr/>
            </p:nvSpPr>
            <p:spPr>
              <a:xfrm>
                <a:off x="1555562" y="2789377"/>
                <a:ext cx="4861972" cy="779252"/>
              </a:xfrm>
              <a:prstGeom prst="rect">
                <a:avLst/>
              </a:prstGeom>
              <a:blipFill>
                <a:blip r:embed="rId5"/>
                <a:stretch>
                  <a:fillRect l="-501" t="-2362" b="-7874"/>
                </a:stretch>
              </a:blipFill>
            </p:spPr>
            <p:txBody>
              <a:bodyPr/>
              <a:lstStyle/>
              <a:p>
                <a:r>
                  <a:rPr lang="en-US">
                    <a:noFill/>
                  </a:rPr>
                  <a:t> </a:t>
                </a:r>
              </a:p>
            </p:txBody>
          </p:sp>
        </mc:Fallback>
      </mc:AlternateContent>
      <p:sp>
        <p:nvSpPr>
          <p:cNvPr id="23" name="TextBox 22"/>
          <p:cNvSpPr txBox="1"/>
          <p:nvPr/>
        </p:nvSpPr>
        <p:spPr>
          <a:xfrm>
            <a:off x="3896909" y="4149188"/>
            <a:ext cx="4714280" cy="1237198"/>
          </a:xfrm>
          <a:prstGeom prst="rect">
            <a:avLst/>
          </a:prstGeom>
          <a:noFill/>
        </p:spPr>
        <p:txBody>
          <a:bodyPr wrap="square" rtlCol="0">
            <a:spAutoFit/>
          </a:bodyPr>
          <a:lstStyle/>
          <a:p>
            <a:r>
              <a:rPr lang="en-US" sz="1488" dirty="0"/>
              <a:t>Use error signal to change the </a:t>
            </a:r>
            <a:r>
              <a:rPr lang="en-US" sz="1488" b="1" dirty="0">
                <a:solidFill>
                  <a:schemeClr val="accent2"/>
                </a:solidFill>
              </a:rPr>
              <a:t>weights</a:t>
            </a:r>
            <a:r>
              <a:rPr lang="en-US" sz="1488" dirty="0"/>
              <a:t> and get more accurate predictions </a:t>
            </a:r>
          </a:p>
          <a:p>
            <a:r>
              <a:rPr lang="en-US" sz="1488" dirty="0"/>
              <a:t>Subtracting a fraction of the </a:t>
            </a:r>
            <a:r>
              <a:rPr lang="en-US" sz="1488" b="1" dirty="0">
                <a:solidFill>
                  <a:schemeClr val="accent2"/>
                </a:solidFill>
              </a:rPr>
              <a:t>gradient</a:t>
            </a:r>
            <a:r>
              <a:rPr lang="en-US" sz="1488" dirty="0"/>
              <a:t> moves you towards the </a:t>
            </a:r>
            <a:r>
              <a:rPr lang="en-US" sz="1488" b="1" dirty="0">
                <a:solidFill>
                  <a:schemeClr val="accent2"/>
                </a:solidFill>
              </a:rPr>
              <a:t>(local) minimum of the cost function</a:t>
            </a:r>
            <a:endParaRPr lang="el-GR" sz="1488" b="1" dirty="0">
              <a:solidFill>
                <a:schemeClr val="accent2"/>
              </a:solidFill>
            </a:endParaRPr>
          </a:p>
          <a:p>
            <a:endParaRPr lang="el-GR" sz="1488" dirty="0"/>
          </a:p>
        </p:txBody>
      </p:sp>
      <p:sp>
        <p:nvSpPr>
          <p:cNvPr id="5" name="Ορθογώνιο 4"/>
          <p:cNvSpPr/>
          <p:nvPr/>
        </p:nvSpPr>
        <p:spPr>
          <a:xfrm>
            <a:off x="2739826" y="5278906"/>
            <a:ext cx="5801766" cy="206851"/>
          </a:xfrm>
          <a:prstGeom prst="rect">
            <a:avLst/>
          </a:prstGeom>
        </p:spPr>
        <p:txBody>
          <a:bodyPr wrap="square">
            <a:spAutoFit/>
          </a:bodyPr>
          <a:lstStyle/>
          <a:p>
            <a:pPr algn="r"/>
            <a:r>
              <a:rPr lang="el-GR" sz="744" i="1" dirty="0" err="1"/>
              <a:t>https</a:t>
            </a:r>
            <a:r>
              <a:rPr lang="el-GR" sz="744" i="1" dirty="0"/>
              <a:t>://</a:t>
            </a:r>
            <a:r>
              <a:rPr lang="el-GR" sz="744" i="1" dirty="0" err="1"/>
              <a:t>medium.com</a:t>
            </a:r>
            <a:r>
              <a:rPr lang="el-GR" sz="744" i="1" dirty="0"/>
              <a:t>/@</a:t>
            </a:r>
            <a:r>
              <a:rPr lang="el-GR" sz="744" i="1" dirty="0" err="1"/>
              <a:t>ramrajchandradevan</a:t>
            </a:r>
            <a:r>
              <a:rPr lang="el-GR" sz="744" i="1" dirty="0"/>
              <a:t>/the-evolution-of-gradient-descend-optimization-algorithm-4106a6702d39</a:t>
            </a:r>
          </a:p>
        </p:txBody>
      </p:sp>
    </p:spTree>
    <p:extLst>
      <p:ext uri="{BB962C8B-B14F-4D97-AF65-F5344CB8AC3E}">
        <p14:creationId xmlns:p14="http://schemas.microsoft.com/office/powerpoint/2010/main" val="37519866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99537" y="3262093"/>
            <a:ext cx="1169166" cy="321306"/>
          </a:xfrm>
          <a:prstGeom prst="rect">
            <a:avLst/>
          </a:prstGeom>
          <a:noFill/>
        </p:spPr>
        <p:txBody>
          <a:bodyPr wrap="none" rtlCol="0">
            <a:spAutoFit/>
          </a:bodyPr>
          <a:lstStyle/>
          <a:p>
            <a:r>
              <a:rPr lang="en-US" sz="1488" dirty="0"/>
              <a:t>learning rate</a:t>
            </a:r>
          </a:p>
        </p:txBody>
      </p:sp>
      <p:sp>
        <p:nvSpPr>
          <p:cNvPr id="11"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Gradient Descent</a:t>
            </a:r>
          </a:p>
        </p:txBody>
      </p:sp>
      <mc:AlternateContent xmlns:mc="http://schemas.openxmlformats.org/markup-compatibility/2006" xmlns:a14="http://schemas.microsoft.com/office/drawing/2010/main">
        <mc:Choice Requires="a14">
          <p:sp>
            <p:nvSpPr>
              <p:cNvPr id="15" name="TextBox 14"/>
              <p:cNvSpPr txBox="1"/>
              <p:nvPr/>
            </p:nvSpPr>
            <p:spPr>
              <a:xfrm>
                <a:off x="1603580" y="1149008"/>
                <a:ext cx="2414507" cy="321306"/>
              </a:xfrm>
              <a:prstGeom prst="rect">
                <a:avLst/>
              </a:prstGeom>
              <a:noFill/>
            </p:spPr>
            <p:txBody>
              <a:bodyPr wrap="none" rtlCol="0">
                <a:spAutoFit/>
              </a:bodyPr>
              <a:lstStyle/>
              <a:p>
                <a:r>
                  <a:rPr lang="en-US" sz="1488" b="1" dirty="0">
                    <a:solidFill>
                      <a:schemeClr val="accent2"/>
                    </a:solidFill>
                  </a:rPr>
                  <a:t>objective/cost function </a:t>
                </a:r>
                <a14:m>
                  <m:oMath xmlns:m="http://schemas.openxmlformats.org/officeDocument/2006/math">
                    <m:r>
                      <a:rPr lang="en-US" sz="1488" b="1" i="1">
                        <a:solidFill>
                          <a:schemeClr val="accent2"/>
                        </a:solidFill>
                        <a:latin typeface="Cambria Math" charset="0"/>
                      </a:rPr>
                      <m:t>𝑱</m:t>
                    </m:r>
                    <m:r>
                      <a:rPr lang="en-US" sz="1488" b="1" i="1">
                        <a:solidFill>
                          <a:schemeClr val="accent2"/>
                        </a:solidFill>
                        <a:latin typeface="Cambria Math" charset="0"/>
                      </a:rPr>
                      <m:t>(</m:t>
                    </m:r>
                    <m:r>
                      <a:rPr lang="el-GR" sz="1488" b="1" i="1">
                        <a:solidFill>
                          <a:schemeClr val="accent2"/>
                        </a:solidFill>
                        <a:latin typeface="Cambria Math" charset="0"/>
                      </a:rPr>
                      <m:t>𝜽</m:t>
                    </m:r>
                    <m:r>
                      <a:rPr lang="el-GR" sz="1488" b="1" i="1">
                        <a:solidFill>
                          <a:schemeClr val="accent2"/>
                        </a:solidFill>
                        <a:latin typeface="Cambria Math" charset="0"/>
                      </a:rPr>
                      <m:t>)</m:t>
                    </m:r>
                  </m:oMath>
                </a14:m>
                <a:endParaRPr lang="en-US" sz="1488" b="1" dirty="0">
                  <a:solidFill>
                    <a:schemeClr val="accent2"/>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603580" y="1149008"/>
                <a:ext cx="2414507" cy="321306"/>
              </a:xfrm>
              <a:prstGeom prst="rect">
                <a:avLst/>
              </a:prstGeom>
              <a:blipFill>
                <a:blip r:embed="rId3"/>
                <a:stretch>
                  <a:fillRect l="-1010" t="-3774" b="-20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1676542" y="1716579"/>
                <a:ext cx="2499659" cy="6201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1488" i="1">
                              <a:latin typeface="Cambria Math" panose="02040503050406030204" pitchFamily="18" charset="0"/>
                            </a:rPr>
                          </m:ctrlPr>
                        </m:sSubSupPr>
                        <m:e>
                          <m:r>
                            <a:rPr lang="el-GR" sz="1488" i="1">
                              <a:latin typeface="Cambria Math" charset="0"/>
                            </a:rPr>
                            <m:t>𝜃</m:t>
                          </m:r>
                        </m:e>
                        <m:sub>
                          <m:r>
                            <a:rPr lang="en-US" sz="1488" i="1">
                              <a:latin typeface="Cambria Math" charset="0"/>
                            </a:rPr>
                            <m:t>𝑗</m:t>
                          </m:r>
                        </m:sub>
                        <m:sup>
                          <m:r>
                            <a:rPr lang="en-US" sz="1488" i="1">
                              <a:latin typeface="Cambria Math" charset="0"/>
                            </a:rPr>
                            <m:t>𝑛𝑒𝑤</m:t>
                          </m:r>
                        </m:sup>
                      </m:sSubSup>
                      <m:r>
                        <a:rPr lang="en-US" sz="1488" i="1">
                          <a:latin typeface="Cambria Math" charset="0"/>
                        </a:rPr>
                        <m:t>=</m:t>
                      </m:r>
                      <m:sSubSup>
                        <m:sSubSupPr>
                          <m:ctrlPr>
                            <a:rPr lang="en-US" sz="1488" i="1">
                              <a:latin typeface="Cambria Math" panose="02040503050406030204" pitchFamily="18" charset="0"/>
                            </a:rPr>
                          </m:ctrlPr>
                        </m:sSubSupPr>
                        <m:e>
                          <m:r>
                            <a:rPr lang="el-GR" sz="1488" i="1">
                              <a:latin typeface="Cambria Math" charset="0"/>
                            </a:rPr>
                            <m:t>𝜃</m:t>
                          </m:r>
                        </m:e>
                        <m:sub>
                          <m:r>
                            <a:rPr lang="en-US" sz="1488" i="1">
                              <a:latin typeface="Cambria Math" charset="0"/>
                            </a:rPr>
                            <m:t>𝑗</m:t>
                          </m:r>
                        </m:sub>
                        <m:sup>
                          <m:r>
                            <a:rPr lang="en-US" sz="1488" i="1">
                              <a:latin typeface="Cambria Math" charset="0"/>
                            </a:rPr>
                            <m:t>𝑜𝑙𝑑</m:t>
                          </m:r>
                        </m:sup>
                      </m:sSubSup>
                      <m:r>
                        <a:rPr lang="en-US" sz="1488" i="1">
                          <a:latin typeface="Cambria Math" charset="0"/>
                        </a:rPr>
                        <m:t> −</m:t>
                      </m:r>
                      <m:r>
                        <a:rPr lang="en-US" sz="1488" i="1">
                          <a:latin typeface="Cambria Math" charset="0"/>
                        </a:rPr>
                        <m:t>𝛼</m:t>
                      </m:r>
                      <m:f>
                        <m:fPr>
                          <m:ctrlPr>
                            <a:rPr lang="mr-IN" sz="1488" i="1">
                              <a:latin typeface="Cambria Math" panose="02040503050406030204" pitchFamily="18" charset="0"/>
                            </a:rPr>
                          </m:ctrlPr>
                        </m:fPr>
                        <m:num>
                          <m:r>
                            <a:rPr lang="mr-IN" sz="1488" i="1">
                              <a:latin typeface="Cambria Math" charset="0"/>
                            </a:rPr>
                            <m:t>ⅆ</m:t>
                          </m:r>
                        </m:num>
                        <m:den>
                          <m:r>
                            <a:rPr lang="mr-IN" sz="1488" i="1">
                              <a:latin typeface="Cambria Math" charset="0"/>
                            </a:rPr>
                            <m:t>ⅆ</m:t>
                          </m:r>
                          <m:sSubSup>
                            <m:sSubSupPr>
                              <m:ctrlPr>
                                <a:rPr lang="en-US" sz="1488" i="1">
                                  <a:latin typeface="Cambria Math" panose="02040503050406030204" pitchFamily="18" charset="0"/>
                                </a:rPr>
                              </m:ctrlPr>
                            </m:sSubSupPr>
                            <m:e>
                              <m:r>
                                <a:rPr lang="el-GR" sz="1488" i="1">
                                  <a:latin typeface="Cambria Math" charset="0"/>
                                </a:rPr>
                                <m:t>𝜃</m:t>
                              </m:r>
                            </m:e>
                            <m:sub>
                              <m:r>
                                <a:rPr lang="en-US" sz="1488" i="1">
                                  <a:latin typeface="Cambria Math" charset="0"/>
                                </a:rPr>
                                <m:t>𝑗</m:t>
                              </m:r>
                            </m:sub>
                            <m:sup>
                              <m:r>
                                <a:rPr lang="en-US" sz="1488" i="1">
                                  <a:latin typeface="Cambria Math" charset="0"/>
                                </a:rPr>
                                <m:t>𝑜𝑙𝑑</m:t>
                              </m:r>
                            </m:sup>
                          </m:sSubSup>
                        </m:den>
                      </m:f>
                      <m:r>
                        <a:rPr lang="en-US" sz="1488" i="1">
                          <a:latin typeface="Cambria Math" charset="0"/>
                        </a:rPr>
                        <m:t>𝐽</m:t>
                      </m:r>
                      <m:r>
                        <a:rPr lang="en-US" sz="1488" i="1">
                          <a:latin typeface="Cambria Math" charset="0"/>
                        </a:rPr>
                        <m:t>(</m:t>
                      </m:r>
                      <m:r>
                        <a:rPr lang="el-GR" sz="1488" i="1">
                          <a:latin typeface="Cambria Math" charset="0"/>
                        </a:rPr>
                        <m:t>𝜃</m:t>
                      </m:r>
                      <m:r>
                        <a:rPr lang="el-GR" sz="1488" i="1">
                          <a:latin typeface="Cambria Math" charset="0"/>
                        </a:rPr>
                        <m:t>)</m:t>
                      </m:r>
                    </m:oMath>
                  </m:oMathPara>
                </a14:m>
                <a:endParaRPr lang="el-GR" sz="1488" dirty="0"/>
              </a:p>
            </p:txBody>
          </p:sp>
        </mc:Choice>
        <mc:Fallback xmlns="">
          <p:sp>
            <p:nvSpPr>
              <p:cNvPr id="2" name="TextBox 1"/>
              <p:cNvSpPr txBox="1">
                <a:spLocks noRot="1" noChangeAspect="1" noMove="1" noResize="1" noEditPoints="1" noAdjustHandles="1" noChangeArrowheads="1" noChangeShapeType="1" noTextEdit="1"/>
              </p:cNvSpPr>
              <p:nvPr/>
            </p:nvSpPr>
            <p:spPr>
              <a:xfrm>
                <a:off x="1676542" y="1716579"/>
                <a:ext cx="2499659" cy="620170"/>
              </a:xfrm>
              <a:prstGeom prst="rect">
                <a:avLst/>
              </a:prstGeom>
              <a:blipFill>
                <a:blip r:embed="rId4"/>
                <a:stretch>
                  <a:fillRect b="-1980"/>
                </a:stretch>
              </a:blipFill>
            </p:spPr>
            <p:txBody>
              <a:bodyPr/>
              <a:lstStyle/>
              <a:p>
                <a:r>
                  <a:rPr lang="en-US">
                    <a:noFill/>
                  </a:rPr>
                  <a:t> </a:t>
                </a:r>
              </a:p>
            </p:txBody>
          </p:sp>
        </mc:Fallback>
      </mc:AlternateContent>
      <p:sp>
        <p:nvSpPr>
          <p:cNvPr id="3" name="TextBox 2"/>
          <p:cNvSpPr txBox="1"/>
          <p:nvPr/>
        </p:nvSpPr>
        <p:spPr>
          <a:xfrm>
            <a:off x="4188139" y="1843880"/>
            <a:ext cx="2197205" cy="321306"/>
          </a:xfrm>
          <a:prstGeom prst="rect">
            <a:avLst/>
          </a:prstGeom>
          <a:noFill/>
        </p:spPr>
        <p:txBody>
          <a:bodyPr wrap="none" rtlCol="0">
            <a:spAutoFit/>
          </a:bodyPr>
          <a:lstStyle/>
          <a:p>
            <a:r>
              <a:rPr lang="en-US" sz="1488" dirty="0"/>
              <a:t>Update each element of </a:t>
            </a:r>
            <a:r>
              <a:rPr lang="el-GR" sz="1488" dirty="0"/>
              <a:t>θ</a:t>
            </a:r>
          </a:p>
        </p:txBody>
      </p:sp>
      <mc:AlternateContent xmlns:mc="http://schemas.openxmlformats.org/markup-compatibility/2006" xmlns:a14="http://schemas.microsoft.com/office/drawing/2010/main">
        <mc:Choice Requires="a14">
          <p:sp>
            <p:nvSpPr>
              <p:cNvPr id="4" name="Ορθογώνιο 3"/>
              <p:cNvSpPr/>
              <p:nvPr/>
            </p:nvSpPr>
            <p:spPr>
              <a:xfrm>
                <a:off x="1676542" y="2585525"/>
                <a:ext cx="2168607" cy="3507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488" i="1">
                              <a:latin typeface="Cambria Math" panose="02040503050406030204" pitchFamily="18" charset="0"/>
                            </a:rPr>
                          </m:ctrlPr>
                        </m:sSubSupPr>
                        <m:e>
                          <m:r>
                            <a:rPr lang="el-GR" sz="1488" i="1">
                              <a:latin typeface="Cambria Math" charset="0"/>
                            </a:rPr>
                            <m:t>𝜃</m:t>
                          </m:r>
                        </m:e>
                        <m:sub/>
                        <m:sup>
                          <m:r>
                            <a:rPr lang="en-US" sz="1488" i="1">
                              <a:latin typeface="Cambria Math" charset="0"/>
                            </a:rPr>
                            <m:t>𝑛𝑒𝑤</m:t>
                          </m:r>
                        </m:sup>
                      </m:sSubSup>
                      <m:r>
                        <a:rPr lang="en-US" sz="1488" i="1">
                          <a:latin typeface="Cambria Math" charset="0"/>
                        </a:rPr>
                        <m:t>=</m:t>
                      </m:r>
                      <m:sSubSup>
                        <m:sSubSupPr>
                          <m:ctrlPr>
                            <a:rPr lang="en-US" sz="1488" i="1">
                              <a:latin typeface="Cambria Math" panose="02040503050406030204" pitchFamily="18" charset="0"/>
                            </a:rPr>
                          </m:ctrlPr>
                        </m:sSubSupPr>
                        <m:e>
                          <m:r>
                            <a:rPr lang="el-GR" sz="1488" i="1">
                              <a:latin typeface="Cambria Math" charset="0"/>
                            </a:rPr>
                            <m:t>𝜃</m:t>
                          </m:r>
                        </m:e>
                        <m:sub/>
                        <m:sup>
                          <m:r>
                            <a:rPr lang="en-US" sz="1488" i="1">
                              <a:latin typeface="Cambria Math" charset="0"/>
                            </a:rPr>
                            <m:t>𝑜𝑙𝑑</m:t>
                          </m:r>
                        </m:sup>
                      </m:sSubSup>
                      <m:r>
                        <a:rPr lang="en-US" sz="1488" i="1">
                          <a:latin typeface="Cambria Math" charset="0"/>
                        </a:rPr>
                        <m:t> −</m:t>
                      </m:r>
                      <m:r>
                        <a:rPr lang="en-US" sz="1488" i="1">
                          <a:latin typeface="Cambria Math" charset="0"/>
                        </a:rPr>
                        <m:t>𝛼</m:t>
                      </m:r>
                      <m:sSub>
                        <m:sSubPr>
                          <m:ctrlPr>
                            <a:rPr lang="en-US" sz="1488" i="1">
                              <a:latin typeface="Cambria Math" panose="02040503050406030204" pitchFamily="18" charset="0"/>
                            </a:rPr>
                          </m:ctrlPr>
                        </m:sSubPr>
                        <m:e>
                          <m:r>
                            <a:rPr lang="en-US" sz="1488" i="1">
                              <a:latin typeface="Cambria Math" charset="0"/>
                              <a:ea typeface="Cambria Math" charset="0"/>
                              <a:cs typeface="Cambria Math" charset="0"/>
                            </a:rPr>
                            <m:t>𝛻</m:t>
                          </m:r>
                        </m:e>
                        <m:sub>
                          <m:r>
                            <a:rPr lang="el-GR" sz="1488" i="1">
                              <a:latin typeface="Cambria Math" charset="0"/>
                            </a:rPr>
                            <m:t>𝜃</m:t>
                          </m:r>
                        </m:sub>
                      </m:sSub>
                      <m:r>
                        <a:rPr lang="en-US" sz="1488" i="1">
                          <a:latin typeface="Cambria Math" charset="0"/>
                        </a:rPr>
                        <m:t>𝐽</m:t>
                      </m:r>
                      <m:r>
                        <a:rPr lang="en-US" sz="1488" i="1">
                          <a:latin typeface="Cambria Math" charset="0"/>
                        </a:rPr>
                        <m:t>(</m:t>
                      </m:r>
                      <m:r>
                        <a:rPr lang="el-GR" sz="1488" i="1">
                          <a:latin typeface="Cambria Math" charset="0"/>
                        </a:rPr>
                        <m:t>𝜃</m:t>
                      </m:r>
                      <m:r>
                        <a:rPr lang="el-GR" sz="1488" i="1">
                          <a:latin typeface="Cambria Math" charset="0"/>
                        </a:rPr>
                        <m:t>)</m:t>
                      </m:r>
                    </m:oMath>
                  </m:oMathPara>
                </a14:m>
                <a:endParaRPr lang="el-GR" sz="1488" dirty="0"/>
              </a:p>
            </p:txBody>
          </p:sp>
        </mc:Choice>
        <mc:Fallback xmlns="">
          <p:sp>
            <p:nvSpPr>
              <p:cNvPr id="4" name="Ορθογώνιο 3"/>
              <p:cNvSpPr>
                <a:spLocks noRot="1" noChangeAspect="1" noMove="1" noResize="1" noEditPoints="1" noAdjustHandles="1" noChangeArrowheads="1" noChangeShapeType="1" noTextEdit="1"/>
              </p:cNvSpPr>
              <p:nvPr/>
            </p:nvSpPr>
            <p:spPr>
              <a:xfrm>
                <a:off x="1676542" y="2585525"/>
                <a:ext cx="2168607" cy="350737"/>
              </a:xfrm>
              <a:prstGeom prst="rect">
                <a:avLst/>
              </a:prstGeom>
              <a:blipFill>
                <a:blip r:embed="rId5"/>
                <a:stretch>
                  <a:fillRect b="-8621"/>
                </a:stretch>
              </a:blipFill>
            </p:spPr>
            <p:txBody>
              <a:bodyPr/>
              <a:lstStyle/>
              <a:p>
                <a:r>
                  <a:rPr lang="en-US">
                    <a:noFill/>
                  </a:rPr>
                  <a:t> </a:t>
                </a:r>
              </a:p>
            </p:txBody>
          </p:sp>
        </mc:Fallback>
      </mc:AlternateContent>
      <p:sp>
        <p:nvSpPr>
          <p:cNvPr id="8" name="TextBox 7"/>
          <p:cNvSpPr txBox="1"/>
          <p:nvPr/>
        </p:nvSpPr>
        <p:spPr>
          <a:xfrm>
            <a:off x="4188139" y="2563923"/>
            <a:ext cx="2820709" cy="321306"/>
          </a:xfrm>
          <a:prstGeom prst="rect">
            <a:avLst/>
          </a:prstGeom>
          <a:noFill/>
        </p:spPr>
        <p:txBody>
          <a:bodyPr wrap="none" rtlCol="0">
            <a:spAutoFit/>
          </a:bodyPr>
          <a:lstStyle/>
          <a:p>
            <a:r>
              <a:rPr lang="en-US" sz="1488" dirty="0"/>
              <a:t>Matrix notation for </a:t>
            </a:r>
            <a:r>
              <a:rPr lang="en-US" sz="1488"/>
              <a:t>all parameters</a:t>
            </a:r>
            <a:endParaRPr lang="el-GR" sz="1488" dirty="0"/>
          </a:p>
        </p:txBody>
      </p:sp>
      <p:cxnSp>
        <p:nvCxnSpPr>
          <p:cNvPr id="12" name="Ευθύγραμμο βέλος σύνδεσης 11"/>
          <p:cNvCxnSpPr>
            <a:stCxn id="9" idx="0"/>
          </p:cNvCxnSpPr>
          <p:nvPr/>
        </p:nvCxnSpPr>
        <p:spPr>
          <a:xfrm flipV="1">
            <a:off x="2684120" y="2869305"/>
            <a:ext cx="371677" cy="392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Εικόνα 16"/>
          <p:cNvPicPr>
            <a:picLocks noChangeAspect="1"/>
          </p:cNvPicPr>
          <p:nvPr/>
        </p:nvPicPr>
        <p:blipFill>
          <a:blip r:embed="rId6"/>
          <a:stretch>
            <a:fillRect/>
          </a:stretch>
        </p:blipFill>
        <p:spPr>
          <a:xfrm>
            <a:off x="4098046" y="2994599"/>
            <a:ext cx="3771026" cy="2096480"/>
          </a:xfrm>
          <a:prstGeom prst="rect">
            <a:avLst/>
          </a:prstGeom>
        </p:spPr>
      </p:pic>
      <p:sp>
        <p:nvSpPr>
          <p:cNvPr id="18" name="TextBox 17"/>
          <p:cNvSpPr txBox="1"/>
          <p:nvPr/>
        </p:nvSpPr>
        <p:spPr>
          <a:xfrm>
            <a:off x="1676542" y="5127562"/>
            <a:ext cx="3797386" cy="321306"/>
          </a:xfrm>
          <a:prstGeom prst="rect">
            <a:avLst/>
          </a:prstGeom>
          <a:noFill/>
        </p:spPr>
        <p:txBody>
          <a:bodyPr wrap="none" rtlCol="0">
            <a:spAutoFit/>
          </a:bodyPr>
          <a:lstStyle/>
          <a:p>
            <a:r>
              <a:rPr lang="en-US" sz="1488" dirty="0"/>
              <a:t>Recursively apply </a:t>
            </a:r>
            <a:r>
              <a:rPr lang="en-US" sz="1488" b="1" dirty="0">
                <a:solidFill>
                  <a:schemeClr val="accent2"/>
                </a:solidFill>
              </a:rPr>
              <a:t>chain rule </a:t>
            </a:r>
            <a:r>
              <a:rPr lang="en-US" sz="1488" dirty="0"/>
              <a:t>though each node</a:t>
            </a:r>
            <a:endParaRPr lang="el-GR" sz="1488" dirty="0"/>
          </a:p>
        </p:txBody>
      </p:sp>
      <p:sp>
        <p:nvSpPr>
          <p:cNvPr id="19" name="Ορθογώνιο 18"/>
          <p:cNvSpPr/>
          <p:nvPr/>
        </p:nvSpPr>
        <p:spPr>
          <a:xfrm>
            <a:off x="5511066" y="1097881"/>
            <a:ext cx="3029285" cy="321306"/>
          </a:xfrm>
          <a:prstGeom prst="rect">
            <a:avLst/>
          </a:prstGeom>
        </p:spPr>
        <p:txBody>
          <a:bodyPr wrap="square">
            <a:spAutoFit/>
          </a:bodyPr>
          <a:lstStyle/>
          <a:p>
            <a:r>
              <a:rPr lang="en-US" sz="1488" dirty="0">
                <a:hlinkClick r:id="rId7"/>
              </a:rPr>
              <a:t>Review of backpropagation</a:t>
            </a:r>
            <a:endParaRPr lang="en-US" sz="1488" dirty="0"/>
          </a:p>
        </p:txBody>
      </p:sp>
    </p:spTree>
    <p:extLst>
      <p:ext uri="{BB962C8B-B14F-4D97-AF65-F5344CB8AC3E}">
        <p14:creationId xmlns:p14="http://schemas.microsoft.com/office/powerpoint/2010/main" val="251902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One forward pass</a:t>
            </a:r>
          </a:p>
        </p:txBody>
      </p:sp>
      <p:graphicFrame>
        <p:nvGraphicFramePr>
          <p:cNvPr id="3" name="Πίνακας 2"/>
          <p:cNvGraphicFramePr>
            <a:graphicFrameLocks noGrp="1"/>
          </p:cNvGraphicFramePr>
          <p:nvPr/>
        </p:nvGraphicFramePr>
        <p:xfrm>
          <a:off x="4171509" y="2438336"/>
          <a:ext cx="416733" cy="1226520"/>
        </p:xfrm>
        <a:graphic>
          <a:graphicData uri="http://schemas.openxmlformats.org/drawingml/2006/table">
            <a:tbl>
              <a:tblPr firstRow="1" bandRow="1">
                <a:tableStyleId>{5940675A-B579-460E-94D1-54222C63F5DA}</a:tableStyleId>
              </a:tblPr>
              <a:tblGrid>
                <a:gridCol w="416733">
                  <a:extLst>
                    <a:ext uri="{9D8B030D-6E8A-4147-A177-3AD203B41FA5}">
                      <a16:colId xmlns:a16="http://schemas.microsoft.com/office/drawing/2014/main" val="20000"/>
                    </a:ext>
                  </a:extLst>
                </a:gridCol>
              </a:tblGrid>
              <a:tr h="408840">
                <a:tc>
                  <a:txBody>
                    <a:bodyPr/>
                    <a:lstStyle/>
                    <a:p>
                      <a:pPr algn="ctr"/>
                      <a:r>
                        <a:rPr lang="en-US" sz="1500" dirty="0"/>
                        <a:t>0.1</a:t>
                      </a:r>
                      <a:endParaRPr lang="el-GR" sz="1500" dirty="0"/>
                    </a:p>
                  </a:txBody>
                  <a:tcPr marL="75607" marR="75607" marT="37804" marB="37804"/>
                </a:tc>
                <a:extLst>
                  <a:ext uri="{0D108BD9-81ED-4DB2-BD59-A6C34878D82A}">
                    <a16:rowId xmlns:a16="http://schemas.microsoft.com/office/drawing/2014/main" val="10000"/>
                  </a:ext>
                </a:extLst>
              </a:tr>
              <a:tr h="408840">
                <a:tc>
                  <a:txBody>
                    <a:bodyPr/>
                    <a:lstStyle/>
                    <a:p>
                      <a:pPr algn="ctr"/>
                      <a:r>
                        <a:rPr lang="en-US" sz="1500" dirty="0"/>
                        <a:t>0.2</a:t>
                      </a:r>
                      <a:endParaRPr lang="el-GR" sz="1500" dirty="0"/>
                    </a:p>
                  </a:txBody>
                  <a:tcPr marL="75607" marR="75607" marT="37804" marB="37804"/>
                </a:tc>
                <a:extLst>
                  <a:ext uri="{0D108BD9-81ED-4DB2-BD59-A6C34878D82A}">
                    <a16:rowId xmlns:a16="http://schemas.microsoft.com/office/drawing/2014/main" val="10001"/>
                  </a:ext>
                </a:extLst>
              </a:tr>
              <a:tr h="408840">
                <a:tc>
                  <a:txBody>
                    <a:bodyPr/>
                    <a:lstStyle/>
                    <a:p>
                      <a:pPr algn="ctr"/>
                      <a:r>
                        <a:rPr lang="en-US" sz="1500" dirty="0"/>
                        <a:t>0.3</a:t>
                      </a:r>
                      <a:endParaRPr lang="el-GR" sz="1500" dirty="0"/>
                    </a:p>
                  </a:txBody>
                  <a:tcPr marL="75607" marR="75607" marT="37804" marB="37804"/>
                </a:tc>
                <a:extLst>
                  <a:ext uri="{0D108BD9-81ED-4DB2-BD59-A6C34878D82A}">
                    <a16:rowId xmlns:a16="http://schemas.microsoft.com/office/drawing/2014/main" val="10002"/>
                  </a:ext>
                </a:extLst>
              </a:tr>
            </a:tbl>
          </a:graphicData>
        </a:graphic>
      </p:graphicFrame>
      <p:graphicFrame>
        <p:nvGraphicFramePr>
          <p:cNvPr id="6" name="Πίνακας 5"/>
          <p:cNvGraphicFramePr>
            <a:graphicFrameLocks noGrp="1"/>
          </p:cNvGraphicFramePr>
          <p:nvPr/>
        </p:nvGraphicFramePr>
        <p:xfrm>
          <a:off x="1460175" y="2438337"/>
          <a:ext cx="2510793" cy="1226520"/>
        </p:xfrm>
        <a:graphic>
          <a:graphicData uri="http://schemas.openxmlformats.org/drawingml/2006/table">
            <a:tbl>
              <a:tblPr bandRow="1">
                <a:tableStyleId>{5C22544A-7EE6-4342-B048-85BDC9FD1C3A}</a:tableStyleId>
              </a:tblPr>
              <a:tblGrid>
                <a:gridCol w="836931">
                  <a:extLst>
                    <a:ext uri="{9D8B030D-6E8A-4147-A177-3AD203B41FA5}">
                      <a16:colId xmlns:a16="http://schemas.microsoft.com/office/drawing/2014/main" val="20000"/>
                    </a:ext>
                  </a:extLst>
                </a:gridCol>
                <a:gridCol w="836931">
                  <a:extLst>
                    <a:ext uri="{9D8B030D-6E8A-4147-A177-3AD203B41FA5}">
                      <a16:colId xmlns:a16="http://schemas.microsoft.com/office/drawing/2014/main" val="20001"/>
                    </a:ext>
                  </a:extLst>
                </a:gridCol>
                <a:gridCol w="836931">
                  <a:extLst>
                    <a:ext uri="{9D8B030D-6E8A-4147-A177-3AD203B41FA5}">
                      <a16:colId xmlns:a16="http://schemas.microsoft.com/office/drawing/2014/main" val="20002"/>
                    </a:ext>
                  </a:extLst>
                </a:gridCol>
              </a:tblGrid>
              <a:tr h="306630">
                <a:tc>
                  <a:txBody>
                    <a:bodyPr/>
                    <a:lstStyle/>
                    <a:p>
                      <a:pPr algn="ctr"/>
                      <a:r>
                        <a:rPr lang="en-US" sz="1500" dirty="0"/>
                        <a:t>0.2</a:t>
                      </a:r>
                      <a:endParaRPr lang="el-GR" sz="1500" dirty="0"/>
                    </a:p>
                  </a:txBody>
                  <a:tcPr marL="75607" marR="75607" marT="37804" marB="37804">
                    <a:solidFill>
                      <a:schemeClr val="accent2">
                        <a:lumMod val="20000"/>
                        <a:lumOff val="80000"/>
                      </a:schemeClr>
                    </a:solidFill>
                  </a:tcPr>
                </a:tc>
                <a:tc>
                  <a:txBody>
                    <a:bodyPr/>
                    <a:lstStyle/>
                    <a:p>
                      <a:pPr algn="ctr"/>
                      <a:r>
                        <a:rPr lang="en-US" sz="1500" dirty="0"/>
                        <a:t>-0.5</a:t>
                      </a:r>
                      <a:endParaRPr lang="el-GR" sz="1500" dirty="0"/>
                    </a:p>
                  </a:txBody>
                  <a:tcPr marL="75607" marR="75607" marT="37804" marB="37804">
                    <a:solidFill>
                      <a:schemeClr val="accent2">
                        <a:lumMod val="20000"/>
                        <a:lumOff val="80000"/>
                      </a:schemeClr>
                    </a:solidFill>
                  </a:tcPr>
                </a:tc>
                <a:tc>
                  <a:txBody>
                    <a:bodyPr/>
                    <a:lstStyle/>
                    <a:p>
                      <a:pPr algn="ctr"/>
                      <a:r>
                        <a:rPr lang="en-US" sz="1500" dirty="0"/>
                        <a:t>0.1</a:t>
                      </a:r>
                      <a:endParaRPr lang="el-GR" sz="1500" dirty="0"/>
                    </a:p>
                  </a:txBody>
                  <a:tcPr marL="75607" marR="75607" marT="37804" marB="37804">
                    <a:solidFill>
                      <a:schemeClr val="accent2">
                        <a:lumMod val="20000"/>
                        <a:lumOff val="80000"/>
                      </a:schemeClr>
                    </a:solidFill>
                  </a:tcPr>
                </a:tc>
                <a:extLst>
                  <a:ext uri="{0D108BD9-81ED-4DB2-BD59-A6C34878D82A}">
                    <a16:rowId xmlns:a16="http://schemas.microsoft.com/office/drawing/2014/main" val="10000"/>
                  </a:ext>
                </a:extLst>
              </a:tr>
              <a:tr h="306630">
                <a:tc>
                  <a:txBody>
                    <a:bodyPr/>
                    <a:lstStyle/>
                    <a:p>
                      <a:pPr algn="ctr"/>
                      <a:r>
                        <a:rPr lang="en-US" sz="1500" dirty="0"/>
                        <a:t>2.0</a:t>
                      </a:r>
                      <a:endParaRPr lang="el-GR" sz="1500" dirty="0"/>
                    </a:p>
                  </a:txBody>
                  <a:tcPr marL="75607" marR="75607" marT="37804" marB="37804">
                    <a:solidFill>
                      <a:schemeClr val="accent5">
                        <a:lumMod val="20000"/>
                        <a:lumOff val="80000"/>
                      </a:schemeClr>
                    </a:solidFill>
                  </a:tcPr>
                </a:tc>
                <a:tc>
                  <a:txBody>
                    <a:bodyPr/>
                    <a:lstStyle/>
                    <a:p>
                      <a:pPr algn="ctr"/>
                      <a:r>
                        <a:rPr lang="en-US" sz="1500" dirty="0"/>
                        <a:t>1.5</a:t>
                      </a:r>
                      <a:endParaRPr lang="el-GR" sz="1500" dirty="0"/>
                    </a:p>
                  </a:txBody>
                  <a:tcPr marL="75607" marR="75607" marT="37804" marB="37804">
                    <a:solidFill>
                      <a:schemeClr val="accent5">
                        <a:lumMod val="20000"/>
                        <a:lumOff val="80000"/>
                      </a:schemeClr>
                    </a:solidFill>
                  </a:tcPr>
                </a:tc>
                <a:tc>
                  <a:txBody>
                    <a:bodyPr/>
                    <a:lstStyle/>
                    <a:p>
                      <a:pPr algn="ctr"/>
                      <a:r>
                        <a:rPr lang="en-US" sz="1500" dirty="0"/>
                        <a:t>1.3</a:t>
                      </a:r>
                      <a:endParaRPr lang="el-GR" sz="1500" dirty="0"/>
                    </a:p>
                  </a:txBody>
                  <a:tcPr marL="75607" marR="75607" marT="37804" marB="37804">
                    <a:solidFill>
                      <a:schemeClr val="accent5">
                        <a:lumMod val="20000"/>
                        <a:lumOff val="80000"/>
                      </a:schemeClr>
                    </a:solidFill>
                  </a:tcPr>
                </a:tc>
                <a:extLst>
                  <a:ext uri="{0D108BD9-81ED-4DB2-BD59-A6C34878D82A}">
                    <a16:rowId xmlns:a16="http://schemas.microsoft.com/office/drawing/2014/main" val="10001"/>
                  </a:ext>
                </a:extLst>
              </a:tr>
              <a:tr h="306630">
                <a:tc>
                  <a:txBody>
                    <a:bodyPr/>
                    <a:lstStyle/>
                    <a:p>
                      <a:pPr algn="ctr"/>
                      <a:r>
                        <a:rPr lang="en-US" sz="1500" dirty="0"/>
                        <a:t>0.5</a:t>
                      </a:r>
                      <a:endParaRPr lang="el-GR" sz="1500" dirty="0"/>
                    </a:p>
                  </a:txBody>
                  <a:tcPr marL="75607" marR="75607" marT="37804" marB="37804">
                    <a:solidFill>
                      <a:schemeClr val="accent3">
                        <a:lumMod val="20000"/>
                        <a:lumOff val="80000"/>
                      </a:schemeClr>
                    </a:solidFill>
                  </a:tcPr>
                </a:tc>
                <a:tc>
                  <a:txBody>
                    <a:bodyPr/>
                    <a:lstStyle/>
                    <a:p>
                      <a:pPr algn="ctr"/>
                      <a:r>
                        <a:rPr lang="en-US" sz="1500" dirty="0"/>
                        <a:t>0.0</a:t>
                      </a:r>
                      <a:endParaRPr lang="el-GR" sz="1500" dirty="0"/>
                    </a:p>
                  </a:txBody>
                  <a:tcPr marL="75607" marR="75607" marT="37804" marB="37804">
                    <a:solidFill>
                      <a:schemeClr val="accent3">
                        <a:lumMod val="20000"/>
                        <a:lumOff val="80000"/>
                      </a:schemeClr>
                    </a:solidFill>
                  </a:tcPr>
                </a:tc>
                <a:tc>
                  <a:txBody>
                    <a:bodyPr/>
                    <a:lstStyle/>
                    <a:p>
                      <a:pPr algn="ctr"/>
                      <a:r>
                        <a:rPr lang="en-US" sz="1500" dirty="0"/>
                        <a:t>0.25</a:t>
                      </a:r>
                      <a:endParaRPr lang="el-GR" sz="1500" dirty="0"/>
                    </a:p>
                  </a:txBody>
                  <a:tcPr marL="75607" marR="75607" marT="37804" marB="37804">
                    <a:solidFill>
                      <a:schemeClr val="accent3">
                        <a:lumMod val="20000"/>
                        <a:lumOff val="80000"/>
                      </a:schemeClr>
                    </a:solidFill>
                  </a:tcPr>
                </a:tc>
                <a:extLst>
                  <a:ext uri="{0D108BD9-81ED-4DB2-BD59-A6C34878D82A}">
                    <a16:rowId xmlns:a16="http://schemas.microsoft.com/office/drawing/2014/main" val="10002"/>
                  </a:ext>
                </a:extLst>
              </a:tr>
              <a:tr h="306630">
                <a:tc>
                  <a:txBody>
                    <a:bodyPr/>
                    <a:lstStyle/>
                    <a:p>
                      <a:pPr algn="ctr"/>
                      <a:r>
                        <a:rPr lang="en-US" sz="1500" dirty="0"/>
                        <a:t>-0.3</a:t>
                      </a:r>
                      <a:endParaRPr lang="el-GR" sz="1500" dirty="0"/>
                    </a:p>
                  </a:txBody>
                  <a:tcPr marL="75607" marR="75607" marT="37804" marB="37804">
                    <a:solidFill>
                      <a:schemeClr val="accent4">
                        <a:lumMod val="20000"/>
                        <a:lumOff val="80000"/>
                      </a:schemeClr>
                    </a:solidFill>
                  </a:tcPr>
                </a:tc>
                <a:tc>
                  <a:txBody>
                    <a:bodyPr/>
                    <a:lstStyle/>
                    <a:p>
                      <a:pPr algn="ctr"/>
                      <a:r>
                        <a:rPr lang="en-US" sz="1500" dirty="0"/>
                        <a:t>2.0</a:t>
                      </a:r>
                      <a:endParaRPr lang="el-GR" sz="1500" dirty="0"/>
                    </a:p>
                  </a:txBody>
                  <a:tcPr marL="75607" marR="75607" marT="37804" marB="37804">
                    <a:solidFill>
                      <a:schemeClr val="accent4">
                        <a:lumMod val="20000"/>
                        <a:lumOff val="80000"/>
                      </a:schemeClr>
                    </a:solidFill>
                  </a:tcPr>
                </a:tc>
                <a:tc>
                  <a:txBody>
                    <a:bodyPr/>
                    <a:lstStyle/>
                    <a:p>
                      <a:pPr algn="ctr"/>
                      <a:r>
                        <a:rPr lang="en-US" sz="1500" dirty="0"/>
                        <a:t>0.0</a:t>
                      </a:r>
                      <a:endParaRPr lang="el-GR" sz="1500" dirty="0"/>
                    </a:p>
                  </a:txBody>
                  <a:tcPr marL="75607" marR="75607" marT="37804" marB="37804">
                    <a:solidFill>
                      <a:schemeClr val="accent4">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7" name="Πίνακας 6"/>
          <p:cNvGraphicFramePr>
            <a:graphicFrameLocks noGrp="1"/>
          </p:cNvGraphicFramePr>
          <p:nvPr/>
        </p:nvGraphicFramePr>
        <p:xfrm>
          <a:off x="6551186" y="2438335"/>
          <a:ext cx="628077" cy="1226520"/>
        </p:xfrm>
        <a:graphic>
          <a:graphicData uri="http://schemas.openxmlformats.org/drawingml/2006/table">
            <a:tbl>
              <a:tblPr bandRow="1">
                <a:tableStyleId>{5C22544A-7EE6-4342-B048-85BDC9FD1C3A}</a:tableStyleId>
              </a:tblPr>
              <a:tblGrid>
                <a:gridCol w="628077">
                  <a:extLst>
                    <a:ext uri="{9D8B030D-6E8A-4147-A177-3AD203B41FA5}">
                      <a16:colId xmlns:a16="http://schemas.microsoft.com/office/drawing/2014/main" val="20000"/>
                    </a:ext>
                  </a:extLst>
                </a:gridCol>
              </a:tblGrid>
              <a:tr h="306630">
                <a:tc>
                  <a:txBody>
                    <a:bodyPr/>
                    <a:lstStyle/>
                    <a:p>
                      <a:pPr algn="ctr"/>
                      <a:r>
                        <a:rPr lang="en-US" sz="1500" dirty="0"/>
                        <a:t>0.95</a:t>
                      </a:r>
                      <a:endParaRPr lang="el-GR" sz="1500" dirty="0"/>
                    </a:p>
                  </a:txBody>
                  <a:tcPr marL="75607" marR="75607" marT="37804" marB="37804">
                    <a:solidFill>
                      <a:schemeClr val="accent2">
                        <a:lumMod val="20000"/>
                        <a:lumOff val="80000"/>
                      </a:schemeClr>
                    </a:solidFill>
                  </a:tcPr>
                </a:tc>
                <a:extLst>
                  <a:ext uri="{0D108BD9-81ED-4DB2-BD59-A6C34878D82A}">
                    <a16:rowId xmlns:a16="http://schemas.microsoft.com/office/drawing/2014/main" val="10000"/>
                  </a:ext>
                </a:extLst>
              </a:tr>
              <a:tr h="306630">
                <a:tc>
                  <a:txBody>
                    <a:bodyPr/>
                    <a:lstStyle/>
                    <a:p>
                      <a:pPr algn="ctr"/>
                      <a:r>
                        <a:rPr lang="en-US" sz="1500" dirty="0"/>
                        <a:t>3.89</a:t>
                      </a:r>
                      <a:endParaRPr lang="el-GR" sz="1500" dirty="0"/>
                    </a:p>
                  </a:txBody>
                  <a:tcPr marL="75607" marR="75607" marT="37804" marB="37804">
                    <a:solidFill>
                      <a:schemeClr val="accent5">
                        <a:lumMod val="20000"/>
                        <a:lumOff val="80000"/>
                      </a:schemeClr>
                    </a:solidFill>
                  </a:tcPr>
                </a:tc>
                <a:extLst>
                  <a:ext uri="{0D108BD9-81ED-4DB2-BD59-A6C34878D82A}">
                    <a16:rowId xmlns:a16="http://schemas.microsoft.com/office/drawing/2014/main" val="10001"/>
                  </a:ext>
                </a:extLst>
              </a:tr>
              <a:tr h="306630">
                <a:tc>
                  <a:txBody>
                    <a:bodyPr/>
                    <a:lstStyle/>
                    <a:p>
                      <a:pPr algn="ctr"/>
                      <a:r>
                        <a:rPr lang="en-US" sz="1500" dirty="0"/>
                        <a:t>0.15</a:t>
                      </a:r>
                      <a:endParaRPr lang="el-GR" sz="1500" dirty="0"/>
                    </a:p>
                  </a:txBody>
                  <a:tcPr marL="75607" marR="75607" marT="37804" marB="37804">
                    <a:solidFill>
                      <a:schemeClr val="accent3">
                        <a:lumMod val="20000"/>
                        <a:lumOff val="80000"/>
                      </a:schemeClr>
                    </a:solidFill>
                  </a:tcPr>
                </a:tc>
                <a:extLst>
                  <a:ext uri="{0D108BD9-81ED-4DB2-BD59-A6C34878D82A}">
                    <a16:rowId xmlns:a16="http://schemas.microsoft.com/office/drawing/2014/main" val="10002"/>
                  </a:ext>
                </a:extLst>
              </a:tr>
              <a:tr h="306630">
                <a:tc>
                  <a:txBody>
                    <a:bodyPr/>
                    <a:lstStyle/>
                    <a:p>
                      <a:pPr algn="ctr"/>
                      <a:r>
                        <a:rPr lang="en-US" sz="1500" dirty="0"/>
                        <a:t>0.37</a:t>
                      </a:r>
                      <a:endParaRPr lang="el-GR" sz="1500" dirty="0"/>
                    </a:p>
                  </a:txBody>
                  <a:tcPr marL="75607" marR="75607" marT="37804" marB="37804">
                    <a:solidFill>
                      <a:schemeClr val="accent4">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9" name="Πίνακας 8"/>
          <p:cNvGraphicFramePr>
            <a:graphicFrameLocks noGrp="1"/>
          </p:cNvGraphicFramePr>
          <p:nvPr/>
        </p:nvGraphicFramePr>
        <p:xfrm>
          <a:off x="5232841" y="2438337"/>
          <a:ext cx="628077" cy="1226520"/>
        </p:xfrm>
        <a:graphic>
          <a:graphicData uri="http://schemas.openxmlformats.org/drawingml/2006/table">
            <a:tbl>
              <a:tblPr bandRow="1">
                <a:tableStyleId>{5C22544A-7EE6-4342-B048-85BDC9FD1C3A}</a:tableStyleId>
              </a:tblPr>
              <a:tblGrid>
                <a:gridCol w="628077">
                  <a:extLst>
                    <a:ext uri="{9D8B030D-6E8A-4147-A177-3AD203B41FA5}">
                      <a16:colId xmlns:a16="http://schemas.microsoft.com/office/drawing/2014/main" val="20000"/>
                    </a:ext>
                  </a:extLst>
                </a:gridCol>
              </a:tblGrid>
              <a:tr h="306630">
                <a:tc>
                  <a:txBody>
                    <a:bodyPr/>
                    <a:lstStyle/>
                    <a:p>
                      <a:pPr algn="ctr"/>
                      <a:r>
                        <a:rPr lang="en-US" sz="1500" dirty="0"/>
                        <a:t>1.0</a:t>
                      </a:r>
                      <a:endParaRPr lang="el-GR" sz="1500" dirty="0"/>
                    </a:p>
                  </a:txBody>
                  <a:tcPr marL="75607" marR="75607" marT="37804" marB="37804">
                    <a:solidFill>
                      <a:schemeClr val="accent2">
                        <a:lumMod val="20000"/>
                        <a:lumOff val="80000"/>
                      </a:schemeClr>
                    </a:solidFill>
                  </a:tcPr>
                </a:tc>
                <a:extLst>
                  <a:ext uri="{0D108BD9-81ED-4DB2-BD59-A6C34878D82A}">
                    <a16:rowId xmlns:a16="http://schemas.microsoft.com/office/drawing/2014/main" val="10000"/>
                  </a:ext>
                </a:extLst>
              </a:tr>
              <a:tr h="306630">
                <a:tc>
                  <a:txBody>
                    <a:bodyPr/>
                    <a:lstStyle/>
                    <a:p>
                      <a:pPr algn="ctr"/>
                      <a:r>
                        <a:rPr lang="en-US" sz="1500" dirty="0"/>
                        <a:t>3.0</a:t>
                      </a:r>
                      <a:endParaRPr lang="el-GR" sz="1500" dirty="0"/>
                    </a:p>
                  </a:txBody>
                  <a:tcPr marL="75607" marR="75607" marT="37804" marB="37804">
                    <a:solidFill>
                      <a:schemeClr val="accent5">
                        <a:lumMod val="20000"/>
                        <a:lumOff val="80000"/>
                      </a:schemeClr>
                    </a:solidFill>
                  </a:tcPr>
                </a:tc>
                <a:extLst>
                  <a:ext uri="{0D108BD9-81ED-4DB2-BD59-A6C34878D82A}">
                    <a16:rowId xmlns:a16="http://schemas.microsoft.com/office/drawing/2014/main" val="10001"/>
                  </a:ext>
                </a:extLst>
              </a:tr>
              <a:tr h="306630">
                <a:tc>
                  <a:txBody>
                    <a:bodyPr/>
                    <a:lstStyle/>
                    <a:p>
                      <a:pPr algn="ctr"/>
                      <a:r>
                        <a:rPr lang="en-US" sz="1500" dirty="0"/>
                        <a:t>0.025</a:t>
                      </a:r>
                      <a:endParaRPr lang="el-GR" sz="1500" dirty="0"/>
                    </a:p>
                  </a:txBody>
                  <a:tcPr marL="75607" marR="75607" marT="37804" marB="37804">
                    <a:solidFill>
                      <a:schemeClr val="accent3">
                        <a:lumMod val="20000"/>
                        <a:lumOff val="80000"/>
                      </a:schemeClr>
                    </a:solidFill>
                  </a:tcPr>
                </a:tc>
                <a:extLst>
                  <a:ext uri="{0D108BD9-81ED-4DB2-BD59-A6C34878D82A}">
                    <a16:rowId xmlns:a16="http://schemas.microsoft.com/office/drawing/2014/main" val="10002"/>
                  </a:ext>
                </a:extLst>
              </a:tr>
              <a:tr h="306630">
                <a:tc>
                  <a:txBody>
                    <a:bodyPr/>
                    <a:lstStyle/>
                    <a:p>
                      <a:pPr algn="ctr"/>
                      <a:r>
                        <a:rPr lang="en-US" sz="1500" dirty="0"/>
                        <a:t>0.0</a:t>
                      </a:r>
                      <a:endParaRPr lang="el-GR" sz="1500" dirty="0"/>
                    </a:p>
                  </a:txBody>
                  <a:tcPr marL="75607" marR="75607" marT="37804" marB="37804">
                    <a:solidFill>
                      <a:schemeClr val="accent4">
                        <a:lumMod val="20000"/>
                        <a:lumOff val="80000"/>
                      </a:schemeClr>
                    </a:solidFill>
                  </a:tcPr>
                </a:tc>
                <a:extLst>
                  <a:ext uri="{0D108BD9-81ED-4DB2-BD59-A6C34878D82A}">
                    <a16:rowId xmlns:a16="http://schemas.microsoft.com/office/drawing/2014/main" val="10003"/>
                  </a:ext>
                </a:extLst>
              </a:tr>
            </a:tbl>
          </a:graphicData>
        </a:graphic>
      </p:graphicFrame>
      <p:sp>
        <p:nvSpPr>
          <p:cNvPr id="12" name="Ίσον 11"/>
          <p:cNvSpPr/>
          <p:nvPr/>
        </p:nvSpPr>
        <p:spPr>
          <a:xfrm>
            <a:off x="6042756" y="2858113"/>
            <a:ext cx="294690" cy="386967"/>
          </a:xfrm>
          <a:prstGeom prst="mathEqual">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l-GR" sz="1488">
              <a:ln w="0"/>
              <a:solidFill>
                <a:schemeClr val="tx1"/>
              </a:solidFill>
              <a:effectLst>
                <a:outerShdw blurRad="38100" dist="19050" dir="2700000" algn="tl" rotWithShape="0">
                  <a:schemeClr val="dk1">
                    <a:alpha val="40000"/>
                  </a:schemeClr>
                </a:outerShdw>
              </a:effectLst>
            </a:endParaRPr>
          </a:p>
        </p:txBody>
      </p:sp>
      <p:sp>
        <p:nvSpPr>
          <p:cNvPr id="13" name="Συν 12"/>
          <p:cNvSpPr/>
          <p:nvPr/>
        </p:nvSpPr>
        <p:spPr>
          <a:xfrm>
            <a:off x="4770966" y="2858113"/>
            <a:ext cx="294690" cy="386967"/>
          </a:xfrm>
          <a:prstGeom prst="mathPlus">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l-GR" sz="1488">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14" name="Ορθογώνιο 13"/>
              <p:cNvSpPr/>
              <p:nvPr/>
            </p:nvSpPr>
            <p:spPr>
              <a:xfrm>
                <a:off x="2519935" y="3760153"/>
                <a:ext cx="439544" cy="346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54" b="1">
                          <a:latin typeface="Cambria Math" charset="0"/>
                        </a:rPr>
                        <m:t>𝐖</m:t>
                      </m:r>
                    </m:oMath>
                  </m:oMathPara>
                </a14:m>
                <a:endParaRPr lang="el-GR" sz="1654" dirty="0"/>
              </a:p>
            </p:txBody>
          </p:sp>
        </mc:Choice>
        <mc:Fallback xmlns="">
          <p:sp>
            <p:nvSpPr>
              <p:cNvPr id="14" name="Ορθογώνιο 13"/>
              <p:cNvSpPr>
                <a:spLocks noRot="1" noChangeAspect="1" noMove="1" noResize="1" noEditPoints="1" noAdjustHandles="1" noChangeArrowheads="1" noChangeShapeType="1" noTextEdit="1"/>
              </p:cNvSpPr>
              <p:nvPr/>
            </p:nvSpPr>
            <p:spPr>
              <a:xfrm>
                <a:off x="2519935" y="3760153"/>
                <a:ext cx="439544" cy="34689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Ορθογώνιο 14"/>
              <p:cNvSpPr/>
              <p:nvPr/>
            </p:nvSpPr>
            <p:spPr>
              <a:xfrm>
                <a:off x="5377090" y="3760153"/>
                <a:ext cx="360996" cy="346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54" b="1" i="1">
                          <a:latin typeface="Cambria Math" charset="0"/>
                        </a:rPr>
                        <m:t>𝒃</m:t>
                      </m:r>
                    </m:oMath>
                  </m:oMathPara>
                </a14:m>
                <a:endParaRPr lang="el-GR" sz="1654" dirty="0"/>
              </a:p>
            </p:txBody>
          </p:sp>
        </mc:Choice>
        <mc:Fallback xmlns="">
          <p:sp>
            <p:nvSpPr>
              <p:cNvPr id="15" name="Ορθογώνιο 14"/>
              <p:cNvSpPr>
                <a:spLocks noRot="1" noChangeAspect="1" noMove="1" noResize="1" noEditPoints="1" noAdjustHandles="1" noChangeArrowheads="1" noChangeShapeType="1" noTextEdit="1"/>
              </p:cNvSpPr>
              <p:nvPr/>
            </p:nvSpPr>
            <p:spPr>
              <a:xfrm>
                <a:off x="5377090" y="3760153"/>
                <a:ext cx="360996" cy="34689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Ορθογώνιο 15"/>
              <p:cNvSpPr/>
              <p:nvPr/>
            </p:nvSpPr>
            <p:spPr>
              <a:xfrm>
                <a:off x="6309094" y="3772877"/>
                <a:ext cx="1129989" cy="3213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sz="1488" b="1" i="1">
                          <a:latin typeface="Cambria Math" charset="0"/>
                        </a:rPr>
                        <m:t>𝝈</m:t>
                      </m:r>
                      <m:r>
                        <a:rPr lang="el-GR" sz="1488" b="1" i="1">
                          <a:latin typeface="Cambria Math" charset="0"/>
                        </a:rPr>
                        <m:t>(</m:t>
                      </m:r>
                      <m:sSub>
                        <m:sSubPr>
                          <m:ctrlPr>
                            <a:rPr lang="en-US" sz="1488" b="1" i="1">
                              <a:latin typeface="Cambria Math" panose="02040503050406030204" pitchFamily="18" charset="0"/>
                            </a:rPr>
                          </m:ctrlPr>
                        </m:sSubPr>
                        <m:e>
                          <m:r>
                            <a:rPr lang="en-US" sz="1488" b="1" i="1">
                              <a:latin typeface="Cambria Math" charset="0"/>
                            </a:rPr>
                            <m:t>𝒙</m:t>
                          </m:r>
                        </m:e>
                        <m:sub>
                          <m:r>
                            <a:rPr lang="en-US" sz="1488" b="1" i="1">
                              <a:latin typeface="Cambria Math" charset="0"/>
                            </a:rPr>
                            <m:t>𝒊</m:t>
                          </m:r>
                        </m:sub>
                      </m:sSub>
                      <m:r>
                        <a:rPr lang="en-US" sz="1488" b="1" i="1">
                          <a:latin typeface="Cambria Math" charset="0"/>
                        </a:rPr>
                        <m:t>;</m:t>
                      </m:r>
                      <m:r>
                        <a:rPr lang="en-US" sz="1488" b="1" i="1">
                          <a:latin typeface="Cambria Math" charset="0"/>
                        </a:rPr>
                        <m:t>𝑾</m:t>
                      </m:r>
                      <m:r>
                        <a:rPr lang="en-US" sz="1488" b="1" i="1">
                          <a:latin typeface="Cambria Math" charset="0"/>
                        </a:rPr>
                        <m:t>, </m:t>
                      </m:r>
                      <m:r>
                        <a:rPr lang="en-US" sz="1488" b="1" i="1">
                          <a:latin typeface="Cambria Math" charset="0"/>
                        </a:rPr>
                        <m:t>𝒃</m:t>
                      </m:r>
                      <m:r>
                        <a:rPr lang="en-US" sz="1488" b="1" i="1">
                          <a:latin typeface="Cambria Math" charset="0"/>
                        </a:rPr>
                        <m:t>)</m:t>
                      </m:r>
                    </m:oMath>
                  </m:oMathPara>
                </a14:m>
                <a:endParaRPr lang="el-GR" sz="1488" b="1" dirty="0"/>
              </a:p>
            </p:txBody>
          </p:sp>
        </mc:Choice>
        <mc:Fallback xmlns="">
          <p:sp>
            <p:nvSpPr>
              <p:cNvPr id="16" name="Ορθογώνιο 15"/>
              <p:cNvSpPr>
                <a:spLocks noRot="1" noChangeAspect="1" noMove="1" noResize="1" noEditPoints="1" noAdjustHandles="1" noChangeArrowheads="1" noChangeShapeType="1" noTextEdit="1"/>
              </p:cNvSpPr>
              <p:nvPr/>
            </p:nvSpPr>
            <p:spPr>
              <a:xfrm>
                <a:off x="6309094" y="3772877"/>
                <a:ext cx="1129989" cy="321306"/>
              </a:xfrm>
              <a:prstGeom prst="rect">
                <a:avLst/>
              </a:prstGeom>
              <a:blipFill>
                <a:blip r:embed="rId4"/>
                <a:stretch>
                  <a:fillRect b="-94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Ορθογώνιο 17"/>
              <p:cNvSpPr/>
              <p:nvPr/>
            </p:nvSpPr>
            <p:spPr>
              <a:xfrm>
                <a:off x="4201488" y="3760153"/>
                <a:ext cx="421077" cy="3468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54" b="1" i="1">
                              <a:latin typeface="Cambria Math" panose="02040503050406030204" pitchFamily="18" charset="0"/>
                            </a:rPr>
                          </m:ctrlPr>
                        </m:sSubPr>
                        <m:e>
                          <m:r>
                            <a:rPr lang="en-US" sz="1654" b="1" i="1">
                              <a:latin typeface="Cambria Math" charset="0"/>
                            </a:rPr>
                            <m:t>𝒙</m:t>
                          </m:r>
                        </m:e>
                        <m:sub>
                          <m:r>
                            <a:rPr lang="en-US" sz="1654" b="1" i="1">
                              <a:latin typeface="Cambria Math" charset="0"/>
                            </a:rPr>
                            <m:t>𝒊</m:t>
                          </m:r>
                        </m:sub>
                      </m:sSub>
                    </m:oMath>
                  </m:oMathPara>
                </a14:m>
                <a:endParaRPr lang="el-GR" sz="1654" dirty="0"/>
              </a:p>
            </p:txBody>
          </p:sp>
        </mc:Choice>
        <mc:Fallback xmlns="">
          <p:sp>
            <p:nvSpPr>
              <p:cNvPr id="18" name="Ορθογώνιο 17"/>
              <p:cNvSpPr>
                <a:spLocks noRot="1" noChangeAspect="1" noMove="1" noResize="1" noEditPoints="1" noAdjustHandles="1" noChangeArrowheads="1" noChangeShapeType="1" noTextEdit="1"/>
              </p:cNvSpPr>
              <p:nvPr/>
            </p:nvSpPr>
            <p:spPr>
              <a:xfrm>
                <a:off x="4201488" y="3760153"/>
                <a:ext cx="421077" cy="346890"/>
              </a:xfrm>
              <a:prstGeom prst="rect">
                <a:avLst/>
              </a:prstGeom>
              <a:blipFill>
                <a:blip r:embed="rId5"/>
                <a:stretch>
                  <a:fillRect/>
                </a:stretch>
              </a:blipFill>
            </p:spPr>
            <p:txBody>
              <a:bodyPr/>
              <a:lstStyle/>
              <a:p>
                <a:r>
                  <a:rPr lang="en-US">
                    <a:noFill/>
                  </a:rPr>
                  <a:t> </a:t>
                </a:r>
              </a:p>
            </p:txBody>
          </p:sp>
        </mc:Fallback>
      </mc:AlternateContent>
      <p:sp>
        <p:nvSpPr>
          <p:cNvPr id="19" name="TextBox 18"/>
          <p:cNvSpPr txBox="1"/>
          <p:nvPr/>
        </p:nvSpPr>
        <p:spPr>
          <a:xfrm>
            <a:off x="1587327" y="1145850"/>
            <a:ext cx="2306722" cy="1008225"/>
          </a:xfrm>
          <a:prstGeom prst="rect">
            <a:avLst/>
          </a:prstGeom>
          <a:noFill/>
        </p:spPr>
        <p:txBody>
          <a:bodyPr wrap="none" rtlCol="0">
            <a:spAutoFit/>
          </a:bodyPr>
          <a:lstStyle/>
          <a:p>
            <a:pPr algn="ctr"/>
            <a:r>
              <a:rPr lang="en-US" sz="1488" b="1" dirty="0">
                <a:solidFill>
                  <a:schemeClr val="accent2"/>
                </a:solidFill>
              </a:rPr>
              <a:t>Text (input) representation</a:t>
            </a:r>
          </a:p>
          <a:p>
            <a:pPr algn="ctr"/>
            <a:r>
              <a:rPr lang="en-US" sz="1488" dirty="0"/>
              <a:t>TFIDF</a:t>
            </a:r>
          </a:p>
          <a:p>
            <a:pPr algn="ctr"/>
            <a:r>
              <a:rPr lang="en-US" sz="1488" dirty="0"/>
              <a:t>Word </a:t>
            </a:r>
            <a:r>
              <a:rPr lang="en-US" sz="1488" dirty="0" err="1"/>
              <a:t>embeddings</a:t>
            </a:r>
            <a:endParaRPr lang="en-US" sz="1488" dirty="0"/>
          </a:p>
          <a:p>
            <a:pPr algn="ctr"/>
            <a:r>
              <a:rPr lang="mr-IN" sz="1488" dirty="0"/>
              <a:t>…</a:t>
            </a:r>
            <a:r>
              <a:rPr lang="en-US" sz="1488" dirty="0"/>
              <a:t>.</a:t>
            </a:r>
            <a:endParaRPr lang="el-GR" sz="1488" dirty="0"/>
          </a:p>
        </p:txBody>
      </p:sp>
      <p:cxnSp>
        <p:nvCxnSpPr>
          <p:cNvPr id="21" name="Γωνιώδης σύνδεση 20"/>
          <p:cNvCxnSpPr>
            <a:stCxn id="19" idx="3"/>
            <a:endCxn id="3" idx="0"/>
          </p:cNvCxnSpPr>
          <p:nvPr/>
        </p:nvCxnSpPr>
        <p:spPr>
          <a:xfrm>
            <a:off x="3894049" y="1649963"/>
            <a:ext cx="485826" cy="78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310121" y="2438335"/>
            <a:ext cx="1193404" cy="321306"/>
          </a:xfrm>
          <a:prstGeom prst="rect">
            <a:avLst/>
          </a:prstGeom>
          <a:noFill/>
        </p:spPr>
        <p:txBody>
          <a:bodyPr wrap="none" rtlCol="0">
            <a:spAutoFit/>
          </a:bodyPr>
          <a:lstStyle/>
          <a:p>
            <a:r>
              <a:rPr lang="en-US" sz="1488" b="1" dirty="0">
                <a:solidFill>
                  <a:schemeClr val="tx2">
                    <a:lumMod val="50000"/>
                    <a:lumOff val="50000"/>
                  </a:schemeClr>
                </a:solidFill>
              </a:rPr>
              <a:t>very positive</a:t>
            </a:r>
            <a:endParaRPr lang="el-GR" sz="1488" b="1" dirty="0">
              <a:solidFill>
                <a:schemeClr val="tx2">
                  <a:lumMod val="50000"/>
                  <a:lumOff val="50000"/>
                </a:schemeClr>
              </a:solidFill>
            </a:endParaRPr>
          </a:p>
        </p:txBody>
      </p:sp>
      <p:sp>
        <p:nvSpPr>
          <p:cNvPr id="27" name="TextBox 26"/>
          <p:cNvSpPr txBox="1"/>
          <p:nvPr/>
        </p:nvSpPr>
        <p:spPr>
          <a:xfrm>
            <a:off x="7503309" y="2731246"/>
            <a:ext cx="808042" cy="32130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488" b="1" dirty="0">
                <a:solidFill>
                  <a:schemeClr val="accent5">
                    <a:lumMod val="60000"/>
                    <a:lumOff val="40000"/>
                  </a:schemeClr>
                </a:solidFill>
              </a:rPr>
              <a:t>positive</a:t>
            </a:r>
            <a:endParaRPr lang="el-GR" sz="1488" b="1" dirty="0">
              <a:solidFill>
                <a:schemeClr val="accent5">
                  <a:lumMod val="60000"/>
                  <a:lumOff val="40000"/>
                </a:schemeClr>
              </a:solidFill>
            </a:endParaRPr>
          </a:p>
        </p:txBody>
      </p:sp>
      <p:sp>
        <p:nvSpPr>
          <p:cNvPr id="28" name="TextBox 27"/>
          <p:cNvSpPr txBox="1"/>
          <p:nvPr/>
        </p:nvSpPr>
        <p:spPr>
          <a:xfrm>
            <a:off x="7255115" y="3355361"/>
            <a:ext cx="1244443" cy="321306"/>
          </a:xfrm>
          <a:prstGeom prst="rect">
            <a:avLst/>
          </a:prstGeom>
          <a:noFill/>
        </p:spPr>
        <p:txBody>
          <a:bodyPr wrap="none" rtlCol="0">
            <a:spAutoFit/>
          </a:bodyPr>
          <a:lstStyle/>
          <a:p>
            <a:r>
              <a:rPr lang="en-US" sz="1488" b="1">
                <a:solidFill>
                  <a:schemeClr val="accent4">
                    <a:lumMod val="60000"/>
                    <a:lumOff val="40000"/>
                  </a:schemeClr>
                </a:solidFill>
              </a:rPr>
              <a:t>very negative</a:t>
            </a:r>
            <a:endParaRPr lang="el-GR" sz="1488" b="1" dirty="0">
              <a:solidFill>
                <a:schemeClr val="accent4">
                  <a:lumMod val="60000"/>
                  <a:lumOff val="40000"/>
                </a:schemeClr>
              </a:solidFill>
            </a:endParaRPr>
          </a:p>
        </p:txBody>
      </p:sp>
      <p:sp>
        <p:nvSpPr>
          <p:cNvPr id="29" name="TextBox 28"/>
          <p:cNvSpPr txBox="1"/>
          <p:nvPr/>
        </p:nvSpPr>
        <p:spPr>
          <a:xfrm>
            <a:off x="7414388" y="3052341"/>
            <a:ext cx="859081" cy="321306"/>
          </a:xfrm>
          <a:prstGeom prst="rect">
            <a:avLst/>
          </a:prstGeom>
          <a:noFill/>
        </p:spPr>
        <p:txBody>
          <a:bodyPr wrap="none" rtlCol="0">
            <a:spAutoFit/>
          </a:bodyPr>
          <a:lstStyle/>
          <a:p>
            <a:r>
              <a:rPr lang="en-US" sz="1488" b="1" dirty="0">
                <a:solidFill>
                  <a:schemeClr val="accent3">
                    <a:lumMod val="60000"/>
                    <a:lumOff val="40000"/>
                  </a:schemeClr>
                </a:solidFill>
              </a:rPr>
              <a:t>negative</a:t>
            </a:r>
            <a:endParaRPr lang="el-GR" sz="1488" b="1" dirty="0">
              <a:solidFill>
                <a:schemeClr val="accent3">
                  <a:lumMod val="60000"/>
                  <a:lumOff val="40000"/>
                </a:schemeClr>
              </a:solidFill>
            </a:endParaRPr>
          </a:p>
        </p:txBody>
      </p:sp>
    </p:spTree>
    <p:extLst>
      <p:ext uri="{BB962C8B-B14F-4D97-AF65-F5344CB8AC3E}">
        <p14:creationId xmlns:p14="http://schemas.microsoft.com/office/powerpoint/2010/main" val="16787823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717361" y="1102002"/>
            <a:ext cx="6821379" cy="3297954"/>
          </a:xfrm>
          <a:prstGeom prst="rect">
            <a:avLst/>
          </a:prstGeom>
        </p:spPr>
        <p:txBody>
          <a:bodyPr wrap="square">
            <a:spAutoFit/>
          </a:bodyPr>
          <a:lstStyle/>
          <a:p>
            <a:pPr algn="just"/>
            <a:r>
              <a:rPr lang="en-US" sz="1488" dirty="0"/>
              <a:t>Non-</a:t>
            </a:r>
            <a:r>
              <a:rPr lang="en-US" sz="1488" dirty="0" err="1"/>
              <a:t>linearities</a:t>
            </a:r>
            <a:r>
              <a:rPr lang="en-US" sz="1488" dirty="0"/>
              <a:t> needed to learn complex (non-linear) representations of data, otherwise the NN would be just a linear function </a:t>
            </a:r>
          </a:p>
          <a:p>
            <a:pPr algn="just"/>
            <a:endParaRPr lang="en-US" sz="1488" dirty="0"/>
          </a:p>
          <a:p>
            <a:pPr algn="just"/>
            <a:endParaRPr lang="en-US" sz="1488" dirty="0"/>
          </a:p>
          <a:p>
            <a:pPr algn="just"/>
            <a:endParaRPr lang="en-US" sz="1488" dirty="0"/>
          </a:p>
          <a:p>
            <a:pPr algn="just"/>
            <a:endParaRPr lang="en-US" sz="1488" dirty="0"/>
          </a:p>
          <a:p>
            <a:pPr algn="just"/>
            <a:endParaRPr lang="en-US" sz="1488" dirty="0"/>
          </a:p>
          <a:p>
            <a:pPr algn="just"/>
            <a:endParaRPr lang="en-US" sz="1488" dirty="0"/>
          </a:p>
          <a:p>
            <a:pPr algn="just"/>
            <a:endParaRPr lang="en-US" sz="1488" dirty="0"/>
          </a:p>
          <a:p>
            <a:pPr algn="just"/>
            <a:endParaRPr lang="en-US" sz="1488" dirty="0"/>
          </a:p>
          <a:p>
            <a:pPr algn="just"/>
            <a:endParaRPr lang="en-US" sz="1488" dirty="0"/>
          </a:p>
          <a:p>
            <a:pPr algn="just"/>
            <a:endParaRPr lang="en-US" sz="1488" dirty="0"/>
          </a:p>
          <a:p>
            <a:pPr algn="just"/>
            <a:endParaRPr lang="en-US" sz="1488" dirty="0"/>
          </a:p>
          <a:p>
            <a:pPr algn="just"/>
            <a:r>
              <a:rPr lang="en-US" sz="1488" dirty="0"/>
              <a:t>More layers and neurons can approximate more complex functions</a:t>
            </a:r>
          </a:p>
        </p:txBody>
      </p:sp>
      <p:sp>
        <p:nvSpPr>
          <p:cNvPr id="11"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Activation functions</a:t>
            </a:r>
          </a:p>
        </p:txBody>
      </p:sp>
      <p:pic>
        <p:nvPicPr>
          <p:cNvPr id="4" name="Εικόνα 3"/>
          <p:cNvPicPr>
            <a:picLocks noChangeAspect="1"/>
          </p:cNvPicPr>
          <p:nvPr/>
        </p:nvPicPr>
        <p:blipFill>
          <a:blip r:embed="rId3"/>
          <a:stretch>
            <a:fillRect/>
          </a:stretch>
        </p:blipFill>
        <p:spPr>
          <a:xfrm>
            <a:off x="2184713" y="1729620"/>
            <a:ext cx="5714376" cy="2050747"/>
          </a:xfrm>
          <a:prstGeom prst="rect">
            <a:avLst/>
          </a:prstGeom>
        </p:spPr>
      </p:pic>
      <mc:AlternateContent xmlns:mc="http://schemas.openxmlformats.org/markup-compatibility/2006" xmlns:a14="http://schemas.microsoft.com/office/drawing/2010/main">
        <mc:Choice Requires="a14">
          <p:sp>
            <p:nvSpPr>
              <p:cNvPr id="7" name="Ορθογώνιο 6"/>
              <p:cNvSpPr/>
              <p:nvPr/>
            </p:nvSpPr>
            <p:spPr>
              <a:xfrm>
                <a:off x="6809583" y="1324978"/>
                <a:ext cx="1362296" cy="321306"/>
              </a:xfrm>
              <a:prstGeom prst="rect">
                <a:avLst/>
              </a:prstGeom>
            </p:spPr>
            <p:txBody>
              <a:bodyPr wrap="none">
                <a:spAutoFit/>
              </a:bodyPr>
              <a:lstStyle/>
              <a:p>
                <a14:m>
                  <m:oMath xmlns:m="http://schemas.openxmlformats.org/officeDocument/2006/math">
                    <m:sSub>
                      <m:sSubPr>
                        <m:ctrlPr>
                          <a:rPr lang="en-US" sz="1488" i="1">
                            <a:latin typeface="Cambria Math" panose="02040503050406030204" pitchFamily="18" charset="0"/>
                          </a:rPr>
                        </m:ctrlPr>
                      </m:sSubPr>
                      <m:e>
                        <m:r>
                          <m:rPr>
                            <m:sty m:val="p"/>
                          </m:rPr>
                          <a:rPr lang="en-US" sz="1488" i="1">
                            <a:latin typeface="Cambria Math" charset="0"/>
                          </a:rPr>
                          <m:t>W</m:t>
                        </m:r>
                      </m:e>
                      <m:sub>
                        <m:r>
                          <a:rPr lang="en-US" sz="1488" i="1">
                            <a:latin typeface="Cambria Math" charset="0"/>
                          </a:rPr>
                          <m:t>1</m:t>
                        </m:r>
                      </m:sub>
                    </m:sSub>
                    <m:sSub>
                      <m:sSubPr>
                        <m:ctrlPr>
                          <a:rPr lang="en-US" sz="1488" i="1">
                            <a:latin typeface="Cambria Math" panose="02040503050406030204" pitchFamily="18" charset="0"/>
                          </a:rPr>
                        </m:ctrlPr>
                      </m:sSubPr>
                      <m:e>
                        <m:r>
                          <m:rPr>
                            <m:sty m:val="p"/>
                          </m:rPr>
                          <a:rPr lang="en-US" sz="1488" i="1">
                            <a:latin typeface="Cambria Math" charset="0"/>
                          </a:rPr>
                          <m:t>W</m:t>
                        </m:r>
                      </m:e>
                      <m:sub>
                        <m:r>
                          <a:rPr lang="en-US" sz="1488" i="1">
                            <a:latin typeface="Cambria Math" charset="0"/>
                          </a:rPr>
                          <m:t>2</m:t>
                        </m:r>
                      </m:sub>
                    </m:sSub>
                    <m:r>
                      <a:rPr lang="en-US" sz="1488" i="1">
                        <a:latin typeface="Cambria Math" charset="0"/>
                      </a:rPr>
                      <m:t>𝑥</m:t>
                    </m:r>
                    <m:r>
                      <a:rPr lang="en-US" sz="1488" i="1">
                        <a:latin typeface="Cambria Math" charset="0"/>
                      </a:rPr>
                      <m:t>=</m:t>
                    </m:r>
                    <m:r>
                      <a:rPr lang="en-US" sz="1488" i="1">
                        <a:latin typeface="Cambria Math" charset="0"/>
                      </a:rPr>
                      <m:t>𝑊𝑥</m:t>
                    </m:r>
                  </m:oMath>
                </a14:m>
                <a:r>
                  <a:rPr lang="en-US" sz="1488" dirty="0"/>
                  <a:t> </a:t>
                </a:r>
                <a:endParaRPr lang="el-GR" sz="1488" dirty="0"/>
              </a:p>
            </p:txBody>
          </p:sp>
        </mc:Choice>
        <mc:Fallback xmlns="">
          <p:sp>
            <p:nvSpPr>
              <p:cNvPr id="7" name="Ορθογώνιο 6"/>
              <p:cNvSpPr>
                <a:spLocks noRot="1" noChangeAspect="1" noMove="1" noResize="1" noEditPoints="1" noAdjustHandles="1" noChangeArrowheads="1" noChangeShapeType="1" noTextEdit="1"/>
              </p:cNvSpPr>
              <p:nvPr/>
            </p:nvSpPr>
            <p:spPr>
              <a:xfrm>
                <a:off x="6809583" y="1324978"/>
                <a:ext cx="1362296" cy="321306"/>
              </a:xfrm>
              <a:prstGeom prst="rect">
                <a:avLst/>
              </a:prstGeom>
              <a:blipFill>
                <a:blip r:embed="rId4"/>
                <a:stretch>
                  <a:fillRect/>
                </a:stretch>
              </a:blipFill>
            </p:spPr>
            <p:txBody>
              <a:bodyPr/>
              <a:lstStyle/>
              <a:p>
                <a:r>
                  <a:rPr lang="en-US">
                    <a:noFill/>
                  </a:rPr>
                  <a:t> </a:t>
                </a:r>
              </a:p>
            </p:txBody>
          </p:sp>
        </mc:Fallback>
      </mc:AlternateContent>
      <p:sp>
        <p:nvSpPr>
          <p:cNvPr id="15" name="TextBox 14"/>
          <p:cNvSpPr txBox="1"/>
          <p:nvPr/>
        </p:nvSpPr>
        <p:spPr>
          <a:xfrm>
            <a:off x="2435936" y="4707102"/>
            <a:ext cx="4723986" cy="321306"/>
          </a:xfrm>
          <a:prstGeom prst="rect">
            <a:avLst/>
          </a:prstGeom>
          <a:noFill/>
        </p:spPr>
        <p:txBody>
          <a:bodyPr wrap="none" rtlCol="0">
            <a:spAutoFit/>
          </a:bodyPr>
          <a:lstStyle/>
          <a:p>
            <a:r>
              <a:rPr lang="en-US" sz="1488" dirty="0"/>
              <a:t>Full list: </a:t>
            </a:r>
            <a:r>
              <a:rPr lang="en-US" sz="1488" dirty="0">
                <a:hlinkClick r:id="rId5"/>
              </a:rPr>
              <a:t>https://en.wikipedia.org/wiki/Activation_function</a:t>
            </a:r>
            <a:r>
              <a:rPr lang="en-US" sz="1488" dirty="0"/>
              <a:t> </a:t>
            </a:r>
            <a:endParaRPr lang="el-GR" sz="1488" dirty="0"/>
          </a:p>
        </p:txBody>
      </p:sp>
      <p:sp>
        <p:nvSpPr>
          <p:cNvPr id="2" name="Ορθογώνιο 1"/>
          <p:cNvSpPr/>
          <p:nvPr/>
        </p:nvSpPr>
        <p:spPr>
          <a:xfrm>
            <a:off x="3625673" y="3750621"/>
            <a:ext cx="3780367" cy="206851"/>
          </a:xfrm>
          <a:prstGeom prst="rect">
            <a:avLst/>
          </a:prstGeom>
        </p:spPr>
        <p:txBody>
          <a:bodyPr>
            <a:spAutoFit/>
          </a:bodyPr>
          <a:lstStyle/>
          <a:p>
            <a:pPr>
              <a:defRPr/>
            </a:pPr>
            <a:r>
              <a:rPr lang="en-US" sz="744" i="1" dirty="0"/>
              <a:t>http://cs231n.github.io/assets/nn1/</a:t>
            </a:r>
            <a:r>
              <a:rPr lang="en-US" sz="744" i="1" dirty="0" err="1"/>
              <a:t>layer_sizes.jpeg</a:t>
            </a:r>
            <a:endParaRPr lang="en-US" sz="744" i="1" dirty="0"/>
          </a:p>
        </p:txBody>
      </p:sp>
    </p:spTree>
    <p:extLst>
      <p:ext uri="{BB962C8B-B14F-4D97-AF65-F5344CB8AC3E}">
        <p14:creationId xmlns:p14="http://schemas.microsoft.com/office/powerpoint/2010/main" val="13063588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Activation: Sigmoid</a:t>
            </a:r>
          </a:p>
        </p:txBody>
      </p:sp>
      <p:pic>
        <p:nvPicPr>
          <p:cNvPr id="13" name="Εικόνα 12"/>
          <p:cNvPicPr>
            <a:picLocks noChangeAspect="1"/>
          </p:cNvPicPr>
          <p:nvPr/>
        </p:nvPicPr>
        <p:blipFill>
          <a:blip r:embed="rId3"/>
          <a:stretch>
            <a:fillRect/>
          </a:stretch>
        </p:blipFill>
        <p:spPr>
          <a:xfrm>
            <a:off x="1717360" y="955593"/>
            <a:ext cx="2514994" cy="1785173"/>
          </a:xfrm>
          <a:prstGeom prst="rect">
            <a:avLst/>
          </a:prstGeom>
        </p:spPr>
      </p:pic>
      <p:sp>
        <p:nvSpPr>
          <p:cNvPr id="14" name="Ορθογώνιο 13"/>
          <p:cNvSpPr/>
          <p:nvPr/>
        </p:nvSpPr>
        <p:spPr>
          <a:xfrm>
            <a:off x="1591348" y="3093136"/>
            <a:ext cx="7010397" cy="2153090"/>
          </a:xfrm>
          <a:prstGeom prst="rect">
            <a:avLst/>
          </a:prstGeom>
        </p:spPr>
        <p:txBody>
          <a:bodyPr wrap="square">
            <a:spAutoFit/>
          </a:bodyPr>
          <a:lstStyle/>
          <a:p>
            <a:pPr marL="236277" indent="-236277">
              <a:buFont typeface=".AppleSystemUIFont" charset="-120"/>
              <a:buChar char="+"/>
              <a:defRPr/>
            </a:pPr>
            <a:r>
              <a:rPr lang="en-US" sz="1488" dirty="0"/>
              <a:t>Nice interpretation as the </a:t>
            </a:r>
            <a:r>
              <a:rPr lang="en-US" sz="1488" b="1" dirty="0">
                <a:solidFill>
                  <a:schemeClr val="accent2"/>
                </a:solidFill>
              </a:rPr>
              <a:t>firing rate</a:t>
            </a:r>
            <a:r>
              <a:rPr lang="en-US" sz="1488" dirty="0"/>
              <a:t> of a neuron</a:t>
            </a:r>
          </a:p>
          <a:p>
            <a:pPr marL="614321" lvl="1" indent="-236277">
              <a:buFont typeface="Arial" charset="0"/>
              <a:buChar char="•"/>
              <a:defRPr/>
            </a:pPr>
            <a:r>
              <a:rPr lang="en-US" sz="1488" dirty="0"/>
              <a:t>0 = not firing at all </a:t>
            </a:r>
          </a:p>
          <a:p>
            <a:pPr marL="614321" lvl="1" indent="-236277">
              <a:buFont typeface="Arial" charset="0"/>
              <a:buChar char="•"/>
              <a:defRPr/>
            </a:pPr>
            <a:r>
              <a:rPr lang="en-US" sz="1488" dirty="0"/>
              <a:t>1 = fully firing</a:t>
            </a:r>
          </a:p>
          <a:p>
            <a:pPr marL="614321" lvl="1" indent="-236277">
              <a:buFont typeface="Arial" charset="0"/>
              <a:buChar char="•"/>
              <a:defRPr/>
            </a:pPr>
            <a:endParaRPr lang="en-US" sz="1488" dirty="0"/>
          </a:p>
          <a:p>
            <a:pPr marL="236277" lvl="2" indent="-236277">
              <a:buFont typeface=".AppleSystemUIFont" charset="-120"/>
              <a:buChar char="-"/>
              <a:defRPr/>
            </a:pPr>
            <a:r>
              <a:rPr lang="en-US" sz="1488" dirty="0"/>
              <a:t>Sigmoid neurons </a:t>
            </a:r>
            <a:r>
              <a:rPr lang="en-US" sz="1488" b="1" dirty="0">
                <a:solidFill>
                  <a:schemeClr val="accent2"/>
                </a:solidFill>
              </a:rPr>
              <a:t>saturate</a:t>
            </a:r>
            <a:r>
              <a:rPr lang="en-US" sz="1488" dirty="0"/>
              <a:t> and </a:t>
            </a:r>
            <a:r>
              <a:rPr lang="en-US" sz="1488" b="1" dirty="0">
                <a:solidFill>
                  <a:schemeClr val="accent2"/>
                </a:solidFill>
              </a:rPr>
              <a:t>kill gradients</a:t>
            </a:r>
            <a:r>
              <a:rPr lang="en-US" sz="1488" dirty="0"/>
              <a:t>, thus NN will barely learn</a:t>
            </a:r>
            <a:endParaRPr lang="en-US" sz="1488" b="1" dirty="0">
              <a:solidFill>
                <a:schemeClr val="accent2"/>
              </a:solidFill>
            </a:endParaRPr>
          </a:p>
          <a:p>
            <a:pPr marL="614321" lvl="1" indent="-236277">
              <a:buSzPct val="110000"/>
              <a:buFont typeface="Arial" charset="0"/>
              <a:buChar char="•"/>
              <a:defRPr/>
            </a:pPr>
            <a:r>
              <a:rPr lang="en-US" sz="1488" dirty="0"/>
              <a:t>when the neuron’s activation are 0 or 1 (saturate)</a:t>
            </a:r>
          </a:p>
          <a:p>
            <a:pPr marL="992364" lvl="2" indent="-236277">
              <a:buSzPct val="110000"/>
              <a:buFont typeface="AppleColorEmoji" charset="0"/>
              <a:buChar char="🙁"/>
              <a:defRPr/>
            </a:pPr>
            <a:r>
              <a:rPr lang="en-US" sz="1488" dirty="0"/>
              <a:t>gradient at these regions almost zero </a:t>
            </a:r>
          </a:p>
          <a:p>
            <a:pPr marL="992364" lvl="2" indent="-236277">
              <a:buSzPct val="110000"/>
              <a:buFont typeface="AppleColorEmoji" charset="0"/>
              <a:buChar char="🙁"/>
              <a:defRPr/>
            </a:pPr>
            <a:r>
              <a:rPr lang="en-US" sz="1488" dirty="0"/>
              <a:t>almost no signal will flow to its weights </a:t>
            </a:r>
          </a:p>
          <a:p>
            <a:pPr marL="992364" lvl="2" indent="-236277">
              <a:buSzPct val="110000"/>
              <a:buFont typeface="AppleColorEmoji" charset="0"/>
              <a:buChar char="🙁"/>
              <a:defRPr/>
            </a:pPr>
            <a:r>
              <a:rPr lang="en-US" sz="1488" dirty="0"/>
              <a:t>if initial weights are too large then most neurons would saturate</a:t>
            </a:r>
          </a:p>
        </p:txBody>
      </p:sp>
      <p:sp>
        <p:nvSpPr>
          <p:cNvPr id="2" name="Ορθογώνιο 1"/>
          <p:cNvSpPr/>
          <p:nvPr/>
        </p:nvSpPr>
        <p:spPr>
          <a:xfrm>
            <a:off x="4422340" y="1175479"/>
            <a:ext cx="3223813" cy="1008225"/>
          </a:xfrm>
          <a:prstGeom prst="rect">
            <a:avLst/>
          </a:prstGeom>
        </p:spPr>
        <p:txBody>
          <a:bodyPr wrap="square">
            <a:spAutoFit/>
          </a:bodyPr>
          <a:lstStyle/>
          <a:p>
            <a:pPr>
              <a:defRPr/>
            </a:pPr>
            <a:r>
              <a:rPr lang="en-US" sz="1488" dirty="0"/>
              <a:t>Takes a real-valued number and “squashes” it into range between 0 and 1. </a:t>
            </a:r>
          </a:p>
          <a:p>
            <a:pPr>
              <a:defRPr/>
            </a:pPr>
            <a:endParaRPr lang="en-US" sz="1488" dirty="0"/>
          </a:p>
        </p:txBody>
      </p:sp>
      <mc:AlternateContent xmlns:mc="http://schemas.openxmlformats.org/markup-compatibility/2006" xmlns:a14="http://schemas.microsoft.com/office/drawing/2010/main">
        <mc:Choice Requires="a14">
          <p:sp>
            <p:nvSpPr>
              <p:cNvPr id="3" name="TextBox 2"/>
              <p:cNvSpPr txBox="1"/>
              <p:nvPr/>
            </p:nvSpPr>
            <p:spPr>
              <a:xfrm>
                <a:off x="5522491" y="1913488"/>
                <a:ext cx="1022972" cy="2545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1654" i="1">
                              <a:latin typeface="Cambria Math" panose="02040503050406030204" pitchFamily="18" charset="0"/>
                            </a:rPr>
                          </m:ctrlPr>
                        </m:sSupPr>
                        <m:e>
                          <m:r>
                            <a:rPr lang="en-US" sz="1654" i="1">
                              <a:latin typeface="Cambria Math" charset="0"/>
                            </a:rPr>
                            <m:t>𝑅</m:t>
                          </m:r>
                        </m:e>
                        <m:sup>
                          <m:r>
                            <a:rPr lang="en-US" sz="1654" i="1">
                              <a:latin typeface="Cambria Math" charset="0"/>
                            </a:rPr>
                            <m:t>𝑛</m:t>
                          </m:r>
                        </m:sup>
                      </m:sSup>
                      <m:r>
                        <a:rPr lang="is-IS" sz="1654" i="1">
                          <a:latin typeface="Cambria Math" charset="0"/>
                        </a:rPr>
                        <m:t>→</m:t>
                      </m:r>
                      <m:d>
                        <m:dPr>
                          <m:begChr m:val="["/>
                          <m:endChr m:val="]"/>
                          <m:ctrlPr>
                            <a:rPr lang="mr-IN" sz="1654" i="1">
                              <a:latin typeface="Cambria Math" panose="02040503050406030204" pitchFamily="18" charset="0"/>
                            </a:rPr>
                          </m:ctrlPr>
                        </m:dPr>
                        <m:e>
                          <m:r>
                            <a:rPr lang="en-US" sz="1654" i="1">
                              <a:latin typeface="Cambria Math" charset="0"/>
                            </a:rPr>
                            <m:t>0,1</m:t>
                          </m:r>
                        </m:e>
                      </m:d>
                    </m:oMath>
                  </m:oMathPara>
                </a14:m>
                <a:endParaRPr lang="el-GR" sz="1654" i="1" dirty="0"/>
              </a:p>
            </p:txBody>
          </p:sp>
        </mc:Choice>
        <mc:Fallback xmlns="">
          <p:sp>
            <p:nvSpPr>
              <p:cNvPr id="3" name="TextBox 2"/>
              <p:cNvSpPr txBox="1">
                <a:spLocks noRot="1" noChangeAspect="1" noMove="1" noResize="1" noEditPoints="1" noAdjustHandles="1" noChangeArrowheads="1" noChangeShapeType="1" noTextEdit="1"/>
              </p:cNvSpPr>
              <p:nvPr/>
            </p:nvSpPr>
            <p:spPr>
              <a:xfrm>
                <a:off x="5522491" y="1913488"/>
                <a:ext cx="1022972" cy="254557"/>
              </a:xfrm>
              <a:prstGeom prst="rect">
                <a:avLst/>
              </a:prstGeom>
              <a:blipFill>
                <a:blip r:embed="rId4"/>
                <a:stretch>
                  <a:fillRect l="-4167" b="-4762"/>
                </a:stretch>
              </a:blipFill>
            </p:spPr>
            <p:txBody>
              <a:bodyPr/>
              <a:lstStyle/>
              <a:p>
                <a:r>
                  <a:rPr lang="en-US">
                    <a:noFill/>
                  </a:rPr>
                  <a:t> </a:t>
                </a:r>
              </a:p>
            </p:txBody>
          </p:sp>
        </mc:Fallback>
      </mc:AlternateContent>
      <p:sp>
        <p:nvSpPr>
          <p:cNvPr id="4" name="Ορθογώνιο 3"/>
          <p:cNvSpPr/>
          <p:nvPr/>
        </p:nvSpPr>
        <p:spPr>
          <a:xfrm>
            <a:off x="1775861" y="2740767"/>
            <a:ext cx="2397993" cy="206851"/>
          </a:xfrm>
          <a:prstGeom prst="rect">
            <a:avLst/>
          </a:prstGeom>
        </p:spPr>
        <p:txBody>
          <a:bodyPr wrap="square">
            <a:spAutoFit/>
          </a:bodyPr>
          <a:lstStyle/>
          <a:p>
            <a:pPr>
              <a:defRPr/>
            </a:pPr>
            <a:r>
              <a:rPr lang="en-US" sz="744" i="1" dirty="0"/>
              <a:t>http://</a:t>
            </a:r>
            <a:r>
              <a:rPr lang="en-US" sz="744" i="1" dirty="0" err="1"/>
              <a:t>adilmoujahid.com</a:t>
            </a:r>
            <a:r>
              <a:rPr lang="en-US" sz="744" i="1" dirty="0"/>
              <a:t>/images/</a:t>
            </a:r>
            <a:r>
              <a:rPr lang="en-US" sz="744" i="1" dirty="0" err="1"/>
              <a:t>activation.png</a:t>
            </a:r>
            <a:endParaRPr lang="en-US" sz="744" i="1" dirty="0"/>
          </a:p>
        </p:txBody>
      </p:sp>
    </p:spTree>
    <p:extLst>
      <p:ext uri="{BB962C8B-B14F-4D97-AF65-F5344CB8AC3E}">
        <p14:creationId xmlns:p14="http://schemas.microsoft.com/office/powerpoint/2010/main" val="1007009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10116" y="281859"/>
            <a:ext cx="3661406" cy="381413"/>
          </a:xfrm>
          <a:prstGeom prst="rect">
            <a:avLst/>
          </a:prstGeom>
        </p:spPr>
        <p:txBody>
          <a:bodyPr vert="horz" wrap="square" lIns="0" tIns="28093" rIns="0" bIns="0" rtlCol="0">
            <a:spAutoFit/>
          </a:bodyPr>
          <a:lstStyle/>
          <a:p>
            <a:pPr marL="20809">
              <a:spcBef>
                <a:spcPts val="221"/>
              </a:spcBef>
            </a:pPr>
            <a:r>
              <a:rPr sz="2294" b="1" spc="-74" dirty="0">
                <a:latin typeface="Gill Sans MT"/>
                <a:cs typeface="Gill Sans MT"/>
              </a:rPr>
              <a:t>A</a:t>
            </a:r>
            <a:r>
              <a:rPr sz="2294" b="1" spc="205" dirty="0">
                <a:latin typeface="Gill Sans MT"/>
                <a:cs typeface="Gill Sans MT"/>
              </a:rPr>
              <a:t> </a:t>
            </a:r>
            <a:r>
              <a:rPr sz="2294" b="1" spc="24" dirty="0">
                <a:latin typeface="Gill Sans MT"/>
                <a:cs typeface="Gill Sans MT"/>
              </a:rPr>
              <a:t>Model</a:t>
            </a:r>
            <a:r>
              <a:rPr sz="2294" b="1" spc="213" dirty="0">
                <a:latin typeface="Gill Sans MT"/>
                <a:cs typeface="Gill Sans MT"/>
              </a:rPr>
              <a:t> </a:t>
            </a:r>
            <a:r>
              <a:rPr sz="2294" b="1" spc="-24" dirty="0">
                <a:latin typeface="Gill Sans MT"/>
                <a:cs typeface="Gill Sans MT"/>
              </a:rPr>
              <a:t>Adaptive</a:t>
            </a:r>
            <a:r>
              <a:rPr sz="2294" b="1" spc="213" dirty="0">
                <a:latin typeface="Gill Sans MT"/>
                <a:cs typeface="Gill Sans MT"/>
              </a:rPr>
              <a:t> </a:t>
            </a:r>
            <a:r>
              <a:rPr sz="2294" b="1" spc="-74" dirty="0">
                <a:latin typeface="Gill Sans MT"/>
                <a:cs typeface="Gill Sans MT"/>
              </a:rPr>
              <a:t>Neuron</a:t>
            </a:r>
            <a:endParaRPr sz="2294">
              <a:latin typeface="Gill Sans MT"/>
              <a:cs typeface="Gill Sans MT"/>
            </a:endParaRPr>
          </a:p>
        </p:txBody>
      </p:sp>
      <p:pic>
        <p:nvPicPr>
          <p:cNvPr id="3" name="object 3"/>
          <p:cNvPicPr/>
          <p:nvPr/>
        </p:nvPicPr>
        <p:blipFill>
          <a:blip r:embed="rId2" cstate="print"/>
          <a:stretch>
            <a:fillRect/>
          </a:stretch>
        </p:blipFill>
        <p:spPr>
          <a:xfrm>
            <a:off x="2221901" y="1006579"/>
            <a:ext cx="5575962" cy="1690970"/>
          </a:xfrm>
          <a:prstGeom prst="rect">
            <a:avLst/>
          </a:prstGeom>
        </p:spPr>
      </p:pic>
      <p:sp>
        <p:nvSpPr>
          <p:cNvPr id="5" name="object 5"/>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6" name="object 6"/>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Activation: </a:t>
            </a:r>
            <a:r>
              <a:rPr lang="en-US" sz="3969" dirty="0" err="1"/>
              <a:t>Tanh</a:t>
            </a:r>
            <a:endParaRPr lang="en-US" sz="3969" dirty="0"/>
          </a:p>
        </p:txBody>
      </p:sp>
      <mc:AlternateContent xmlns:mc="http://schemas.openxmlformats.org/markup-compatibility/2006" xmlns:a14="http://schemas.microsoft.com/office/drawing/2010/main">
        <mc:Choice Requires="a14">
          <p:sp>
            <p:nvSpPr>
              <p:cNvPr id="14" name="Ορθογώνιο 13"/>
              <p:cNvSpPr/>
              <p:nvPr/>
            </p:nvSpPr>
            <p:spPr>
              <a:xfrm>
                <a:off x="1591348" y="3093136"/>
                <a:ext cx="7010397" cy="779252"/>
              </a:xfrm>
              <a:prstGeom prst="rect">
                <a:avLst/>
              </a:prstGeom>
            </p:spPr>
            <p:txBody>
              <a:bodyPr wrap="square">
                <a:spAutoFit/>
              </a:bodyPr>
              <a:lstStyle/>
              <a:p>
                <a:pPr marL="236277" lvl="2" indent="-236277">
                  <a:buFont typeface=".AppleSystemUIFont" charset="-120"/>
                  <a:buChar char="-"/>
                  <a:defRPr/>
                </a:pPr>
                <a:r>
                  <a:rPr lang="en-US" sz="1488" dirty="0"/>
                  <a:t>Like sigmoid, </a:t>
                </a:r>
                <a:r>
                  <a:rPr lang="en-US" sz="1488" dirty="0" err="1"/>
                  <a:t>tanh</a:t>
                </a:r>
                <a:r>
                  <a:rPr lang="en-US" sz="1488" dirty="0"/>
                  <a:t> neurons </a:t>
                </a:r>
                <a:r>
                  <a:rPr lang="en-US" sz="1488" b="1" dirty="0">
                    <a:solidFill>
                      <a:schemeClr val="accent2"/>
                    </a:solidFill>
                  </a:rPr>
                  <a:t>saturate</a:t>
                </a:r>
              </a:p>
              <a:p>
                <a:pPr marL="236277" lvl="2" indent="-236277">
                  <a:buFont typeface=".AppleSystemUIFont" charset="-120"/>
                  <a:buChar char="-"/>
                  <a:defRPr/>
                </a:pPr>
                <a:r>
                  <a:rPr lang="en-US" sz="1488" dirty="0"/>
                  <a:t>Unlike sigmoid, output is </a:t>
                </a:r>
                <a:r>
                  <a:rPr lang="en-US" sz="1488" b="1" dirty="0">
                    <a:solidFill>
                      <a:schemeClr val="accent2"/>
                    </a:solidFill>
                  </a:rPr>
                  <a:t>zero-centered</a:t>
                </a:r>
              </a:p>
              <a:p>
                <a:pPr marL="236277" lvl="2" indent="-236277">
                  <a:buFont typeface=".AppleSystemUIFont" charset="-120"/>
                  <a:buChar char="-"/>
                  <a:defRPr/>
                </a:pPr>
                <a:r>
                  <a:rPr lang="en-US" sz="1488" dirty="0" err="1"/>
                  <a:t>Tanh</a:t>
                </a:r>
                <a:r>
                  <a:rPr lang="en-US" sz="1488" dirty="0"/>
                  <a:t> is a </a:t>
                </a:r>
                <a:r>
                  <a:rPr lang="en-US" sz="1488" b="1" dirty="0">
                    <a:solidFill>
                      <a:schemeClr val="accent2"/>
                    </a:solidFill>
                  </a:rPr>
                  <a:t>scaled sigmoid</a:t>
                </a:r>
                <a:r>
                  <a:rPr lang="en-US" sz="1488" dirty="0"/>
                  <a:t>: </a:t>
                </a:r>
                <a14:m>
                  <m:oMath xmlns:m="http://schemas.openxmlformats.org/officeDocument/2006/math">
                    <m:func>
                      <m:funcPr>
                        <m:ctrlPr>
                          <a:rPr lang="en-US" sz="1488" i="1">
                            <a:latin typeface="Cambria Math" panose="02040503050406030204" pitchFamily="18" charset="0"/>
                          </a:rPr>
                        </m:ctrlPr>
                      </m:funcPr>
                      <m:fName>
                        <m:r>
                          <m:rPr>
                            <m:sty m:val="p"/>
                          </m:rPr>
                          <a:rPr lang="en-US" sz="1488">
                            <a:latin typeface="Cambria Math" charset="0"/>
                          </a:rPr>
                          <m:t>tanh</m:t>
                        </m:r>
                      </m:fName>
                      <m:e>
                        <m:d>
                          <m:dPr>
                            <m:ctrlPr>
                              <a:rPr lang="en-US" sz="1488" i="1">
                                <a:latin typeface="Cambria Math" panose="02040503050406030204" pitchFamily="18" charset="0"/>
                              </a:rPr>
                            </m:ctrlPr>
                          </m:dPr>
                          <m:e>
                            <m:r>
                              <a:rPr lang="en-US" sz="1488" i="1">
                                <a:latin typeface="Cambria Math" charset="0"/>
                              </a:rPr>
                              <m:t>𝑥</m:t>
                            </m:r>
                          </m:e>
                        </m:d>
                      </m:e>
                    </m:func>
                    <m:r>
                      <a:rPr lang="en-US" sz="1488" i="1">
                        <a:latin typeface="Cambria Math" charset="0"/>
                      </a:rPr>
                      <m:t>=2</m:t>
                    </m:r>
                    <m:r>
                      <a:rPr lang="en-US" sz="1488" i="1">
                        <a:latin typeface="Cambria Math" charset="0"/>
                      </a:rPr>
                      <m:t>𝑠𝑖𝑔𝑚</m:t>
                    </m:r>
                    <m:d>
                      <m:dPr>
                        <m:ctrlPr>
                          <a:rPr lang="en-US" sz="1488" i="1">
                            <a:latin typeface="Cambria Math" panose="02040503050406030204" pitchFamily="18" charset="0"/>
                          </a:rPr>
                        </m:ctrlPr>
                      </m:dPr>
                      <m:e>
                        <m:r>
                          <a:rPr lang="en-US" sz="1488" i="1">
                            <a:latin typeface="Cambria Math" charset="0"/>
                          </a:rPr>
                          <m:t>2</m:t>
                        </m:r>
                        <m:r>
                          <a:rPr lang="en-US" sz="1488" i="1">
                            <a:latin typeface="Cambria Math" charset="0"/>
                          </a:rPr>
                          <m:t>𝑥</m:t>
                        </m:r>
                      </m:e>
                    </m:d>
                    <m:r>
                      <a:rPr lang="en-US" sz="1488" i="1">
                        <a:latin typeface="Cambria Math" charset="0"/>
                      </a:rPr>
                      <m:t>−1</m:t>
                    </m:r>
                  </m:oMath>
                </a14:m>
                <a:endParaRPr lang="en-US" sz="1488" dirty="0"/>
              </a:p>
            </p:txBody>
          </p:sp>
        </mc:Choice>
        <mc:Fallback xmlns="">
          <p:sp>
            <p:nvSpPr>
              <p:cNvPr id="14" name="Ορθογώνιο 13"/>
              <p:cNvSpPr>
                <a:spLocks noRot="1" noChangeAspect="1" noMove="1" noResize="1" noEditPoints="1" noAdjustHandles="1" noChangeArrowheads="1" noChangeShapeType="1" noTextEdit="1"/>
              </p:cNvSpPr>
              <p:nvPr/>
            </p:nvSpPr>
            <p:spPr>
              <a:xfrm>
                <a:off x="1591348" y="3093136"/>
                <a:ext cx="7010397" cy="779252"/>
              </a:xfrm>
              <a:prstGeom prst="rect">
                <a:avLst/>
              </a:prstGeom>
              <a:blipFill>
                <a:blip r:embed="rId3"/>
                <a:stretch>
                  <a:fillRect l="-522" t="-5469" b="-10156"/>
                </a:stretch>
              </a:blipFill>
            </p:spPr>
            <p:txBody>
              <a:bodyPr/>
              <a:lstStyle/>
              <a:p>
                <a:r>
                  <a:rPr lang="en-US">
                    <a:noFill/>
                  </a:rPr>
                  <a:t> </a:t>
                </a:r>
              </a:p>
            </p:txBody>
          </p:sp>
        </mc:Fallback>
      </mc:AlternateContent>
      <p:sp>
        <p:nvSpPr>
          <p:cNvPr id="2" name="Ορθογώνιο 1"/>
          <p:cNvSpPr/>
          <p:nvPr/>
        </p:nvSpPr>
        <p:spPr>
          <a:xfrm>
            <a:off x="4422340" y="1175479"/>
            <a:ext cx="3223813" cy="1008225"/>
          </a:xfrm>
          <a:prstGeom prst="rect">
            <a:avLst/>
          </a:prstGeom>
        </p:spPr>
        <p:txBody>
          <a:bodyPr wrap="square">
            <a:spAutoFit/>
          </a:bodyPr>
          <a:lstStyle/>
          <a:p>
            <a:pPr>
              <a:defRPr/>
            </a:pPr>
            <a:r>
              <a:rPr lang="en-US" sz="1488" dirty="0"/>
              <a:t>Takes a real-valued number and “squashes” it into range between -1 and 1. </a:t>
            </a:r>
          </a:p>
          <a:p>
            <a:pPr>
              <a:defRPr/>
            </a:pPr>
            <a:endParaRPr lang="en-US" sz="1488" dirty="0"/>
          </a:p>
        </p:txBody>
      </p:sp>
      <mc:AlternateContent xmlns:mc="http://schemas.openxmlformats.org/markup-compatibility/2006" xmlns:a14="http://schemas.microsoft.com/office/drawing/2010/main">
        <mc:Choice Requires="a14">
          <p:sp>
            <p:nvSpPr>
              <p:cNvPr id="3" name="TextBox 2"/>
              <p:cNvSpPr txBox="1"/>
              <p:nvPr/>
            </p:nvSpPr>
            <p:spPr>
              <a:xfrm>
                <a:off x="5522491" y="1913488"/>
                <a:ext cx="1181670" cy="2545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1654" i="1">
                              <a:latin typeface="Cambria Math" panose="02040503050406030204" pitchFamily="18" charset="0"/>
                            </a:rPr>
                          </m:ctrlPr>
                        </m:sSupPr>
                        <m:e>
                          <m:r>
                            <a:rPr lang="en-US" sz="1654" i="1">
                              <a:latin typeface="Cambria Math" charset="0"/>
                            </a:rPr>
                            <m:t>𝑅</m:t>
                          </m:r>
                        </m:e>
                        <m:sup>
                          <m:r>
                            <a:rPr lang="en-US" sz="1654" i="1">
                              <a:latin typeface="Cambria Math" charset="0"/>
                            </a:rPr>
                            <m:t>𝑛</m:t>
                          </m:r>
                        </m:sup>
                      </m:sSup>
                      <m:r>
                        <a:rPr lang="is-IS" sz="1654" i="1">
                          <a:latin typeface="Cambria Math" charset="0"/>
                        </a:rPr>
                        <m:t>→</m:t>
                      </m:r>
                      <m:d>
                        <m:dPr>
                          <m:begChr m:val="["/>
                          <m:endChr m:val="]"/>
                          <m:ctrlPr>
                            <a:rPr lang="mr-IN" sz="1654" i="1">
                              <a:latin typeface="Cambria Math" panose="02040503050406030204" pitchFamily="18" charset="0"/>
                            </a:rPr>
                          </m:ctrlPr>
                        </m:dPr>
                        <m:e>
                          <m:r>
                            <a:rPr lang="en-US" sz="1654" i="1">
                              <a:latin typeface="Cambria Math" charset="0"/>
                              <a:ea typeface="Cambria Math" charset="0"/>
                              <a:cs typeface="Cambria Math" charset="0"/>
                            </a:rPr>
                            <m:t>−1</m:t>
                          </m:r>
                          <m:r>
                            <a:rPr lang="en-US" sz="1654" i="1">
                              <a:latin typeface="Cambria Math" charset="0"/>
                            </a:rPr>
                            <m:t>,1</m:t>
                          </m:r>
                        </m:e>
                      </m:d>
                    </m:oMath>
                  </m:oMathPara>
                </a14:m>
                <a:endParaRPr lang="el-GR" sz="1654" i="1" dirty="0"/>
              </a:p>
            </p:txBody>
          </p:sp>
        </mc:Choice>
        <mc:Fallback xmlns="">
          <p:sp>
            <p:nvSpPr>
              <p:cNvPr id="3" name="TextBox 2"/>
              <p:cNvSpPr txBox="1">
                <a:spLocks noRot="1" noChangeAspect="1" noMove="1" noResize="1" noEditPoints="1" noAdjustHandles="1" noChangeArrowheads="1" noChangeShapeType="1" noTextEdit="1"/>
              </p:cNvSpPr>
              <p:nvPr/>
            </p:nvSpPr>
            <p:spPr>
              <a:xfrm>
                <a:off x="5522491" y="1913488"/>
                <a:ext cx="1181670" cy="254557"/>
              </a:xfrm>
              <a:prstGeom prst="rect">
                <a:avLst/>
              </a:prstGeom>
              <a:blipFill>
                <a:blip r:embed="rId4"/>
                <a:stretch>
                  <a:fillRect l="-3608" b="-4762"/>
                </a:stretch>
              </a:blipFill>
            </p:spPr>
            <p:txBody>
              <a:bodyPr/>
              <a:lstStyle/>
              <a:p>
                <a:r>
                  <a:rPr lang="en-US">
                    <a:noFill/>
                  </a:rPr>
                  <a:t> </a:t>
                </a:r>
              </a:p>
            </p:txBody>
          </p:sp>
        </mc:Fallback>
      </mc:AlternateContent>
      <p:pic>
        <p:nvPicPr>
          <p:cNvPr id="5" name="Εικόνα 4"/>
          <p:cNvPicPr>
            <a:picLocks noChangeAspect="1"/>
          </p:cNvPicPr>
          <p:nvPr/>
        </p:nvPicPr>
        <p:blipFill>
          <a:blip r:embed="rId5"/>
          <a:stretch>
            <a:fillRect/>
          </a:stretch>
        </p:blipFill>
        <p:spPr>
          <a:xfrm>
            <a:off x="1805545" y="955775"/>
            <a:ext cx="2475030" cy="1744949"/>
          </a:xfrm>
          <a:prstGeom prst="rect">
            <a:avLst/>
          </a:prstGeom>
        </p:spPr>
      </p:pic>
      <p:sp>
        <p:nvSpPr>
          <p:cNvPr id="7" name="Ορθογώνιο 6"/>
          <p:cNvSpPr/>
          <p:nvPr/>
        </p:nvSpPr>
        <p:spPr>
          <a:xfrm>
            <a:off x="1844064" y="2700725"/>
            <a:ext cx="2397993" cy="206851"/>
          </a:xfrm>
          <a:prstGeom prst="rect">
            <a:avLst/>
          </a:prstGeom>
        </p:spPr>
        <p:txBody>
          <a:bodyPr wrap="square">
            <a:spAutoFit/>
          </a:bodyPr>
          <a:lstStyle/>
          <a:p>
            <a:pPr>
              <a:defRPr/>
            </a:pPr>
            <a:r>
              <a:rPr lang="en-US" sz="744" i="1" dirty="0"/>
              <a:t>http://</a:t>
            </a:r>
            <a:r>
              <a:rPr lang="en-US" sz="744" i="1" dirty="0" err="1"/>
              <a:t>adilmoujahid.com</a:t>
            </a:r>
            <a:r>
              <a:rPr lang="en-US" sz="744" i="1" dirty="0"/>
              <a:t>/images/</a:t>
            </a:r>
            <a:r>
              <a:rPr lang="en-US" sz="744" i="1" dirty="0" err="1"/>
              <a:t>activation.png</a:t>
            </a:r>
            <a:endParaRPr lang="en-US" sz="744" i="1" dirty="0"/>
          </a:p>
        </p:txBody>
      </p:sp>
    </p:spTree>
    <p:extLst>
      <p:ext uri="{BB962C8B-B14F-4D97-AF65-F5344CB8AC3E}">
        <p14:creationId xmlns:p14="http://schemas.microsoft.com/office/powerpoint/2010/main" val="1885148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Activation: </a:t>
            </a:r>
            <a:r>
              <a:rPr lang="en-US" sz="3969" dirty="0" err="1"/>
              <a:t>ReLU</a:t>
            </a:r>
            <a:endParaRPr lang="en-US" sz="3969" dirty="0"/>
          </a:p>
        </p:txBody>
      </p:sp>
      <p:sp>
        <p:nvSpPr>
          <p:cNvPr id="2" name="Ορθογώνιο 1"/>
          <p:cNvSpPr/>
          <p:nvPr/>
        </p:nvSpPr>
        <p:spPr>
          <a:xfrm>
            <a:off x="4422340" y="1175480"/>
            <a:ext cx="3223813" cy="779252"/>
          </a:xfrm>
          <a:prstGeom prst="rect">
            <a:avLst/>
          </a:prstGeom>
        </p:spPr>
        <p:txBody>
          <a:bodyPr wrap="square">
            <a:spAutoFit/>
          </a:bodyPr>
          <a:lstStyle/>
          <a:p>
            <a:pPr>
              <a:defRPr/>
            </a:pPr>
            <a:r>
              <a:rPr lang="en-US" sz="1488" dirty="0"/>
              <a:t>Takes a real-valued number and thresholds it at zero</a:t>
            </a:r>
          </a:p>
          <a:p>
            <a:pPr>
              <a:defRPr/>
            </a:pPr>
            <a:endParaRPr lang="en-US" sz="1488" dirty="0"/>
          </a:p>
        </p:txBody>
      </p:sp>
      <mc:AlternateContent xmlns:mc="http://schemas.openxmlformats.org/markup-compatibility/2006" xmlns:a14="http://schemas.microsoft.com/office/drawing/2010/main">
        <mc:Choice Requires="a14">
          <p:sp>
            <p:nvSpPr>
              <p:cNvPr id="3" name="TextBox 2"/>
              <p:cNvSpPr txBox="1"/>
              <p:nvPr/>
            </p:nvSpPr>
            <p:spPr>
              <a:xfrm>
                <a:off x="5522491" y="1913488"/>
                <a:ext cx="850426" cy="2545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1654" i="1">
                              <a:latin typeface="Cambria Math" panose="02040503050406030204" pitchFamily="18" charset="0"/>
                            </a:rPr>
                          </m:ctrlPr>
                        </m:sSupPr>
                        <m:e>
                          <m:r>
                            <a:rPr lang="en-US" sz="1654" i="1">
                              <a:latin typeface="Cambria Math" charset="0"/>
                            </a:rPr>
                            <m:t>𝑅</m:t>
                          </m:r>
                        </m:e>
                        <m:sup>
                          <m:r>
                            <a:rPr lang="en-US" sz="1654" i="1">
                              <a:latin typeface="Cambria Math" charset="0"/>
                            </a:rPr>
                            <m:t>𝑛</m:t>
                          </m:r>
                        </m:sup>
                      </m:sSup>
                      <m:r>
                        <a:rPr lang="is-IS" sz="1654" i="1">
                          <a:latin typeface="Cambria Math" charset="0"/>
                        </a:rPr>
                        <m:t>→</m:t>
                      </m:r>
                      <m:sSubSup>
                        <m:sSubSupPr>
                          <m:ctrlPr>
                            <a:rPr lang="en-US" sz="1654" i="1">
                              <a:latin typeface="Cambria Math" panose="02040503050406030204" pitchFamily="18" charset="0"/>
                            </a:rPr>
                          </m:ctrlPr>
                        </m:sSubSupPr>
                        <m:e>
                          <m:r>
                            <a:rPr lang="en-US" sz="1654" i="1">
                              <a:latin typeface="Cambria Math" charset="0"/>
                            </a:rPr>
                            <m:t>𝑅</m:t>
                          </m:r>
                        </m:e>
                        <m:sub>
                          <m:r>
                            <a:rPr lang="en-US" sz="1654" i="1">
                              <a:latin typeface="Cambria Math" charset="0"/>
                            </a:rPr>
                            <m:t>+</m:t>
                          </m:r>
                        </m:sub>
                        <m:sup>
                          <m:r>
                            <a:rPr lang="en-US" sz="1654" i="1">
                              <a:latin typeface="Cambria Math" charset="0"/>
                            </a:rPr>
                            <m:t>𝑛</m:t>
                          </m:r>
                        </m:sup>
                      </m:sSubSup>
                    </m:oMath>
                  </m:oMathPara>
                </a14:m>
                <a:endParaRPr lang="el-GR" sz="1654" i="1" dirty="0"/>
              </a:p>
            </p:txBody>
          </p:sp>
        </mc:Choice>
        <mc:Fallback xmlns="">
          <p:sp>
            <p:nvSpPr>
              <p:cNvPr id="3" name="TextBox 2"/>
              <p:cNvSpPr txBox="1">
                <a:spLocks noRot="1" noChangeAspect="1" noMove="1" noResize="1" noEditPoints="1" noAdjustHandles="1" noChangeArrowheads="1" noChangeShapeType="1" noTextEdit="1"/>
              </p:cNvSpPr>
              <p:nvPr/>
            </p:nvSpPr>
            <p:spPr>
              <a:xfrm>
                <a:off x="5522491" y="1913488"/>
                <a:ext cx="850426" cy="254557"/>
              </a:xfrm>
              <a:prstGeom prst="rect">
                <a:avLst/>
              </a:prstGeom>
              <a:blipFill>
                <a:blip r:embed="rId3"/>
                <a:stretch>
                  <a:fillRect l="-5755" r="-719" b="-11905"/>
                </a:stretch>
              </a:blipFill>
            </p:spPr>
            <p:txBody>
              <a:bodyPr/>
              <a:lstStyle/>
              <a:p>
                <a:r>
                  <a:rPr lang="en-US">
                    <a:noFill/>
                  </a:rPr>
                  <a:t> </a:t>
                </a:r>
              </a:p>
            </p:txBody>
          </p:sp>
        </mc:Fallback>
      </mc:AlternateContent>
      <p:pic>
        <p:nvPicPr>
          <p:cNvPr id="6" name="Εικόνα 5"/>
          <p:cNvPicPr>
            <a:picLocks noChangeAspect="1"/>
          </p:cNvPicPr>
          <p:nvPr/>
        </p:nvPicPr>
        <p:blipFill>
          <a:blip r:embed="rId4"/>
          <a:stretch>
            <a:fillRect/>
          </a:stretch>
        </p:blipFill>
        <p:spPr>
          <a:xfrm>
            <a:off x="1805545" y="985523"/>
            <a:ext cx="2475030" cy="1770150"/>
          </a:xfrm>
          <a:prstGeom prst="rect">
            <a:avLst/>
          </a:prstGeom>
        </p:spPr>
      </p:pic>
      <p:sp>
        <p:nvSpPr>
          <p:cNvPr id="9" name="Rectangle 8"/>
          <p:cNvSpPr/>
          <p:nvPr/>
        </p:nvSpPr>
        <p:spPr>
          <a:xfrm>
            <a:off x="1805546" y="2984709"/>
            <a:ext cx="6560895" cy="2382062"/>
          </a:xfrm>
          <a:prstGeom prst="rect">
            <a:avLst/>
          </a:prstGeom>
        </p:spPr>
        <p:txBody>
          <a:bodyPr wrap="square">
            <a:spAutoFit/>
          </a:bodyPr>
          <a:lstStyle/>
          <a:p>
            <a:r>
              <a:rPr lang="en-US" sz="1488" dirty="0"/>
              <a:t>Most Deep Networks use </a:t>
            </a:r>
            <a:r>
              <a:rPr lang="en-US" sz="1488" dirty="0" err="1"/>
              <a:t>ReLU</a:t>
            </a:r>
            <a:r>
              <a:rPr lang="en-US" sz="1488" dirty="0"/>
              <a:t> nowadays </a:t>
            </a:r>
          </a:p>
          <a:p>
            <a:pPr marL="236277" indent="-236277">
              <a:buFont typeface="AppleColorEmoji" charset="0"/>
              <a:buChar char="🙂"/>
            </a:pPr>
            <a:endParaRPr lang="en-US" sz="1488" dirty="0"/>
          </a:p>
          <a:p>
            <a:pPr marL="236277" indent="-236277">
              <a:buFont typeface="AppleColorEmoji" charset="0"/>
              <a:buChar char="🙂"/>
            </a:pPr>
            <a:r>
              <a:rPr lang="en-US" sz="1488" dirty="0"/>
              <a:t>Trains much </a:t>
            </a:r>
            <a:r>
              <a:rPr lang="en-US" sz="1488" b="1" dirty="0">
                <a:solidFill>
                  <a:schemeClr val="accent2"/>
                </a:solidFill>
              </a:rPr>
              <a:t>faster</a:t>
            </a:r>
          </a:p>
          <a:p>
            <a:pPr marL="614321" lvl="1" indent="-236277">
              <a:buFont typeface="Arial" charset="0"/>
              <a:buChar char="•"/>
            </a:pPr>
            <a:r>
              <a:rPr lang="en-US" sz="1488" dirty="0"/>
              <a:t>accelerates the convergence of SGD</a:t>
            </a:r>
          </a:p>
          <a:p>
            <a:pPr marL="614321" lvl="1" indent="-236277">
              <a:buFont typeface="Arial" charset="0"/>
              <a:buChar char="•"/>
            </a:pPr>
            <a:r>
              <a:rPr lang="en-US" sz="1488" dirty="0"/>
              <a:t>due to linear, non-saturating form </a:t>
            </a:r>
          </a:p>
          <a:p>
            <a:pPr marL="236277" indent="-236277">
              <a:buFont typeface="AppleColorEmoji" charset="0"/>
              <a:buChar char="🙂"/>
            </a:pPr>
            <a:r>
              <a:rPr lang="en-US" sz="1488" dirty="0"/>
              <a:t>Less expensive operations</a:t>
            </a:r>
          </a:p>
          <a:p>
            <a:pPr marL="614321" lvl="1" indent="-236277">
              <a:buFont typeface="Arial" charset="0"/>
              <a:buChar char="•"/>
            </a:pPr>
            <a:r>
              <a:rPr lang="en-US" sz="1488" dirty="0"/>
              <a:t>compared to sigmoid/</a:t>
            </a:r>
            <a:r>
              <a:rPr lang="en-US" sz="1488" dirty="0" err="1"/>
              <a:t>tanh</a:t>
            </a:r>
            <a:r>
              <a:rPr lang="en-US" sz="1488" dirty="0"/>
              <a:t> (exponentials etc.)</a:t>
            </a:r>
          </a:p>
          <a:p>
            <a:pPr marL="614321" lvl="1" indent="-236277">
              <a:buFont typeface="Arial" charset="0"/>
              <a:buChar char="•"/>
            </a:pPr>
            <a:r>
              <a:rPr lang="en-US" sz="1488" dirty="0"/>
              <a:t>implemented by simply thresholding a matrix at zero</a:t>
            </a:r>
          </a:p>
          <a:p>
            <a:pPr marL="236277" indent="-236277">
              <a:buFont typeface="AppleColorEmoji" charset="0"/>
              <a:buChar char="🙂"/>
            </a:pPr>
            <a:r>
              <a:rPr lang="en-US" sz="1488" dirty="0"/>
              <a:t>More </a:t>
            </a:r>
            <a:r>
              <a:rPr lang="en-US" sz="1488" b="1" dirty="0">
                <a:solidFill>
                  <a:schemeClr val="accent2"/>
                </a:solidFill>
              </a:rPr>
              <a:t>expressive </a:t>
            </a:r>
          </a:p>
          <a:p>
            <a:pPr marL="236277" indent="-236277">
              <a:buFont typeface="AppleColorEmoji" charset="0"/>
              <a:buChar char="🙂"/>
            </a:pPr>
            <a:r>
              <a:rPr lang="en-US" sz="1488" dirty="0"/>
              <a:t>Prevents the </a:t>
            </a:r>
            <a:r>
              <a:rPr lang="en-US" sz="1488" b="1" dirty="0">
                <a:solidFill>
                  <a:schemeClr val="accent2"/>
                </a:solidFill>
              </a:rPr>
              <a:t>gradient vanishing problem</a:t>
            </a:r>
          </a:p>
        </p:txBody>
      </p:sp>
      <mc:AlternateContent xmlns:mc="http://schemas.openxmlformats.org/markup-compatibility/2006" xmlns:a14="http://schemas.microsoft.com/office/drawing/2010/main">
        <mc:Choice Requires="a14">
          <p:sp>
            <p:nvSpPr>
              <p:cNvPr id="8" name="Ορθογώνιο 7"/>
              <p:cNvSpPr/>
              <p:nvPr/>
            </p:nvSpPr>
            <p:spPr>
              <a:xfrm>
                <a:off x="6281464" y="1404517"/>
                <a:ext cx="1625958" cy="3213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1488" i="1">
                          <a:solidFill>
                            <a:srgbClr val="000000"/>
                          </a:solidFill>
                          <a:latin typeface="Cambria Math" charset="0"/>
                        </a:rPr>
                        <m:t>f</m:t>
                      </m:r>
                      <m:d>
                        <m:dPr>
                          <m:ctrlPr>
                            <a:rPr lang="en-US" sz="1488" i="1">
                              <a:solidFill>
                                <a:srgbClr val="000000"/>
                              </a:solidFill>
                              <a:latin typeface="Cambria Math" panose="02040503050406030204" pitchFamily="18" charset="0"/>
                            </a:rPr>
                          </m:ctrlPr>
                        </m:dPr>
                        <m:e>
                          <m:r>
                            <a:rPr lang="en-US" sz="1488" i="1">
                              <a:solidFill>
                                <a:srgbClr val="000000"/>
                              </a:solidFill>
                              <a:latin typeface="Cambria Math" charset="0"/>
                            </a:rPr>
                            <m:t>𝑥</m:t>
                          </m:r>
                        </m:e>
                      </m:d>
                      <m:r>
                        <a:rPr lang="en-US" sz="1488" i="1">
                          <a:solidFill>
                            <a:srgbClr val="000000"/>
                          </a:solidFill>
                          <a:latin typeface="Cambria Math" charset="0"/>
                        </a:rPr>
                        <m:t>= </m:t>
                      </m:r>
                      <m:r>
                        <m:rPr>
                          <m:sty m:val="p"/>
                        </m:rPr>
                        <a:rPr lang="en-US" sz="1488">
                          <a:solidFill>
                            <a:srgbClr val="000000"/>
                          </a:solidFill>
                          <a:latin typeface="Cambria Math" charset="0"/>
                        </a:rPr>
                        <m:t>max</m:t>
                      </m:r>
                      <m:r>
                        <a:rPr lang="en-US" sz="1488" i="1">
                          <a:solidFill>
                            <a:srgbClr val="000000"/>
                          </a:solidFill>
                          <a:latin typeface="Cambria Math" charset="0"/>
                        </a:rPr>
                        <m:t>⁡(0,</m:t>
                      </m:r>
                      <m:r>
                        <a:rPr lang="en-US" sz="1488" i="1">
                          <a:solidFill>
                            <a:srgbClr val="000000"/>
                          </a:solidFill>
                          <a:latin typeface="Cambria Math" charset="0"/>
                        </a:rPr>
                        <m:t>𝑥</m:t>
                      </m:r>
                      <m:r>
                        <a:rPr lang="en-US" sz="1488" i="1">
                          <a:solidFill>
                            <a:srgbClr val="000000"/>
                          </a:solidFill>
                          <a:latin typeface="Cambria Math" charset="0"/>
                        </a:rPr>
                        <m:t>)</m:t>
                      </m:r>
                    </m:oMath>
                  </m:oMathPara>
                </a14:m>
                <a:endParaRPr lang="el-GR" sz="1488" dirty="0"/>
              </a:p>
            </p:txBody>
          </p:sp>
        </mc:Choice>
        <mc:Fallback xmlns="">
          <p:sp>
            <p:nvSpPr>
              <p:cNvPr id="8" name="Ορθογώνιο 7"/>
              <p:cNvSpPr>
                <a:spLocks noRot="1" noChangeAspect="1" noMove="1" noResize="1" noEditPoints="1" noAdjustHandles="1" noChangeArrowheads="1" noChangeShapeType="1" noTextEdit="1"/>
              </p:cNvSpPr>
              <p:nvPr/>
            </p:nvSpPr>
            <p:spPr>
              <a:xfrm>
                <a:off x="6281464" y="1404517"/>
                <a:ext cx="1625958" cy="321306"/>
              </a:xfrm>
              <a:prstGeom prst="rect">
                <a:avLst/>
              </a:prstGeom>
              <a:blipFill>
                <a:blip r:embed="rId5"/>
                <a:stretch>
                  <a:fillRect b="-11321"/>
                </a:stretch>
              </a:blipFill>
            </p:spPr>
            <p:txBody>
              <a:bodyPr/>
              <a:lstStyle/>
              <a:p>
                <a:r>
                  <a:rPr lang="en-US">
                    <a:noFill/>
                  </a:rPr>
                  <a:t> </a:t>
                </a:r>
              </a:p>
            </p:txBody>
          </p:sp>
        </mc:Fallback>
      </mc:AlternateContent>
      <p:sp>
        <p:nvSpPr>
          <p:cNvPr id="10" name="Ορθογώνιο 9"/>
          <p:cNvSpPr/>
          <p:nvPr/>
        </p:nvSpPr>
        <p:spPr>
          <a:xfrm>
            <a:off x="1844064" y="2755673"/>
            <a:ext cx="2397993" cy="206851"/>
          </a:xfrm>
          <a:prstGeom prst="rect">
            <a:avLst/>
          </a:prstGeom>
        </p:spPr>
        <p:txBody>
          <a:bodyPr wrap="square">
            <a:spAutoFit/>
          </a:bodyPr>
          <a:lstStyle/>
          <a:p>
            <a:pPr>
              <a:defRPr/>
            </a:pPr>
            <a:r>
              <a:rPr lang="en-US" sz="744" i="1" dirty="0"/>
              <a:t>http://</a:t>
            </a:r>
            <a:r>
              <a:rPr lang="en-US" sz="744" i="1" dirty="0" err="1"/>
              <a:t>adilmoujahid.com</a:t>
            </a:r>
            <a:r>
              <a:rPr lang="en-US" sz="744" i="1" dirty="0"/>
              <a:t>/images/</a:t>
            </a:r>
            <a:r>
              <a:rPr lang="en-US" sz="744" i="1" dirty="0" err="1"/>
              <a:t>activation.png</a:t>
            </a:r>
            <a:endParaRPr lang="en-US" sz="744" i="1" dirty="0"/>
          </a:p>
        </p:txBody>
      </p:sp>
    </p:spTree>
    <p:extLst>
      <p:ext uri="{BB962C8B-B14F-4D97-AF65-F5344CB8AC3E}">
        <p14:creationId xmlns:p14="http://schemas.microsoft.com/office/powerpoint/2010/main" val="16872406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Εικόνα 12"/>
          <p:cNvPicPr>
            <a:picLocks noChangeAspect="1"/>
          </p:cNvPicPr>
          <p:nvPr/>
        </p:nvPicPr>
        <p:blipFill>
          <a:blip r:embed="rId3"/>
          <a:stretch>
            <a:fillRect/>
          </a:stretch>
        </p:blipFill>
        <p:spPr>
          <a:xfrm>
            <a:off x="2353639" y="861084"/>
            <a:ext cx="4924978" cy="1989400"/>
          </a:xfrm>
          <a:prstGeom prst="rect">
            <a:avLst/>
          </a:prstGeom>
        </p:spPr>
      </p:pic>
      <p:sp>
        <p:nvSpPr>
          <p:cNvPr id="14"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Overfitting</a:t>
            </a:r>
          </a:p>
        </p:txBody>
      </p:sp>
      <p:sp>
        <p:nvSpPr>
          <p:cNvPr id="18" name="TextBox 17"/>
          <p:cNvSpPr txBox="1"/>
          <p:nvPr/>
        </p:nvSpPr>
        <p:spPr>
          <a:xfrm>
            <a:off x="4926389" y="3555674"/>
            <a:ext cx="2971788" cy="1008225"/>
          </a:xfrm>
          <a:prstGeom prst="rect">
            <a:avLst/>
          </a:prstGeom>
          <a:noFill/>
        </p:spPr>
        <p:txBody>
          <a:bodyPr wrap="square" rtlCol="0">
            <a:spAutoFit/>
          </a:bodyPr>
          <a:lstStyle/>
          <a:p>
            <a:pPr algn="just"/>
            <a:r>
              <a:rPr lang="en-US" sz="1488" dirty="0"/>
              <a:t>Learned hypothesis may </a:t>
            </a:r>
            <a:r>
              <a:rPr lang="en-US" sz="1488" b="1" dirty="0">
                <a:solidFill>
                  <a:schemeClr val="accent2"/>
                </a:solidFill>
              </a:rPr>
              <a:t>fit</a:t>
            </a:r>
            <a:r>
              <a:rPr lang="en-US" sz="1488" dirty="0"/>
              <a:t> the training data very well, even outliers (</a:t>
            </a:r>
            <a:r>
              <a:rPr lang="en-US" sz="1488" b="1" dirty="0">
                <a:solidFill>
                  <a:schemeClr val="accent2"/>
                </a:solidFill>
              </a:rPr>
              <a:t>noise</a:t>
            </a:r>
            <a:r>
              <a:rPr lang="en-US" sz="1488" dirty="0"/>
              <a:t>) but fail to </a:t>
            </a:r>
            <a:r>
              <a:rPr lang="en-US" sz="1488" b="1" dirty="0">
                <a:solidFill>
                  <a:schemeClr val="accent2"/>
                </a:solidFill>
              </a:rPr>
              <a:t>generalize</a:t>
            </a:r>
            <a:r>
              <a:rPr lang="en-US" sz="1488" dirty="0"/>
              <a:t> to new examples (test data)</a:t>
            </a:r>
            <a:endParaRPr lang="el-GR" sz="1488" dirty="0"/>
          </a:p>
        </p:txBody>
      </p:sp>
      <p:pic>
        <p:nvPicPr>
          <p:cNvPr id="20" name="Εικόνα 19"/>
          <p:cNvPicPr>
            <a:picLocks noChangeAspect="1"/>
          </p:cNvPicPr>
          <p:nvPr/>
        </p:nvPicPr>
        <p:blipFill>
          <a:blip r:embed="rId4"/>
          <a:stretch>
            <a:fillRect/>
          </a:stretch>
        </p:blipFill>
        <p:spPr>
          <a:xfrm>
            <a:off x="1545061" y="2850484"/>
            <a:ext cx="3271067" cy="2402875"/>
          </a:xfrm>
          <a:prstGeom prst="rect">
            <a:avLst/>
          </a:prstGeom>
        </p:spPr>
      </p:pic>
      <p:sp>
        <p:nvSpPr>
          <p:cNvPr id="2" name="Ορθογώνιο 1"/>
          <p:cNvSpPr/>
          <p:nvPr/>
        </p:nvSpPr>
        <p:spPr>
          <a:xfrm>
            <a:off x="4926389" y="2916783"/>
            <a:ext cx="3780367" cy="206851"/>
          </a:xfrm>
          <a:prstGeom prst="rect">
            <a:avLst/>
          </a:prstGeom>
        </p:spPr>
        <p:txBody>
          <a:bodyPr>
            <a:spAutoFit/>
          </a:bodyPr>
          <a:lstStyle/>
          <a:p>
            <a:r>
              <a:rPr lang="en-US" sz="744" i="1" dirty="0"/>
              <a:t>http://</a:t>
            </a:r>
            <a:r>
              <a:rPr lang="en-US" sz="744" i="1" dirty="0" err="1"/>
              <a:t>wiki.bethanycrane.com</a:t>
            </a:r>
            <a:r>
              <a:rPr lang="en-US" sz="744" i="1" dirty="0"/>
              <a:t>/overfitting-of-data</a:t>
            </a:r>
          </a:p>
        </p:txBody>
      </p:sp>
      <p:sp>
        <p:nvSpPr>
          <p:cNvPr id="4" name="Ορθογώνιο 3"/>
          <p:cNvSpPr/>
          <p:nvPr/>
        </p:nvSpPr>
        <p:spPr>
          <a:xfrm>
            <a:off x="1545061" y="5319659"/>
            <a:ext cx="3780367" cy="206851"/>
          </a:xfrm>
          <a:prstGeom prst="rect">
            <a:avLst/>
          </a:prstGeom>
        </p:spPr>
        <p:txBody>
          <a:bodyPr>
            <a:spAutoFit/>
          </a:bodyPr>
          <a:lstStyle/>
          <a:p>
            <a:r>
              <a:rPr lang="en-US" sz="744" i="1" dirty="0"/>
              <a:t>https://</a:t>
            </a:r>
            <a:r>
              <a:rPr lang="en-US" sz="744" i="1" dirty="0" err="1"/>
              <a:t>www.neuraldesigner.com</a:t>
            </a:r>
            <a:r>
              <a:rPr lang="en-US" sz="744" i="1" dirty="0"/>
              <a:t>/images/learning/</a:t>
            </a:r>
            <a:r>
              <a:rPr lang="en-US" sz="744" i="1" dirty="0" err="1"/>
              <a:t>selection_error.svg</a:t>
            </a:r>
            <a:endParaRPr lang="el-GR" sz="744" i="1" dirty="0"/>
          </a:p>
        </p:txBody>
      </p:sp>
    </p:spTree>
    <p:extLst>
      <p:ext uri="{BB962C8B-B14F-4D97-AF65-F5344CB8AC3E}">
        <p14:creationId xmlns:p14="http://schemas.microsoft.com/office/powerpoint/2010/main" val="18669041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6043" y="894940"/>
            <a:ext cx="3159521" cy="1690664"/>
          </a:xfrm>
          <a:prstGeom prst="rect">
            <a:avLst/>
          </a:prstGeom>
        </p:spPr>
      </p:pic>
      <p:sp>
        <p:nvSpPr>
          <p:cNvPr id="10" name="TextBox 9"/>
          <p:cNvSpPr txBox="1"/>
          <p:nvPr/>
        </p:nvSpPr>
        <p:spPr>
          <a:xfrm>
            <a:off x="1398601" y="2842358"/>
            <a:ext cx="5869516" cy="1466171"/>
          </a:xfrm>
          <a:prstGeom prst="rect">
            <a:avLst/>
          </a:prstGeom>
          <a:noFill/>
        </p:spPr>
        <p:txBody>
          <a:bodyPr wrap="square" rtlCol="0">
            <a:spAutoFit/>
          </a:bodyPr>
          <a:lstStyle/>
          <a:p>
            <a:r>
              <a:rPr lang="en-US" sz="1488" b="1" dirty="0">
                <a:solidFill>
                  <a:schemeClr val="accent2"/>
                </a:solidFill>
              </a:rPr>
              <a:t>L2 = weight decay</a:t>
            </a:r>
          </a:p>
          <a:p>
            <a:pPr marL="236277" indent="-236277">
              <a:buFont typeface="Arial" charset="0"/>
              <a:buChar char="•"/>
            </a:pPr>
            <a:r>
              <a:rPr lang="en-US" sz="1488" dirty="0"/>
              <a:t>Regularization term that penalizes big weights,               added to the objective</a:t>
            </a:r>
          </a:p>
          <a:p>
            <a:pPr marL="236277" indent="-236277">
              <a:buFont typeface="Arial" charset="0"/>
              <a:buChar char="•"/>
            </a:pPr>
            <a:r>
              <a:rPr lang="en-US" sz="1488" dirty="0"/>
              <a:t>Weight decay value determines how dominant regularization is during gradient computation</a:t>
            </a:r>
          </a:p>
          <a:p>
            <a:pPr marL="236277" indent="-236277">
              <a:buFont typeface="Arial" charset="0"/>
              <a:buChar char="•"/>
            </a:pPr>
            <a:r>
              <a:rPr lang="en-US" sz="1488" dirty="0"/>
              <a:t>Big weight decay coefficient </a:t>
            </a:r>
            <a:r>
              <a:rPr lang="en-US" sz="1488" dirty="0">
                <a:sym typeface="Wingdings"/>
              </a:rPr>
              <a:t> big </a:t>
            </a:r>
            <a:r>
              <a:rPr lang="en-US" sz="1488" dirty="0"/>
              <a:t>penalty for big weights</a:t>
            </a:r>
            <a:endParaRPr lang="en-US" sz="1488" b="1" dirty="0">
              <a:solidFill>
                <a:schemeClr val="accent2"/>
              </a:solidFill>
            </a:endParaRPr>
          </a:p>
        </p:txBody>
      </p:sp>
      <p:sp>
        <p:nvSpPr>
          <p:cNvPr id="11"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Regularization</a:t>
            </a:r>
          </a:p>
        </p:txBody>
      </p:sp>
      <p:sp>
        <p:nvSpPr>
          <p:cNvPr id="9" name="Ορθογώνιο 8"/>
          <p:cNvSpPr/>
          <p:nvPr/>
        </p:nvSpPr>
        <p:spPr>
          <a:xfrm>
            <a:off x="4515564" y="1032902"/>
            <a:ext cx="4172890" cy="1466171"/>
          </a:xfrm>
          <a:prstGeom prst="rect">
            <a:avLst/>
          </a:prstGeom>
        </p:spPr>
        <p:txBody>
          <a:bodyPr wrap="square">
            <a:spAutoFit/>
          </a:bodyPr>
          <a:lstStyle/>
          <a:p>
            <a:r>
              <a:rPr lang="en-US" sz="1488" b="1" dirty="0">
                <a:solidFill>
                  <a:schemeClr val="accent2"/>
                </a:solidFill>
              </a:rPr>
              <a:t>Dropout</a:t>
            </a:r>
          </a:p>
          <a:p>
            <a:pPr marL="236277" indent="-236277">
              <a:buFont typeface="Arial" charset="0"/>
              <a:buChar char="•"/>
            </a:pPr>
            <a:r>
              <a:rPr lang="en-US" sz="1488" dirty="0"/>
              <a:t>Randomly drop units (along with their connections) during training</a:t>
            </a:r>
          </a:p>
          <a:p>
            <a:pPr marL="236277" indent="-236277">
              <a:buFont typeface="Arial" charset="0"/>
              <a:buChar char="•"/>
            </a:pPr>
            <a:r>
              <a:rPr lang="en-US" sz="1488" dirty="0"/>
              <a:t>Each unit retained with fixed probability p, independent of other units </a:t>
            </a:r>
          </a:p>
          <a:p>
            <a:pPr marL="236277" indent="-236277">
              <a:buClr>
                <a:schemeClr val="tx1"/>
              </a:buClr>
              <a:buFont typeface="Arial" charset="0"/>
              <a:buChar char="•"/>
            </a:pPr>
            <a:r>
              <a:rPr lang="en-US" sz="1488" dirty="0">
                <a:solidFill>
                  <a:schemeClr val="accent2"/>
                </a:solidFill>
              </a:rPr>
              <a:t>Hyper-parameter</a:t>
            </a:r>
            <a:r>
              <a:rPr lang="en-US" sz="1488" dirty="0"/>
              <a:t> p to be chosen (tuned)</a:t>
            </a:r>
          </a:p>
        </p:txBody>
      </p:sp>
      <mc:AlternateContent xmlns:mc="http://schemas.openxmlformats.org/markup-compatibility/2006" xmlns:a14="http://schemas.microsoft.com/office/drawing/2010/main">
        <mc:Choice Requires="a14">
          <p:sp>
            <p:nvSpPr>
              <p:cNvPr id="13" name="Ορθογώνιο 12"/>
              <p:cNvSpPr/>
              <p:nvPr/>
            </p:nvSpPr>
            <p:spPr>
              <a:xfrm>
                <a:off x="5631032" y="3251654"/>
                <a:ext cx="2907707" cy="648319"/>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𝐽</m:t>
                          </m:r>
                        </m:e>
                        <m:sub>
                          <m:r>
                            <a:rPr lang="en-US" sz="1488" i="1">
                              <a:latin typeface="Cambria Math" charset="0"/>
                            </a:rPr>
                            <m:t>𝑟𝑒𝑔</m:t>
                          </m:r>
                        </m:sub>
                      </m:sSub>
                      <m:d>
                        <m:dPr>
                          <m:ctrlPr>
                            <a:rPr lang="en-US" sz="1488" i="1">
                              <a:latin typeface="Cambria Math" panose="02040503050406030204" pitchFamily="18" charset="0"/>
                            </a:rPr>
                          </m:ctrlPr>
                        </m:dPr>
                        <m:e>
                          <m:r>
                            <a:rPr lang="el-GR" sz="1488" i="1">
                              <a:latin typeface="Cambria Math" charset="0"/>
                            </a:rPr>
                            <m:t>𝜃</m:t>
                          </m:r>
                        </m:e>
                      </m:d>
                      <m:r>
                        <a:rPr lang="en-US" sz="1488" i="1">
                          <a:latin typeface="Cambria Math" charset="0"/>
                        </a:rPr>
                        <m:t>= </m:t>
                      </m:r>
                      <m:r>
                        <a:rPr lang="en-US" sz="1488" i="1">
                          <a:latin typeface="Cambria Math" charset="0"/>
                        </a:rPr>
                        <m:t>𝐽</m:t>
                      </m:r>
                      <m:d>
                        <m:dPr>
                          <m:ctrlPr>
                            <a:rPr lang="en-US" sz="1488" i="1">
                              <a:latin typeface="Cambria Math" panose="02040503050406030204" pitchFamily="18" charset="0"/>
                            </a:rPr>
                          </m:ctrlPr>
                        </m:dPr>
                        <m:e>
                          <m:r>
                            <a:rPr lang="el-GR" sz="1488" i="1">
                              <a:latin typeface="Cambria Math" charset="0"/>
                            </a:rPr>
                            <m:t>𝜃</m:t>
                          </m:r>
                        </m:e>
                      </m:d>
                      <m:r>
                        <a:rPr lang="en-US" sz="1488" i="1">
                          <a:latin typeface="Cambria Math" charset="0"/>
                        </a:rPr>
                        <m:t>+</m:t>
                      </m:r>
                      <m:r>
                        <a:rPr lang="el-GR" sz="1488" i="1">
                          <a:latin typeface="Cambria Math" charset="0"/>
                        </a:rPr>
                        <m:t>𝜆</m:t>
                      </m:r>
                      <m:nary>
                        <m:naryPr>
                          <m:chr m:val="∑"/>
                          <m:supHide m:val="on"/>
                          <m:ctrlPr>
                            <a:rPr lang="el-GR" sz="1488" i="1">
                              <a:latin typeface="Cambria Math" panose="02040503050406030204" pitchFamily="18" charset="0"/>
                            </a:rPr>
                          </m:ctrlPr>
                        </m:naryPr>
                        <m:sub>
                          <m:r>
                            <m:rPr>
                              <m:brk m:alnAt="7"/>
                            </m:rPr>
                            <a:rPr lang="en-US" sz="1488" i="1">
                              <a:latin typeface="Cambria Math" charset="0"/>
                            </a:rPr>
                            <m:t>𝑘</m:t>
                          </m:r>
                        </m:sub>
                        <m:sup/>
                        <m:e>
                          <m:sSubSup>
                            <m:sSubSupPr>
                              <m:ctrlPr>
                                <a:rPr lang="en-US" sz="1488" i="1">
                                  <a:latin typeface="Cambria Math" panose="02040503050406030204" pitchFamily="18" charset="0"/>
                                </a:rPr>
                              </m:ctrlPr>
                            </m:sSubSupPr>
                            <m:e>
                              <m:r>
                                <a:rPr lang="el-GR" sz="1488" i="1">
                                  <a:latin typeface="Cambria Math" charset="0"/>
                                </a:rPr>
                                <m:t>𝜃</m:t>
                              </m:r>
                            </m:e>
                            <m:sub>
                              <m:r>
                                <a:rPr lang="en-US" sz="1488" i="1">
                                  <a:latin typeface="Cambria Math" charset="0"/>
                                </a:rPr>
                                <m:t>𝑘</m:t>
                              </m:r>
                            </m:sub>
                            <m:sup>
                              <m:r>
                                <a:rPr lang="en-US" sz="1488" i="1">
                                  <a:latin typeface="Cambria Math" charset="0"/>
                                </a:rPr>
                                <m:t>2</m:t>
                              </m:r>
                            </m:sup>
                          </m:sSubSup>
                        </m:e>
                      </m:nary>
                    </m:oMath>
                  </m:oMathPara>
                </a14:m>
                <a:endParaRPr lang="en-US" sz="1488" dirty="0"/>
              </a:p>
            </p:txBody>
          </p:sp>
        </mc:Choice>
        <mc:Fallback xmlns="">
          <p:sp>
            <p:nvSpPr>
              <p:cNvPr id="13" name="Ορθογώνιο 12"/>
              <p:cNvSpPr>
                <a:spLocks noRot="1" noChangeAspect="1" noMove="1" noResize="1" noEditPoints="1" noAdjustHandles="1" noChangeArrowheads="1" noChangeShapeType="1" noTextEdit="1"/>
              </p:cNvSpPr>
              <p:nvPr/>
            </p:nvSpPr>
            <p:spPr>
              <a:xfrm>
                <a:off x="5631032" y="3251654"/>
                <a:ext cx="2907707" cy="648319"/>
              </a:xfrm>
              <a:prstGeom prst="rect">
                <a:avLst/>
              </a:prstGeom>
              <a:blipFill>
                <a:blip r:embed="rId4"/>
                <a:stretch>
                  <a:fillRect/>
                </a:stretch>
              </a:blipFill>
            </p:spPr>
            <p:txBody>
              <a:bodyPr/>
              <a:lstStyle/>
              <a:p>
                <a:r>
                  <a:rPr lang="en-US">
                    <a:noFill/>
                  </a:rPr>
                  <a:t> </a:t>
                </a:r>
              </a:p>
            </p:txBody>
          </p:sp>
        </mc:Fallback>
      </mc:AlternateContent>
      <p:sp>
        <p:nvSpPr>
          <p:cNvPr id="14" name="TextBox 13"/>
          <p:cNvSpPr txBox="1"/>
          <p:nvPr/>
        </p:nvSpPr>
        <p:spPr>
          <a:xfrm>
            <a:off x="1398600" y="4510411"/>
            <a:ext cx="6320192" cy="1237198"/>
          </a:xfrm>
          <a:prstGeom prst="rect">
            <a:avLst/>
          </a:prstGeom>
          <a:noFill/>
        </p:spPr>
        <p:txBody>
          <a:bodyPr wrap="none" rtlCol="0">
            <a:spAutoFit/>
          </a:bodyPr>
          <a:lstStyle/>
          <a:p>
            <a:r>
              <a:rPr lang="en-US" sz="1488" b="1" dirty="0">
                <a:solidFill>
                  <a:schemeClr val="accent2"/>
                </a:solidFill>
              </a:rPr>
              <a:t>Early-stopping</a:t>
            </a:r>
          </a:p>
          <a:p>
            <a:pPr marL="236277" indent="-236277">
              <a:buFont typeface="Arial" charset="0"/>
              <a:buChar char="•"/>
            </a:pPr>
            <a:r>
              <a:rPr lang="en-US" sz="1488" dirty="0"/>
              <a:t>Use validation error to decide when to stop training</a:t>
            </a:r>
          </a:p>
          <a:p>
            <a:pPr marL="236277" indent="-236277">
              <a:buFont typeface="Arial" charset="0"/>
              <a:buChar char="•"/>
            </a:pPr>
            <a:r>
              <a:rPr lang="en-US" sz="1488" dirty="0"/>
              <a:t>Stop when monitored quantity has not improved after n subsequent epochs</a:t>
            </a:r>
          </a:p>
          <a:p>
            <a:pPr marL="236277" indent="-236277">
              <a:buFont typeface="Arial" charset="0"/>
              <a:buChar char="•"/>
            </a:pPr>
            <a:r>
              <a:rPr lang="en-US" sz="1488" dirty="0"/>
              <a:t>n is called patience </a:t>
            </a:r>
          </a:p>
          <a:p>
            <a:endParaRPr lang="el-GR" sz="1488" dirty="0"/>
          </a:p>
        </p:txBody>
      </p:sp>
      <p:sp>
        <p:nvSpPr>
          <p:cNvPr id="5" name="Ορθογώνιο 4"/>
          <p:cNvSpPr/>
          <p:nvPr/>
        </p:nvSpPr>
        <p:spPr>
          <a:xfrm>
            <a:off x="4480493" y="2456056"/>
            <a:ext cx="4207961" cy="397673"/>
          </a:xfrm>
          <a:prstGeom prst="rect">
            <a:avLst/>
          </a:prstGeom>
        </p:spPr>
        <p:txBody>
          <a:bodyPr wrap="square">
            <a:spAutoFit/>
          </a:bodyPr>
          <a:lstStyle/>
          <a:p>
            <a:r>
              <a:rPr lang="en-US" sz="992" i="1" dirty="0">
                <a:solidFill>
                  <a:srgbClr val="222222"/>
                </a:solidFill>
                <a:latin typeface="Arial" charset="0"/>
              </a:rPr>
              <a:t>Srivastava, </a:t>
            </a:r>
            <a:r>
              <a:rPr lang="en-US" sz="992" i="1" dirty="0" err="1">
                <a:solidFill>
                  <a:srgbClr val="222222"/>
                </a:solidFill>
                <a:latin typeface="Arial" charset="0"/>
              </a:rPr>
              <a:t>Nitish</a:t>
            </a:r>
            <a:r>
              <a:rPr lang="en-US" sz="992" i="1" dirty="0">
                <a:solidFill>
                  <a:srgbClr val="222222"/>
                </a:solidFill>
                <a:latin typeface="Arial" charset="0"/>
              </a:rPr>
              <a:t>, et al. </a:t>
            </a:r>
            <a:r>
              <a:rPr lang="en-US" sz="992" i="1" dirty="0">
                <a:solidFill>
                  <a:srgbClr val="222222"/>
                </a:solidFill>
                <a:latin typeface="Arial" charset="0"/>
                <a:hlinkClick r:id="rId5"/>
              </a:rPr>
              <a:t>"Dropout: a simple way to prevent neural networks from overfitting."</a:t>
            </a:r>
            <a:r>
              <a:rPr lang="en-US" sz="992" i="1" dirty="0">
                <a:solidFill>
                  <a:srgbClr val="222222"/>
                </a:solidFill>
                <a:latin typeface="Arial" charset="0"/>
              </a:rPr>
              <a:t> Journal of machine learning research (2014)</a:t>
            </a:r>
            <a:endParaRPr lang="el-GR" sz="992" i="1" dirty="0"/>
          </a:p>
        </p:txBody>
      </p:sp>
    </p:spTree>
    <p:extLst>
      <p:ext uri="{BB962C8B-B14F-4D97-AF65-F5344CB8AC3E}">
        <p14:creationId xmlns:p14="http://schemas.microsoft.com/office/powerpoint/2010/main" val="16916925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Tuning hyper-parameters</a:t>
            </a:r>
          </a:p>
        </p:txBody>
      </p:sp>
      <p:sp>
        <p:nvSpPr>
          <p:cNvPr id="10" name="Ορθογώνιο 9"/>
          <p:cNvSpPr/>
          <p:nvPr/>
        </p:nvSpPr>
        <p:spPr>
          <a:xfrm>
            <a:off x="1482055" y="2893503"/>
            <a:ext cx="7077687" cy="2611036"/>
          </a:xfrm>
          <a:prstGeom prst="rect">
            <a:avLst/>
          </a:prstGeom>
        </p:spPr>
        <p:txBody>
          <a:bodyPr wrap="square">
            <a:spAutoFit/>
          </a:bodyPr>
          <a:lstStyle/>
          <a:p>
            <a:r>
              <a:rPr lang="en-US" sz="1488" dirty="0"/>
              <a:t>“Grid and random search of 9 trials for optimizing function g(x) ≈ g(x) + h(y)</a:t>
            </a:r>
          </a:p>
          <a:p>
            <a:r>
              <a:rPr lang="en-US" sz="1488" dirty="0"/>
              <a:t>With grid search, nine trials only test g(x) in three distinct places. </a:t>
            </a:r>
          </a:p>
          <a:p>
            <a:r>
              <a:rPr lang="en-US" sz="1488" dirty="0"/>
              <a:t>With random search, all nine trials explore distinct values of g. ”</a:t>
            </a:r>
          </a:p>
          <a:p>
            <a:endParaRPr lang="en-US" sz="1488" dirty="0"/>
          </a:p>
          <a:p>
            <a:r>
              <a:rPr lang="en-US" sz="1488" dirty="0"/>
              <a:t>Both try configurations randomly and </a:t>
            </a:r>
            <a:r>
              <a:rPr lang="en-US" sz="1488" b="1" dirty="0">
                <a:solidFill>
                  <a:schemeClr val="accent2"/>
                </a:solidFill>
              </a:rPr>
              <a:t>blindly</a:t>
            </a:r>
          </a:p>
          <a:p>
            <a:r>
              <a:rPr lang="en-US" sz="1488" dirty="0"/>
              <a:t>Next trial is independent to all the trials done before</a:t>
            </a:r>
          </a:p>
          <a:p>
            <a:endParaRPr lang="en-US" sz="1488" dirty="0"/>
          </a:p>
          <a:p>
            <a:r>
              <a:rPr lang="en-US" sz="1488" b="1" dirty="0">
                <a:hlinkClick r:id="rId3"/>
              </a:rPr>
              <a:t>Bayesian optimization for hyper-parameter tuning:</a:t>
            </a:r>
            <a:endParaRPr lang="en-US" sz="1488" b="1" dirty="0"/>
          </a:p>
          <a:p>
            <a:r>
              <a:rPr lang="en-US" sz="1488" dirty="0"/>
              <a:t>Make smarter choice for the next trial, minimize the number of trials</a:t>
            </a:r>
          </a:p>
          <a:p>
            <a:pPr marL="283533" indent="-283533">
              <a:buFont typeface="+mj-lt"/>
              <a:buAutoNum type="arabicPeriod"/>
            </a:pPr>
            <a:r>
              <a:rPr lang="en-US" sz="1488" dirty="0"/>
              <a:t>Collect the performance at several configurations</a:t>
            </a:r>
          </a:p>
          <a:p>
            <a:pPr marL="283533" indent="-283533">
              <a:buFont typeface="+mj-lt"/>
              <a:buAutoNum type="arabicPeriod"/>
            </a:pPr>
            <a:r>
              <a:rPr lang="en-US" sz="1488" dirty="0"/>
              <a:t>Make inference and decide what configuration to try next</a:t>
            </a:r>
          </a:p>
        </p:txBody>
      </p:sp>
      <p:pic>
        <p:nvPicPr>
          <p:cNvPr id="11" name="Εικόνα 10"/>
          <p:cNvPicPr>
            <a:picLocks noChangeAspect="1"/>
          </p:cNvPicPr>
          <p:nvPr/>
        </p:nvPicPr>
        <p:blipFill>
          <a:blip r:embed="rId4"/>
          <a:stretch>
            <a:fillRect/>
          </a:stretch>
        </p:blipFill>
        <p:spPr>
          <a:xfrm>
            <a:off x="1482055" y="881478"/>
            <a:ext cx="4006139" cy="2012025"/>
          </a:xfrm>
          <a:prstGeom prst="rect">
            <a:avLst/>
          </a:prstGeom>
        </p:spPr>
      </p:pic>
      <p:sp>
        <p:nvSpPr>
          <p:cNvPr id="12" name="Ορθογώνιο 11"/>
          <p:cNvSpPr/>
          <p:nvPr/>
        </p:nvSpPr>
        <p:spPr>
          <a:xfrm>
            <a:off x="5808475" y="1077273"/>
            <a:ext cx="2404733" cy="1008225"/>
          </a:xfrm>
          <a:prstGeom prst="rect">
            <a:avLst/>
          </a:prstGeom>
        </p:spPr>
        <p:txBody>
          <a:bodyPr wrap="square">
            <a:spAutoFit/>
          </a:bodyPr>
          <a:lstStyle/>
          <a:p>
            <a:pPr algn="ctr"/>
            <a:r>
              <a:rPr lang="en-US" sz="1488" dirty="0"/>
              <a:t>g(x) ≈ g(x) + h(y)</a:t>
            </a:r>
          </a:p>
          <a:p>
            <a:pPr algn="ctr"/>
            <a:endParaRPr lang="en-US" sz="1488" dirty="0"/>
          </a:p>
          <a:p>
            <a:pPr algn="ctr"/>
            <a:r>
              <a:rPr lang="en-US" sz="1488" dirty="0"/>
              <a:t>g(x) shown in green</a:t>
            </a:r>
          </a:p>
          <a:p>
            <a:pPr algn="ctr"/>
            <a:r>
              <a:rPr lang="en-US" sz="1488" dirty="0"/>
              <a:t>h(y) is shown in yellow</a:t>
            </a:r>
          </a:p>
        </p:txBody>
      </p:sp>
      <p:sp>
        <p:nvSpPr>
          <p:cNvPr id="13" name="Ορθογώνιο 12"/>
          <p:cNvSpPr/>
          <p:nvPr/>
        </p:nvSpPr>
        <p:spPr>
          <a:xfrm>
            <a:off x="5656211" y="2142566"/>
            <a:ext cx="2987540" cy="550343"/>
          </a:xfrm>
          <a:prstGeom prst="rect">
            <a:avLst/>
          </a:prstGeom>
        </p:spPr>
        <p:txBody>
          <a:bodyPr wrap="square">
            <a:spAutoFit/>
          </a:bodyPr>
          <a:lstStyle/>
          <a:p>
            <a:r>
              <a:rPr lang="en-US" sz="992" i="1" dirty="0" err="1">
                <a:solidFill>
                  <a:srgbClr val="222222"/>
                </a:solidFill>
                <a:latin typeface="Arial" charset="0"/>
              </a:rPr>
              <a:t>Bergstra</a:t>
            </a:r>
            <a:r>
              <a:rPr lang="en-US" sz="992" i="1" dirty="0">
                <a:solidFill>
                  <a:srgbClr val="222222"/>
                </a:solidFill>
                <a:latin typeface="Arial" charset="0"/>
              </a:rPr>
              <a:t>, James, and </a:t>
            </a:r>
            <a:r>
              <a:rPr lang="en-US" sz="992" i="1" dirty="0" err="1">
                <a:solidFill>
                  <a:srgbClr val="222222"/>
                </a:solidFill>
                <a:latin typeface="Arial" charset="0"/>
              </a:rPr>
              <a:t>Yoshua</a:t>
            </a:r>
            <a:r>
              <a:rPr lang="en-US" sz="992" i="1" dirty="0">
                <a:solidFill>
                  <a:srgbClr val="222222"/>
                </a:solidFill>
                <a:latin typeface="Arial" charset="0"/>
              </a:rPr>
              <a:t> </a:t>
            </a:r>
            <a:r>
              <a:rPr lang="en-US" sz="992" i="1" dirty="0" err="1">
                <a:solidFill>
                  <a:srgbClr val="222222"/>
                </a:solidFill>
                <a:latin typeface="Arial" charset="0"/>
              </a:rPr>
              <a:t>Bengio</a:t>
            </a:r>
            <a:r>
              <a:rPr lang="en-US" sz="992" i="1" dirty="0">
                <a:solidFill>
                  <a:srgbClr val="222222"/>
                </a:solidFill>
                <a:latin typeface="Arial" charset="0"/>
              </a:rPr>
              <a:t>. "</a:t>
            </a:r>
            <a:r>
              <a:rPr lang="en-US" sz="992" i="1" dirty="0">
                <a:solidFill>
                  <a:srgbClr val="222222"/>
                </a:solidFill>
                <a:latin typeface="Arial" charset="0"/>
                <a:hlinkClick r:id="rId5"/>
              </a:rPr>
              <a:t>Random search for hyper-parameter optimization.</a:t>
            </a:r>
            <a:r>
              <a:rPr lang="en-US" sz="992" i="1" dirty="0">
                <a:solidFill>
                  <a:srgbClr val="222222"/>
                </a:solidFill>
                <a:latin typeface="Arial" charset="0"/>
              </a:rPr>
              <a:t>" Journal of Machine Learning Research, Feb (2012)</a:t>
            </a:r>
            <a:endParaRPr lang="el-GR" sz="992" i="1" dirty="0"/>
          </a:p>
        </p:txBody>
      </p:sp>
      <p:sp>
        <p:nvSpPr>
          <p:cNvPr id="14" name="TextBox 13"/>
          <p:cNvSpPr txBox="1"/>
          <p:nvPr/>
        </p:nvSpPr>
        <p:spPr>
          <a:xfrm>
            <a:off x="6832421" y="4404022"/>
            <a:ext cx="1504643" cy="321306"/>
          </a:xfrm>
          <a:prstGeom prst="rect">
            <a:avLst/>
          </a:prstGeom>
          <a:noFill/>
        </p:spPr>
        <p:txBody>
          <a:bodyPr wrap="none" rtlCol="0">
            <a:spAutoFit/>
          </a:bodyPr>
          <a:lstStyle/>
          <a:p>
            <a:r>
              <a:rPr lang="en-US" sz="1488" dirty="0">
                <a:hlinkClick r:id="rId6"/>
              </a:rPr>
              <a:t>Library available!</a:t>
            </a:r>
            <a:endParaRPr lang="el-GR" sz="1488" dirty="0"/>
          </a:p>
        </p:txBody>
      </p:sp>
    </p:spTree>
    <p:extLst>
      <p:ext uri="{BB962C8B-B14F-4D97-AF65-F5344CB8AC3E}">
        <p14:creationId xmlns:p14="http://schemas.microsoft.com/office/powerpoint/2010/main" val="12857587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717361" y="150953"/>
            <a:ext cx="6649080" cy="71013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Loss functions and output</a:t>
            </a:r>
          </a:p>
        </p:txBody>
      </p:sp>
      <p:cxnSp>
        <p:nvCxnSpPr>
          <p:cNvPr id="14" name="Ευθεία γραμμή σύνδεσης 13"/>
          <p:cNvCxnSpPr/>
          <p:nvPr/>
        </p:nvCxnSpPr>
        <p:spPr>
          <a:xfrm flipH="1">
            <a:off x="5809599" y="1201613"/>
            <a:ext cx="9377" cy="4132101"/>
          </a:xfrm>
          <a:prstGeom prst="line">
            <a:avLst/>
          </a:prstGeom>
        </p:spPr>
        <p:style>
          <a:lnRef idx="3">
            <a:schemeClr val="accent1"/>
          </a:lnRef>
          <a:fillRef idx="0">
            <a:schemeClr val="accent1"/>
          </a:fillRef>
          <a:effectRef idx="2">
            <a:schemeClr val="accent1"/>
          </a:effectRef>
          <a:fontRef idx="minor">
            <a:schemeClr val="tx1"/>
          </a:fontRef>
        </p:style>
      </p:cxnSp>
      <p:sp>
        <p:nvSpPr>
          <p:cNvPr id="16" name="TextBox 15"/>
          <p:cNvSpPr txBox="1"/>
          <p:nvPr/>
        </p:nvSpPr>
        <p:spPr>
          <a:xfrm>
            <a:off x="3753072" y="861084"/>
            <a:ext cx="1334020" cy="346890"/>
          </a:xfrm>
          <a:prstGeom prst="rect">
            <a:avLst/>
          </a:prstGeom>
          <a:noFill/>
        </p:spPr>
        <p:txBody>
          <a:bodyPr wrap="none" rtlCol="0">
            <a:spAutoFit/>
          </a:bodyPr>
          <a:lstStyle/>
          <a:p>
            <a:r>
              <a:rPr lang="en-US" sz="1654" b="1" dirty="0">
                <a:solidFill>
                  <a:schemeClr val="accent2"/>
                </a:solidFill>
              </a:rPr>
              <a:t>Classification</a:t>
            </a:r>
            <a:endParaRPr lang="el-GR" sz="1488" b="1" dirty="0">
              <a:solidFill>
                <a:schemeClr val="accent2"/>
              </a:solidFill>
            </a:endParaRPr>
          </a:p>
        </p:txBody>
      </p:sp>
      <p:sp>
        <p:nvSpPr>
          <p:cNvPr id="17" name="TextBox 16"/>
          <p:cNvSpPr txBox="1"/>
          <p:nvPr/>
        </p:nvSpPr>
        <p:spPr>
          <a:xfrm>
            <a:off x="6389207" y="870781"/>
            <a:ext cx="1137812" cy="346890"/>
          </a:xfrm>
          <a:prstGeom prst="rect">
            <a:avLst/>
          </a:prstGeom>
          <a:noFill/>
        </p:spPr>
        <p:txBody>
          <a:bodyPr wrap="none" rtlCol="0">
            <a:spAutoFit/>
          </a:bodyPr>
          <a:lstStyle/>
          <a:p>
            <a:r>
              <a:rPr lang="en-US" sz="1654" b="1" dirty="0">
                <a:solidFill>
                  <a:schemeClr val="accent2"/>
                </a:solidFill>
              </a:rPr>
              <a:t>Regression</a:t>
            </a:r>
            <a:endParaRPr lang="el-GR" sz="1488" b="1" dirty="0">
              <a:solidFill>
                <a:schemeClr val="accent2"/>
              </a:solidFill>
            </a:endParaRPr>
          </a:p>
        </p:txBody>
      </p:sp>
      <p:sp>
        <p:nvSpPr>
          <p:cNvPr id="18" name="Ορθογώνιο 17"/>
          <p:cNvSpPr/>
          <p:nvPr/>
        </p:nvSpPr>
        <p:spPr>
          <a:xfrm>
            <a:off x="1506361" y="1389589"/>
            <a:ext cx="933654" cy="550279"/>
          </a:xfrm>
          <a:prstGeom prst="rect">
            <a:avLst/>
          </a:prstGeom>
        </p:spPr>
        <p:txBody>
          <a:bodyPr wrap="none">
            <a:spAutoFit/>
          </a:bodyPr>
          <a:lstStyle/>
          <a:p>
            <a:r>
              <a:rPr lang="en-US" sz="1488" b="1" dirty="0">
                <a:solidFill>
                  <a:srgbClr val="222222"/>
                </a:solidFill>
              </a:rPr>
              <a:t>Training </a:t>
            </a:r>
          </a:p>
          <a:p>
            <a:r>
              <a:rPr lang="en-US" sz="1488" b="1" dirty="0">
                <a:solidFill>
                  <a:srgbClr val="222222"/>
                </a:solidFill>
              </a:rPr>
              <a:t>examples</a:t>
            </a:r>
            <a:endParaRPr lang="el-GR" sz="1488" dirty="0"/>
          </a:p>
        </p:txBody>
      </p:sp>
      <p:sp>
        <p:nvSpPr>
          <p:cNvPr id="19" name="TextBox 18"/>
          <p:cNvSpPr txBox="1"/>
          <p:nvPr/>
        </p:nvSpPr>
        <p:spPr>
          <a:xfrm>
            <a:off x="2759978" y="1418524"/>
            <a:ext cx="2729752" cy="550279"/>
          </a:xfrm>
          <a:prstGeom prst="rect">
            <a:avLst/>
          </a:prstGeom>
          <a:noFill/>
        </p:spPr>
        <p:txBody>
          <a:bodyPr wrap="square" rtlCol="0">
            <a:spAutoFit/>
          </a:bodyPr>
          <a:lstStyle/>
          <a:p>
            <a:pPr algn="ctr"/>
            <a:r>
              <a:rPr lang="en-US" sz="1488" dirty="0">
                <a:solidFill>
                  <a:srgbClr val="222222"/>
                </a:solidFill>
              </a:rPr>
              <a:t>R</a:t>
            </a:r>
            <a:r>
              <a:rPr lang="en-US" sz="1488" baseline="30000" dirty="0">
                <a:solidFill>
                  <a:srgbClr val="222222"/>
                </a:solidFill>
              </a:rPr>
              <a:t>n</a:t>
            </a:r>
            <a:r>
              <a:rPr lang="en-US" sz="1488" dirty="0">
                <a:solidFill>
                  <a:srgbClr val="222222"/>
                </a:solidFill>
              </a:rPr>
              <a:t> x {class_1, ..., </a:t>
            </a:r>
            <a:r>
              <a:rPr lang="en-US" sz="1488" dirty="0" err="1">
                <a:solidFill>
                  <a:srgbClr val="222222"/>
                </a:solidFill>
              </a:rPr>
              <a:t>class_n</a:t>
            </a:r>
            <a:r>
              <a:rPr lang="en-US" sz="1488" dirty="0">
                <a:solidFill>
                  <a:srgbClr val="222222"/>
                </a:solidFill>
              </a:rPr>
              <a:t>} </a:t>
            </a:r>
          </a:p>
          <a:p>
            <a:pPr algn="ctr"/>
            <a:r>
              <a:rPr lang="en-US" sz="1488" dirty="0">
                <a:solidFill>
                  <a:srgbClr val="222222"/>
                </a:solidFill>
              </a:rPr>
              <a:t>(one-hot encoding)</a:t>
            </a:r>
            <a:endParaRPr lang="el-GR" sz="1488" dirty="0"/>
          </a:p>
        </p:txBody>
      </p:sp>
      <p:sp>
        <p:nvSpPr>
          <p:cNvPr id="20" name="Ορθογώνιο 19"/>
          <p:cNvSpPr/>
          <p:nvPr/>
        </p:nvSpPr>
        <p:spPr>
          <a:xfrm>
            <a:off x="6038958" y="1424758"/>
            <a:ext cx="2327482" cy="321306"/>
          </a:xfrm>
          <a:prstGeom prst="rect">
            <a:avLst/>
          </a:prstGeom>
        </p:spPr>
        <p:txBody>
          <a:bodyPr wrap="square">
            <a:spAutoFit/>
          </a:bodyPr>
          <a:lstStyle/>
          <a:p>
            <a:pPr algn="ctr"/>
            <a:r>
              <a:rPr lang="en-US" sz="1488" dirty="0">
                <a:solidFill>
                  <a:srgbClr val="222222"/>
                </a:solidFill>
              </a:rPr>
              <a:t>R</a:t>
            </a:r>
            <a:r>
              <a:rPr lang="en-US" sz="1488" baseline="30000" dirty="0">
                <a:solidFill>
                  <a:srgbClr val="222222"/>
                </a:solidFill>
              </a:rPr>
              <a:t>n</a:t>
            </a:r>
            <a:r>
              <a:rPr lang="en-US" sz="1488" dirty="0">
                <a:solidFill>
                  <a:srgbClr val="222222"/>
                </a:solidFill>
              </a:rPr>
              <a:t> x R</a:t>
            </a:r>
            <a:r>
              <a:rPr lang="en-US" sz="1488" baseline="30000" dirty="0">
                <a:solidFill>
                  <a:srgbClr val="222222"/>
                </a:solidFill>
              </a:rPr>
              <a:t>m</a:t>
            </a:r>
            <a:endParaRPr lang="en-US" sz="1488" dirty="0">
              <a:solidFill>
                <a:srgbClr val="222222"/>
              </a:solidFill>
            </a:endParaRPr>
          </a:p>
        </p:txBody>
      </p:sp>
      <p:sp>
        <p:nvSpPr>
          <p:cNvPr id="21" name="Ορθογώνιο 20"/>
          <p:cNvSpPr/>
          <p:nvPr/>
        </p:nvSpPr>
        <p:spPr>
          <a:xfrm>
            <a:off x="1506361" y="2259918"/>
            <a:ext cx="797013" cy="550279"/>
          </a:xfrm>
          <a:prstGeom prst="rect">
            <a:avLst/>
          </a:prstGeom>
        </p:spPr>
        <p:txBody>
          <a:bodyPr wrap="none">
            <a:spAutoFit/>
          </a:bodyPr>
          <a:lstStyle/>
          <a:p>
            <a:r>
              <a:rPr lang="en-US" sz="1488" b="1" dirty="0">
                <a:solidFill>
                  <a:srgbClr val="222222"/>
                </a:solidFill>
              </a:rPr>
              <a:t>Output </a:t>
            </a:r>
          </a:p>
          <a:p>
            <a:r>
              <a:rPr lang="en-US" sz="1488" b="1" dirty="0">
                <a:solidFill>
                  <a:srgbClr val="222222"/>
                </a:solidFill>
              </a:rPr>
              <a:t>Layer</a:t>
            </a:r>
            <a:endParaRPr lang="el-GR" sz="1488" dirty="0"/>
          </a:p>
        </p:txBody>
      </p:sp>
      <p:sp>
        <p:nvSpPr>
          <p:cNvPr id="22" name="TextBox 21"/>
          <p:cNvSpPr txBox="1"/>
          <p:nvPr/>
        </p:nvSpPr>
        <p:spPr>
          <a:xfrm>
            <a:off x="2561692" y="2206953"/>
            <a:ext cx="3162775" cy="524887"/>
          </a:xfrm>
          <a:prstGeom prst="rect">
            <a:avLst/>
          </a:prstGeom>
          <a:noFill/>
        </p:spPr>
        <p:txBody>
          <a:bodyPr wrap="square" rtlCol="0">
            <a:spAutoFit/>
          </a:bodyPr>
          <a:lstStyle/>
          <a:p>
            <a:pPr algn="ctr"/>
            <a:r>
              <a:rPr lang="en-US" sz="1488" dirty="0"/>
              <a:t>Soft-max</a:t>
            </a:r>
          </a:p>
          <a:p>
            <a:pPr algn="ctr"/>
            <a:r>
              <a:rPr lang="en-US" sz="1323" dirty="0"/>
              <a:t> [map </a:t>
            </a:r>
            <a:r>
              <a:rPr lang="en-US" sz="1323" dirty="0">
                <a:solidFill>
                  <a:srgbClr val="222222"/>
                </a:solidFill>
              </a:rPr>
              <a:t>R</a:t>
            </a:r>
            <a:r>
              <a:rPr lang="en-US" sz="1323" baseline="30000" dirty="0">
                <a:solidFill>
                  <a:srgbClr val="222222"/>
                </a:solidFill>
              </a:rPr>
              <a:t>n </a:t>
            </a:r>
            <a:r>
              <a:rPr lang="en-US" sz="1323" dirty="0">
                <a:solidFill>
                  <a:srgbClr val="222222"/>
                </a:solidFill>
              </a:rPr>
              <a:t>to a probability distribution]</a:t>
            </a:r>
            <a:endParaRPr lang="el-GR" sz="1323" dirty="0"/>
          </a:p>
        </p:txBody>
      </p:sp>
      <p:sp>
        <p:nvSpPr>
          <p:cNvPr id="23" name="Ορθογώνιο 22"/>
          <p:cNvSpPr/>
          <p:nvPr/>
        </p:nvSpPr>
        <p:spPr>
          <a:xfrm>
            <a:off x="6038958" y="2214863"/>
            <a:ext cx="2327482" cy="550279"/>
          </a:xfrm>
          <a:prstGeom prst="rect">
            <a:avLst/>
          </a:prstGeom>
        </p:spPr>
        <p:txBody>
          <a:bodyPr wrap="square">
            <a:spAutoFit/>
          </a:bodyPr>
          <a:lstStyle/>
          <a:p>
            <a:pPr algn="ctr"/>
            <a:r>
              <a:rPr lang="en-US" sz="1488" dirty="0">
                <a:solidFill>
                  <a:srgbClr val="222222"/>
                </a:solidFill>
              </a:rPr>
              <a:t>Linear </a:t>
            </a:r>
            <a:r>
              <a:rPr lang="en-US" sz="1488">
                <a:solidFill>
                  <a:srgbClr val="222222"/>
                </a:solidFill>
              </a:rPr>
              <a:t>(Identity) </a:t>
            </a:r>
          </a:p>
          <a:p>
            <a:pPr algn="ctr"/>
            <a:r>
              <a:rPr lang="en-US" sz="1488" dirty="0">
                <a:solidFill>
                  <a:srgbClr val="222222"/>
                </a:solidFill>
              </a:rPr>
              <a:t>or Sigmoid</a:t>
            </a:r>
          </a:p>
        </p:txBody>
      </p:sp>
      <p:sp>
        <p:nvSpPr>
          <p:cNvPr id="24" name="Ορθογώνιο 23"/>
          <p:cNvSpPr/>
          <p:nvPr/>
        </p:nvSpPr>
        <p:spPr>
          <a:xfrm>
            <a:off x="1506360" y="3673329"/>
            <a:ext cx="988860" cy="550279"/>
          </a:xfrm>
          <a:prstGeom prst="rect">
            <a:avLst/>
          </a:prstGeom>
        </p:spPr>
        <p:txBody>
          <a:bodyPr wrap="none">
            <a:spAutoFit/>
          </a:bodyPr>
          <a:lstStyle/>
          <a:p>
            <a:r>
              <a:rPr lang="en-US" sz="1488" b="1" dirty="0">
                <a:solidFill>
                  <a:srgbClr val="222222"/>
                </a:solidFill>
              </a:rPr>
              <a:t>Cost (loss)</a:t>
            </a:r>
          </a:p>
          <a:p>
            <a:r>
              <a:rPr lang="en-US" sz="1488" b="1" dirty="0">
                <a:solidFill>
                  <a:srgbClr val="222222"/>
                </a:solidFill>
              </a:rPr>
              <a:t>function</a:t>
            </a:r>
          </a:p>
        </p:txBody>
      </p:sp>
      <p:sp>
        <p:nvSpPr>
          <p:cNvPr id="25" name="TextBox 24"/>
          <p:cNvSpPr txBox="1"/>
          <p:nvPr/>
        </p:nvSpPr>
        <p:spPr>
          <a:xfrm>
            <a:off x="2798523" y="3683896"/>
            <a:ext cx="2501662" cy="321306"/>
          </a:xfrm>
          <a:prstGeom prst="rect">
            <a:avLst/>
          </a:prstGeom>
          <a:noFill/>
        </p:spPr>
        <p:txBody>
          <a:bodyPr wrap="square" rtlCol="0">
            <a:spAutoFit/>
          </a:bodyPr>
          <a:lstStyle/>
          <a:p>
            <a:pPr algn="ctr"/>
            <a:r>
              <a:rPr lang="en-US" sz="1488" dirty="0"/>
              <a:t>Cross-entropy</a:t>
            </a:r>
            <a:endParaRPr lang="el-GR" sz="1488" dirty="0"/>
          </a:p>
        </p:txBody>
      </p:sp>
      <p:sp>
        <p:nvSpPr>
          <p:cNvPr id="26" name="Ορθογώνιο 25"/>
          <p:cNvSpPr/>
          <p:nvPr/>
        </p:nvSpPr>
        <p:spPr>
          <a:xfrm>
            <a:off x="6038958" y="3683896"/>
            <a:ext cx="2327482" cy="321306"/>
          </a:xfrm>
          <a:prstGeom prst="rect">
            <a:avLst/>
          </a:prstGeom>
        </p:spPr>
        <p:txBody>
          <a:bodyPr wrap="square">
            <a:spAutoFit/>
          </a:bodyPr>
          <a:lstStyle/>
          <a:p>
            <a:pPr algn="ctr"/>
            <a:r>
              <a:rPr lang="en-US" sz="1488" dirty="0">
                <a:solidFill>
                  <a:srgbClr val="222222"/>
                </a:solidFill>
              </a:rPr>
              <a:t>Mean Squared Error</a:t>
            </a:r>
          </a:p>
        </p:txBody>
      </p:sp>
      <p:pic>
        <p:nvPicPr>
          <p:cNvPr id="32" name="Εικόνα 31"/>
          <p:cNvPicPr>
            <a:picLocks noChangeAspect="1"/>
          </p:cNvPicPr>
          <p:nvPr/>
        </p:nvPicPr>
        <p:blipFill>
          <a:blip r:embed="rId3"/>
          <a:stretch>
            <a:fillRect/>
          </a:stretch>
        </p:blipFill>
        <p:spPr>
          <a:xfrm>
            <a:off x="2919656" y="2719518"/>
            <a:ext cx="2394232" cy="556554"/>
          </a:xfrm>
          <a:prstGeom prst="rect">
            <a:avLst/>
          </a:prstGeom>
        </p:spPr>
      </p:pic>
      <p:pic>
        <p:nvPicPr>
          <p:cNvPr id="33" name="Εικόνα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5348" y="2751021"/>
            <a:ext cx="1260122" cy="630061"/>
          </a:xfrm>
          <a:prstGeom prst="rect">
            <a:avLst/>
          </a:prstGeom>
        </p:spPr>
      </p:pic>
      <p:sp>
        <p:nvSpPr>
          <p:cNvPr id="35" name="Ορθογώνιο 34"/>
          <p:cNvSpPr/>
          <p:nvPr/>
        </p:nvSpPr>
        <p:spPr>
          <a:xfrm>
            <a:off x="7413909" y="3164523"/>
            <a:ext cx="521297" cy="270523"/>
          </a:xfrm>
          <a:prstGeom prst="rect">
            <a:avLst/>
          </a:prstGeom>
        </p:spPr>
        <p:txBody>
          <a:bodyPr wrap="none">
            <a:spAutoFit/>
          </a:bodyPr>
          <a:lstStyle/>
          <a:p>
            <a:r>
              <a:rPr lang="el-GR" sz="1158" dirty="0"/>
              <a:t>f(x)=x</a:t>
            </a:r>
          </a:p>
        </p:txBody>
      </p:sp>
      <p:sp>
        <p:nvSpPr>
          <p:cNvPr id="36" name="TextBox 35"/>
          <p:cNvSpPr txBox="1"/>
          <p:nvPr/>
        </p:nvSpPr>
        <p:spPr>
          <a:xfrm>
            <a:off x="1437995" y="5172406"/>
            <a:ext cx="1753493" cy="321306"/>
          </a:xfrm>
          <a:prstGeom prst="rect">
            <a:avLst/>
          </a:prstGeom>
          <a:noFill/>
        </p:spPr>
        <p:txBody>
          <a:bodyPr wrap="none" rtlCol="0">
            <a:spAutoFit/>
          </a:bodyPr>
          <a:lstStyle/>
          <a:p>
            <a:r>
              <a:rPr lang="en-US" sz="1488" dirty="0">
                <a:hlinkClick r:id="rId5"/>
              </a:rPr>
              <a:t>List of loss functions</a:t>
            </a:r>
            <a:endParaRPr lang="el-GR" sz="1488" dirty="0"/>
          </a:p>
        </p:txBody>
      </p:sp>
      <mc:AlternateContent xmlns:mc="http://schemas.openxmlformats.org/markup-compatibility/2006" xmlns:a14="http://schemas.microsoft.com/office/drawing/2010/main">
        <mc:Choice Requires="a14">
          <p:sp>
            <p:nvSpPr>
              <p:cNvPr id="38" name="TextBox 37"/>
              <p:cNvSpPr txBox="1"/>
              <p:nvPr/>
            </p:nvSpPr>
            <p:spPr>
              <a:xfrm>
                <a:off x="1793181" y="4250090"/>
                <a:ext cx="3757952" cy="5014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58" i="1">
                          <a:latin typeface="Cambria Math" charset="0"/>
                        </a:rPr>
                        <m:t>𝐽</m:t>
                      </m:r>
                      <m:d>
                        <m:dPr>
                          <m:ctrlPr>
                            <a:rPr lang="en-US" sz="1158" i="1">
                              <a:latin typeface="Cambria Math" panose="02040503050406030204" pitchFamily="18" charset="0"/>
                            </a:rPr>
                          </m:ctrlPr>
                        </m:dPr>
                        <m:e>
                          <m:r>
                            <a:rPr lang="el-GR" sz="1158" i="1">
                              <a:latin typeface="Cambria Math" charset="0"/>
                            </a:rPr>
                            <m:t>𝜃</m:t>
                          </m:r>
                        </m:e>
                      </m:d>
                      <m:r>
                        <a:rPr lang="el-GR" sz="1158" i="1">
                          <a:latin typeface="Cambria Math" charset="0"/>
                        </a:rPr>
                        <m:t>=</m:t>
                      </m:r>
                      <m:r>
                        <a:rPr lang="en-US" sz="1158" i="1">
                          <a:latin typeface="Cambria Math" charset="0"/>
                        </a:rPr>
                        <m:t>−</m:t>
                      </m:r>
                      <m:f>
                        <m:fPr>
                          <m:ctrlPr>
                            <a:rPr lang="mr-IN" sz="1158" i="1">
                              <a:latin typeface="Cambria Math" panose="02040503050406030204" pitchFamily="18" charset="0"/>
                            </a:rPr>
                          </m:ctrlPr>
                        </m:fPr>
                        <m:num>
                          <m:r>
                            <a:rPr lang="en-US" sz="1158" i="1">
                              <a:latin typeface="Cambria Math" charset="0"/>
                            </a:rPr>
                            <m:t>1</m:t>
                          </m:r>
                        </m:num>
                        <m:den>
                          <m:r>
                            <a:rPr lang="en-US" sz="1158" i="1">
                              <a:latin typeface="Cambria Math" charset="0"/>
                            </a:rPr>
                            <m:t>𝑛</m:t>
                          </m:r>
                        </m:den>
                      </m:f>
                      <m:nary>
                        <m:naryPr>
                          <m:chr m:val="∑"/>
                          <m:ctrlPr>
                            <a:rPr lang="is-IS" sz="1158" i="1">
                              <a:latin typeface="Cambria Math" panose="02040503050406030204" pitchFamily="18" charset="0"/>
                            </a:rPr>
                          </m:ctrlPr>
                        </m:naryPr>
                        <m:sub>
                          <m:r>
                            <m:rPr>
                              <m:brk m:alnAt="23"/>
                            </m:rPr>
                            <a:rPr lang="en-US" sz="1158" i="1">
                              <a:latin typeface="Cambria Math" charset="0"/>
                            </a:rPr>
                            <m:t>𝑖</m:t>
                          </m:r>
                          <m:r>
                            <a:rPr lang="en-US" sz="1158" i="1">
                              <a:latin typeface="Cambria Math" charset="0"/>
                            </a:rPr>
                            <m:t>=1</m:t>
                          </m:r>
                        </m:sub>
                        <m:sup>
                          <m:r>
                            <a:rPr lang="en-US" sz="1158" i="1">
                              <a:latin typeface="Cambria Math" charset="0"/>
                            </a:rPr>
                            <m:t>𝑛</m:t>
                          </m:r>
                        </m:sup>
                        <m:e>
                          <m:nary>
                            <m:naryPr>
                              <m:chr m:val="∑"/>
                              <m:ctrlPr>
                                <a:rPr lang="is-IS" sz="1158" i="1">
                                  <a:latin typeface="Cambria Math" panose="02040503050406030204" pitchFamily="18" charset="0"/>
                                </a:rPr>
                              </m:ctrlPr>
                            </m:naryPr>
                            <m:sub>
                              <m:r>
                                <m:rPr>
                                  <m:brk m:alnAt="23"/>
                                </m:rPr>
                                <a:rPr lang="en-US" sz="1158" i="1">
                                  <a:latin typeface="Cambria Math" charset="0"/>
                                </a:rPr>
                                <m:t>𝑘</m:t>
                              </m:r>
                              <m:r>
                                <a:rPr lang="en-US" sz="1158" i="1">
                                  <a:latin typeface="Cambria Math" charset="0"/>
                                </a:rPr>
                                <m:t>=1</m:t>
                              </m:r>
                            </m:sub>
                            <m:sup>
                              <m:r>
                                <a:rPr lang="en-US" sz="1158" i="1">
                                  <a:latin typeface="Cambria Math" charset="0"/>
                                </a:rPr>
                                <m:t>𝐾</m:t>
                              </m:r>
                            </m:sup>
                            <m:e>
                              <m:d>
                                <m:dPr>
                                  <m:begChr m:val="["/>
                                  <m:endChr m:val="]"/>
                                  <m:ctrlPr>
                                    <a:rPr lang="mr-IN" sz="1158" i="1">
                                      <a:latin typeface="Cambria Math" panose="02040503050406030204" pitchFamily="18" charset="0"/>
                                    </a:rPr>
                                  </m:ctrlPr>
                                </m:dPr>
                                <m:e>
                                  <m:sSubSup>
                                    <m:sSubSupPr>
                                      <m:ctrlPr>
                                        <a:rPr lang="en-US" sz="1158" i="1">
                                          <a:latin typeface="Cambria Math" panose="02040503050406030204" pitchFamily="18" charset="0"/>
                                        </a:rPr>
                                      </m:ctrlPr>
                                    </m:sSubSupPr>
                                    <m:e>
                                      <m:r>
                                        <a:rPr lang="en-US" sz="1158" i="1">
                                          <a:latin typeface="Cambria Math" charset="0"/>
                                        </a:rPr>
                                        <m:t>𝑦</m:t>
                                      </m:r>
                                    </m:e>
                                    <m:sub>
                                      <m:r>
                                        <a:rPr lang="en-US" sz="1158" i="1">
                                          <a:latin typeface="Cambria Math" charset="0"/>
                                        </a:rPr>
                                        <m:t>𝑘</m:t>
                                      </m:r>
                                    </m:sub>
                                    <m:sup>
                                      <m:r>
                                        <a:rPr lang="en-US" sz="1158" i="1">
                                          <a:latin typeface="Cambria Math" charset="0"/>
                                        </a:rPr>
                                        <m:t>(</m:t>
                                      </m:r>
                                      <m:r>
                                        <a:rPr lang="en-US" sz="1158" i="1">
                                          <a:latin typeface="Cambria Math" charset="0"/>
                                        </a:rPr>
                                        <m:t>𝑖</m:t>
                                      </m:r>
                                      <m:r>
                                        <a:rPr lang="en-US" sz="1158" i="1">
                                          <a:latin typeface="Cambria Math" charset="0"/>
                                        </a:rPr>
                                        <m:t>)</m:t>
                                      </m:r>
                                    </m:sup>
                                  </m:sSubSup>
                                  <m:func>
                                    <m:funcPr>
                                      <m:ctrlPr>
                                        <a:rPr lang="en-US" sz="1158" i="1">
                                          <a:latin typeface="Cambria Math" panose="02040503050406030204" pitchFamily="18" charset="0"/>
                                        </a:rPr>
                                      </m:ctrlPr>
                                    </m:funcPr>
                                    <m:fName>
                                      <m:r>
                                        <m:rPr>
                                          <m:sty m:val="p"/>
                                        </m:rPr>
                                        <a:rPr lang="en-US" sz="1158">
                                          <a:latin typeface="Cambria Math" charset="0"/>
                                        </a:rPr>
                                        <m:t>log</m:t>
                                      </m:r>
                                    </m:fName>
                                    <m:e>
                                      <m:sSubSup>
                                        <m:sSubSupPr>
                                          <m:ctrlPr>
                                            <a:rPr lang="en-US" sz="1158" i="1">
                                              <a:latin typeface="Cambria Math" panose="02040503050406030204" pitchFamily="18" charset="0"/>
                                            </a:rPr>
                                          </m:ctrlPr>
                                        </m:sSubSupPr>
                                        <m:e>
                                          <m:acc>
                                            <m:accPr>
                                              <m:chr m:val="̂"/>
                                              <m:ctrlPr>
                                                <a:rPr lang="en-US" sz="1158" i="1">
                                                  <a:latin typeface="Cambria Math" panose="02040503050406030204" pitchFamily="18" charset="0"/>
                                                </a:rPr>
                                              </m:ctrlPr>
                                            </m:accPr>
                                            <m:e>
                                              <m:r>
                                                <a:rPr lang="en-US" sz="1158" i="1">
                                                  <a:latin typeface="Cambria Math" charset="0"/>
                                                </a:rPr>
                                                <m:t>𝑦</m:t>
                                              </m:r>
                                            </m:e>
                                          </m:acc>
                                        </m:e>
                                        <m:sub>
                                          <m:r>
                                            <a:rPr lang="en-US" sz="1158" i="1">
                                              <a:latin typeface="Cambria Math" charset="0"/>
                                            </a:rPr>
                                            <m:t>𝑘</m:t>
                                          </m:r>
                                        </m:sub>
                                        <m:sup>
                                          <m:r>
                                            <a:rPr lang="en-US" sz="1158" i="1">
                                              <a:latin typeface="Cambria Math" charset="0"/>
                                            </a:rPr>
                                            <m:t>(</m:t>
                                          </m:r>
                                          <m:r>
                                            <a:rPr lang="en-US" sz="1158" i="1">
                                              <a:latin typeface="Cambria Math" charset="0"/>
                                            </a:rPr>
                                            <m:t>𝑖</m:t>
                                          </m:r>
                                          <m:r>
                                            <a:rPr lang="en-US" sz="1158" i="1">
                                              <a:latin typeface="Cambria Math" charset="0"/>
                                            </a:rPr>
                                            <m:t>)</m:t>
                                          </m:r>
                                        </m:sup>
                                      </m:sSubSup>
                                      <m:r>
                                        <a:rPr lang="en-US" sz="1158" i="1">
                                          <a:latin typeface="Cambria Math" charset="0"/>
                                        </a:rPr>
                                        <m:t>+</m:t>
                                      </m:r>
                                      <m:d>
                                        <m:dPr>
                                          <m:ctrlPr>
                                            <a:rPr lang="mr-IN" sz="1158" i="1">
                                              <a:latin typeface="Cambria Math" panose="02040503050406030204" pitchFamily="18" charset="0"/>
                                            </a:rPr>
                                          </m:ctrlPr>
                                        </m:dPr>
                                        <m:e>
                                          <m:r>
                                            <a:rPr lang="en-US" sz="1158" i="1">
                                              <a:latin typeface="Cambria Math" charset="0"/>
                                            </a:rPr>
                                            <m:t>1−</m:t>
                                          </m:r>
                                          <m:sSubSup>
                                            <m:sSubSupPr>
                                              <m:ctrlPr>
                                                <a:rPr lang="en-US" sz="1158" i="1">
                                                  <a:latin typeface="Cambria Math" panose="02040503050406030204" pitchFamily="18" charset="0"/>
                                                </a:rPr>
                                              </m:ctrlPr>
                                            </m:sSubSupPr>
                                            <m:e>
                                              <m:r>
                                                <a:rPr lang="en-US" sz="1158" i="1">
                                                  <a:latin typeface="Cambria Math" charset="0"/>
                                                </a:rPr>
                                                <m:t>𝑦</m:t>
                                              </m:r>
                                            </m:e>
                                            <m:sub>
                                              <m:r>
                                                <a:rPr lang="en-US" sz="1158" i="1">
                                                  <a:latin typeface="Cambria Math" charset="0"/>
                                                </a:rPr>
                                                <m:t>𝑘</m:t>
                                              </m:r>
                                            </m:sub>
                                            <m:sup>
                                              <m:r>
                                                <a:rPr lang="en-US" sz="1158" i="1">
                                                  <a:latin typeface="Cambria Math" charset="0"/>
                                                </a:rPr>
                                                <m:t>(</m:t>
                                              </m:r>
                                              <m:r>
                                                <a:rPr lang="en-US" sz="1158" i="1">
                                                  <a:latin typeface="Cambria Math" charset="0"/>
                                                </a:rPr>
                                                <m:t>𝑖</m:t>
                                              </m:r>
                                              <m:r>
                                                <a:rPr lang="en-US" sz="1158" i="1">
                                                  <a:latin typeface="Cambria Math" charset="0"/>
                                                </a:rPr>
                                                <m:t>)</m:t>
                                              </m:r>
                                            </m:sup>
                                          </m:sSubSup>
                                        </m:e>
                                      </m:d>
                                      <m:r>
                                        <a:rPr lang="en-US" sz="1158" i="1">
                                          <a:latin typeface="Cambria Math" charset="0"/>
                                        </a:rPr>
                                        <m:t> </m:t>
                                      </m:r>
                                    </m:e>
                                  </m:func>
                                  <m:func>
                                    <m:funcPr>
                                      <m:ctrlPr>
                                        <a:rPr lang="en-US" sz="1158" i="1">
                                          <a:latin typeface="Cambria Math" panose="02040503050406030204" pitchFamily="18" charset="0"/>
                                        </a:rPr>
                                      </m:ctrlPr>
                                    </m:funcPr>
                                    <m:fName>
                                      <m:r>
                                        <m:rPr>
                                          <m:sty m:val="p"/>
                                        </m:rPr>
                                        <a:rPr lang="en-US" sz="1158">
                                          <a:latin typeface="Cambria Math" charset="0"/>
                                        </a:rPr>
                                        <m:t>log</m:t>
                                      </m:r>
                                    </m:fName>
                                    <m:e>
                                      <m:d>
                                        <m:dPr>
                                          <m:ctrlPr>
                                            <a:rPr lang="mr-IN" sz="1158" i="1">
                                              <a:latin typeface="Cambria Math" panose="02040503050406030204" pitchFamily="18" charset="0"/>
                                            </a:rPr>
                                          </m:ctrlPr>
                                        </m:dPr>
                                        <m:e>
                                          <m:r>
                                            <a:rPr lang="en-US" sz="1158" i="1">
                                              <a:latin typeface="Cambria Math" charset="0"/>
                                            </a:rPr>
                                            <m:t>1− </m:t>
                                          </m:r>
                                          <m:sSubSup>
                                            <m:sSubSupPr>
                                              <m:ctrlPr>
                                                <a:rPr lang="en-US" sz="1158" i="1">
                                                  <a:latin typeface="Cambria Math" panose="02040503050406030204" pitchFamily="18" charset="0"/>
                                                </a:rPr>
                                              </m:ctrlPr>
                                            </m:sSubSupPr>
                                            <m:e>
                                              <m:acc>
                                                <m:accPr>
                                                  <m:chr m:val="̂"/>
                                                  <m:ctrlPr>
                                                    <a:rPr lang="en-US" sz="1158" i="1">
                                                      <a:latin typeface="Cambria Math" panose="02040503050406030204" pitchFamily="18" charset="0"/>
                                                    </a:rPr>
                                                  </m:ctrlPr>
                                                </m:accPr>
                                                <m:e>
                                                  <m:r>
                                                    <a:rPr lang="en-US" sz="1158" i="1">
                                                      <a:latin typeface="Cambria Math" charset="0"/>
                                                    </a:rPr>
                                                    <m:t>𝑦</m:t>
                                                  </m:r>
                                                </m:e>
                                              </m:acc>
                                            </m:e>
                                            <m:sub>
                                              <m:r>
                                                <a:rPr lang="en-US" sz="1158" i="1">
                                                  <a:latin typeface="Cambria Math" charset="0"/>
                                                </a:rPr>
                                                <m:t>𝑘</m:t>
                                              </m:r>
                                            </m:sub>
                                            <m:sup>
                                              <m:d>
                                                <m:dPr>
                                                  <m:ctrlPr>
                                                    <a:rPr lang="en-US" sz="1158" i="1">
                                                      <a:latin typeface="Cambria Math" panose="02040503050406030204" pitchFamily="18" charset="0"/>
                                                    </a:rPr>
                                                  </m:ctrlPr>
                                                </m:dPr>
                                                <m:e>
                                                  <m:r>
                                                    <a:rPr lang="en-US" sz="1158" i="1">
                                                      <a:latin typeface="Cambria Math" charset="0"/>
                                                    </a:rPr>
                                                    <m:t>𝑖</m:t>
                                                  </m:r>
                                                </m:e>
                                              </m:d>
                                            </m:sup>
                                          </m:sSubSup>
                                        </m:e>
                                      </m:d>
                                    </m:e>
                                  </m:func>
                                </m:e>
                              </m:d>
                            </m:e>
                          </m:nary>
                        </m:e>
                      </m:nary>
                    </m:oMath>
                  </m:oMathPara>
                </a14:m>
                <a:endParaRPr lang="el-GR" sz="1158" dirty="0"/>
              </a:p>
            </p:txBody>
          </p:sp>
        </mc:Choice>
        <mc:Fallback xmlns="">
          <p:sp>
            <p:nvSpPr>
              <p:cNvPr id="38" name="TextBox 37"/>
              <p:cNvSpPr txBox="1">
                <a:spLocks noRot="1" noChangeAspect="1" noMove="1" noResize="1" noEditPoints="1" noAdjustHandles="1" noChangeArrowheads="1" noChangeShapeType="1" noTextEdit="1"/>
              </p:cNvSpPr>
              <p:nvPr/>
            </p:nvSpPr>
            <p:spPr>
              <a:xfrm>
                <a:off x="1793181" y="4250090"/>
                <a:ext cx="3757952" cy="501419"/>
              </a:xfrm>
              <a:prstGeom prst="rect">
                <a:avLst/>
              </a:prstGeom>
              <a:blipFill>
                <a:blip r:embed="rId6"/>
                <a:stretch>
                  <a:fillRect b="-12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6475876" y="4028075"/>
                <a:ext cx="1674433" cy="4867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58" i="1">
                          <a:latin typeface="Cambria Math" charset="0"/>
                        </a:rPr>
                        <m:t>𝐽</m:t>
                      </m:r>
                      <m:d>
                        <m:dPr>
                          <m:ctrlPr>
                            <a:rPr lang="en-US" sz="1158" i="1">
                              <a:latin typeface="Cambria Math" panose="02040503050406030204" pitchFamily="18" charset="0"/>
                            </a:rPr>
                          </m:ctrlPr>
                        </m:dPr>
                        <m:e>
                          <m:r>
                            <a:rPr lang="el-GR" sz="1158" i="1">
                              <a:latin typeface="Cambria Math" charset="0"/>
                            </a:rPr>
                            <m:t>𝜃</m:t>
                          </m:r>
                        </m:e>
                      </m:d>
                      <m:r>
                        <a:rPr lang="el-GR" sz="1158" i="1">
                          <a:latin typeface="Cambria Math" charset="0"/>
                        </a:rPr>
                        <m:t>= </m:t>
                      </m:r>
                      <m:f>
                        <m:fPr>
                          <m:ctrlPr>
                            <a:rPr lang="mr-IN" sz="1158" i="1">
                              <a:latin typeface="Cambria Math" panose="02040503050406030204" pitchFamily="18" charset="0"/>
                            </a:rPr>
                          </m:ctrlPr>
                        </m:fPr>
                        <m:num>
                          <m:r>
                            <a:rPr lang="en-US" sz="1158" i="1">
                              <a:latin typeface="Cambria Math" charset="0"/>
                            </a:rPr>
                            <m:t>1</m:t>
                          </m:r>
                        </m:num>
                        <m:den>
                          <m:r>
                            <a:rPr lang="en-US" sz="1158" i="1">
                              <a:latin typeface="Cambria Math" charset="0"/>
                            </a:rPr>
                            <m:t>𝑛</m:t>
                          </m:r>
                        </m:den>
                      </m:f>
                      <m:nary>
                        <m:naryPr>
                          <m:chr m:val="∑"/>
                          <m:ctrlPr>
                            <a:rPr lang="is-IS" sz="1158" i="1">
                              <a:latin typeface="Cambria Math" panose="02040503050406030204" pitchFamily="18" charset="0"/>
                            </a:rPr>
                          </m:ctrlPr>
                        </m:naryPr>
                        <m:sub>
                          <m:r>
                            <m:rPr>
                              <m:brk m:alnAt="23"/>
                            </m:rPr>
                            <a:rPr lang="en-US" sz="1158" i="1">
                              <a:latin typeface="Cambria Math" charset="0"/>
                            </a:rPr>
                            <m:t>𝑖</m:t>
                          </m:r>
                          <m:r>
                            <a:rPr lang="en-US" sz="1158" i="1">
                              <a:latin typeface="Cambria Math" charset="0"/>
                            </a:rPr>
                            <m:t>=1</m:t>
                          </m:r>
                        </m:sub>
                        <m:sup>
                          <m:r>
                            <a:rPr lang="en-US" sz="1158" i="1">
                              <a:latin typeface="Cambria Math" charset="0"/>
                            </a:rPr>
                            <m:t>𝑛</m:t>
                          </m:r>
                        </m:sup>
                        <m:e>
                          <m:sSup>
                            <m:sSupPr>
                              <m:ctrlPr>
                                <a:rPr lang="mr-IN" sz="1158" i="1">
                                  <a:latin typeface="Cambria Math" panose="02040503050406030204" pitchFamily="18" charset="0"/>
                                </a:rPr>
                              </m:ctrlPr>
                            </m:sSupPr>
                            <m:e>
                              <m:d>
                                <m:dPr>
                                  <m:ctrlPr>
                                    <a:rPr lang="mr-IN" sz="1158" i="1">
                                      <a:latin typeface="Cambria Math" panose="02040503050406030204" pitchFamily="18" charset="0"/>
                                    </a:rPr>
                                  </m:ctrlPr>
                                </m:dPr>
                                <m:e>
                                  <m:sSup>
                                    <m:sSupPr>
                                      <m:ctrlPr>
                                        <a:rPr lang="is-IS" sz="1158" i="1">
                                          <a:latin typeface="Cambria Math" panose="02040503050406030204" pitchFamily="18" charset="0"/>
                                        </a:rPr>
                                      </m:ctrlPr>
                                    </m:sSupPr>
                                    <m:e>
                                      <m:r>
                                        <a:rPr lang="en-US" sz="1158" i="1">
                                          <a:latin typeface="Cambria Math" charset="0"/>
                                        </a:rPr>
                                        <m:t>𝑦</m:t>
                                      </m:r>
                                    </m:e>
                                    <m:sup>
                                      <m:r>
                                        <a:rPr lang="en-US" sz="1158" i="1">
                                          <a:latin typeface="Cambria Math" charset="0"/>
                                        </a:rPr>
                                        <m:t>(</m:t>
                                      </m:r>
                                      <m:r>
                                        <a:rPr lang="en-US" sz="1158" i="1">
                                          <a:latin typeface="Cambria Math" charset="0"/>
                                        </a:rPr>
                                        <m:t>𝑖</m:t>
                                      </m:r>
                                      <m:r>
                                        <a:rPr lang="en-US" sz="1158" i="1">
                                          <a:latin typeface="Cambria Math" charset="0"/>
                                        </a:rPr>
                                        <m:t>)</m:t>
                                      </m:r>
                                    </m:sup>
                                  </m:sSup>
                                  <m:r>
                                    <a:rPr lang="en-US" sz="1158" i="1">
                                      <a:latin typeface="Cambria Math" charset="0"/>
                                    </a:rPr>
                                    <m:t>−</m:t>
                                  </m:r>
                                  <m:sSup>
                                    <m:sSupPr>
                                      <m:ctrlPr>
                                        <a:rPr lang="en-US" sz="1158" i="1">
                                          <a:latin typeface="Cambria Math" panose="02040503050406030204" pitchFamily="18" charset="0"/>
                                        </a:rPr>
                                      </m:ctrlPr>
                                    </m:sSupPr>
                                    <m:e>
                                      <m:acc>
                                        <m:accPr>
                                          <m:chr m:val="̂"/>
                                          <m:ctrlPr>
                                            <a:rPr lang="en-US" sz="1158" i="1">
                                              <a:latin typeface="Cambria Math" panose="02040503050406030204" pitchFamily="18" charset="0"/>
                                            </a:rPr>
                                          </m:ctrlPr>
                                        </m:accPr>
                                        <m:e>
                                          <m:r>
                                            <a:rPr lang="en-US" sz="1158" i="1">
                                              <a:latin typeface="Cambria Math" charset="0"/>
                                            </a:rPr>
                                            <m:t>𝑦</m:t>
                                          </m:r>
                                        </m:e>
                                      </m:acc>
                                    </m:e>
                                    <m:sup>
                                      <m:r>
                                        <a:rPr lang="en-US" sz="1158" i="1">
                                          <a:latin typeface="Cambria Math" charset="0"/>
                                        </a:rPr>
                                        <m:t>(</m:t>
                                      </m:r>
                                      <m:r>
                                        <a:rPr lang="en-US" sz="1158" i="1">
                                          <a:latin typeface="Cambria Math" charset="0"/>
                                        </a:rPr>
                                        <m:t>𝑖</m:t>
                                      </m:r>
                                      <m:r>
                                        <a:rPr lang="en-US" sz="1158" i="1">
                                          <a:latin typeface="Cambria Math" charset="0"/>
                                        </a:rPr>
                                        <m:t>)</m:t>
                                      </m:r>
                                    </m:sup>
                                  </m:sSup>
                                </m:e>
                              </m:d>
                            </m:e>
                            <m:sup>
                              <m:r>
                                <a:rPr lang="en-US" sz="1158" i="1">
                                  <a:latin typeface="Cambria Math" charset="0"/>
                                </a:rPr>
                                <m:t>2</m:t>
                              </m:r>
                            </m:sup>
                          </m:sSup>
                        </m:e>
                      </m:nary>
                    </m:oMath>
                  </m:oMathPara>
                </a14:m>
                <a:endParaRPr lang="el-GR" sz="1158" dirty="0"/>
              </a:p>
            </p:txBody>
          </p:sp>
        </mc:Choice>
        <mc:Fallback xmlns="">
          <p:sp>
            <p:nvSpPr>
              <p:cNvPr id="41" name="TextBox 40"/>
              <p:cNvSpPr txBox="1">
                <a:spLocks noRot="1" noChangeAspect="1" noMove="1" noResize="1" noEditPoints="1" noAdjustHandles="1" noChangeArrowheads="1" noChangeShapeType="1" noTextEdit="1"/>
              </p:cNvSpPr>
              <p:nvPr/>
            </p:nvSpPr>
            <p:spPr>
              <a:xfrm>
                <a:off x="6475876" y="4028075"/>
                <a:ext cx="1674433" cy="486736"/>
              </a:xfrm>
              <a:prstGeom prst="rect">
                <a:avLst/>
              </a:prstGeom>
              <a:blipFill>
                <a:blip r:embed="rId7"/>
                <a:stretch>
                  <a:fillRect l="-2182" t="-122500" r="-14909" b="-18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417700" y="4847381"/>
                <a:ext cx="1566391" cy="4867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58" i="1">
                          <a:latin typeface="Cambria Math" charset="0"/>
                        </a:rPr>
                        <m:t>𝐽</m:t>
                      </m:r>
                      <m:d>
                        <m:dPr>
                          <m:ctrlPr>
                            <a:rPr lang="en-US" sz="1158" i="1">
                              <a:latin typeface="Cambria Math" panose="02040503050406030204" pitchFamily="18" charset="0"/>
                            </a:rPr>
                          </m:ctrlPr>
                        </m:dPr>
                        <m:e>
                          <m:r>
                            <a:rPr lang="el-GR" sz="1158" i="1">
                              <a:latin typeface="Cambria Math" charset="0"/>
                            </a:rPr>
                            <m:t>𝜃</m:t>
                          </m:r>
                        </m:e>
                      </m:d>
                      <m:r>
                        <a:rPr lang="el-GR" sz="1158" i="1">
                          <a:latin typeface="Cambria Math" charset="0"/>
                        </a:rPr>
                        <m:t>= </m:t>
                      </m:r>
                      <m:f>
                        <m:fPr>
                          <m:ctrlPr>
                            <a:rPr lang="mr-IN" sz="1158" i="1">
                              <a:latin typeface="Cambria Math" panose="02040503050406030204" pitchFamily="18" charset="0"/>
                            </a:rPr>
                          </m:ctrlPr>
                        </m:fPr>
                        <m:num>
                          <m:r>
                            <a:rPr lang="en-US" sz="1158" i="1">
                              <a:latin typeface="Cambria Math" charset="0"/>
                            </a:rPr>
                            <m:t>1</m:t>
                          </m:r>
                        </m:num>
                        <m:den>
                          <m:r>
                            <a:rPr lang="en-US" sz="1158" i="1">
                              <a:latin typeface="Cambria Math" charset="0"/>
                            </a:rPr>
                            <m:t>𝑛</m:t>
                          </m:r>
                        </m:den>
                      </m:f>
                      <m:nary>
                        <m:naryPr>
                          <m:chr m:val="∑"/>
                          <m:ctrlPr>
                            <a:rPr lang="is-IS" sz="1158" i="1">
                              <a:latin typeface="Cambria Math" panose="02040503050406030204" pitchFamily="18" charset="0"/>
                            </a:rPr>
                          </m:ctrlPr>
                        </m:naryPr>
                        <m:sub>
                          <m:r>
                            <m:rPr>
                              <m:brk m:alnAt="23"/>
                            </m:rPr>
                            <a:rPr lang="en-US" sz="1158" i="1">
                              <a:latin typeface="Cambria Math" charset="0"/>
                            </a:rPr>
                            <m:t>𝑖</m:t>
                          </m:r>
                          <m:r>
                            <a:rPr lang="en-US" sz="1158" i="1">
                              <a:latin typeface="Cambria Math" charset="0"/>
                            </a:rPr>
                            <m:t>=1</m:t>
                          </m:r>
                        </m:sub>
                        <m:sup>
                          <m:r>
                            <a:rPr lang="en-US" sz="1158" i="1">
                              <a:latin typeface="Cambria Math" charset="0"/>
                            </a:rPr>
                            <m:t>𝑛</m:t>
                          </m:r>
                        </m:sup>
                        <m:e>
                          <m:d>
                            <m:dPr>
                              <m:begChr m:val="|"/>
                              <m:endChr m:val="|"/>
                              <m:ctrlPr>
                                <a:rPr lang="hr-HR" sz="1158" i="1">
                                  <a:latin typeface="Cambria Math" panose="02040503050406030204" pitchFamily="18" charset="0"/>
                                </a:rPr>
                              </m:ctrlPr>
                            </m:dPr>
                            <m:e>
                              <m:sSup>
                                <m:sSupPr>
                                  <m:ctrlPr>
                                    <a:rPr lang="is-IS" sz="1158" i="1">
                                      <a:latin typeface="Cambria Math" panose="02040503050406030204" pitchFamily="18" charset="0"/>
                                    </a:rPr>
                                  </m:ctrlPr>
                                </m:sSupPr>
                                <m:e>
                                  <m:r>
                                    <a:rPr lang="en-US" sz="1158" i="1">
                                      <a:latin typeface="Cambria Math" charset="0"/>
                                    </a:rPr>
                                    <m:t>𝑦</m:t>
                                  </m:r>
                                </m:e>
                                <m:sup>
                                  <m:r>
                                    <a:rPr lang="en-US" sz="1158" i="1">
                                      <a:latin typeface="Cambria Math" charset="0"/>
                                    </a:rPr>
                                    <m:t>(</m:t>
                                  </m:r>
                                  <m:r>
                                    <a:rPr lang="en-US" sz="1158" i="1">
                                      <a:latin typeface="Cambria Math" charset="0"/>
                                    </a:rPr>
                                    <m:t>𝑖</m:t>
                                  </m:r>
                                  <m:r>
                                    <a:rPr lang="en-US" sz="1158" i="1">
                                      <a:latin typeface="Cambria Math" charset="0"/>
                                    </a:rPr>
                                    <m:t>)</m:t>
                                  </m:r>
                                </m:sup>
                              </m:sSup>
                              <m:r>
                                <a:rPr lang="en-US" sz="1158" i="1">
                                  <a:latin typeface="Cambria Math" charset="0"/>
                                </a:rPr>
                                <m:t>−</m:t>
                              </m:r>
                              <m:sSup>
                                <m:sSupPr>
                                  <m:ctrlPr>
                                    <a:rPr lang="en-US" sz="1158" i="1">
                                      <a:latin typeface="Cambria Math" panose="02040503050406030204" pitchFamily="18" charset="0"/>
                                    </a:rPr>
                                  </m:ctrlPr>
                                </m:sSupPr>
                                <m:e>
                                  <m:acc>
                                    <m:accPr>
                                      <m:chr m:val="̂"/>
                                      <m:ctrlPr>
                                        <a:rPr lang="en-US" sz="1158" i="1">
                                          <a:latin typeface="Cambria Math" panose="02040503050406030204" pitchFamily="18" charset="0"/>
                                        </a:rPr>
                                      </m:ctrlPr>
                                    </m:accPr>
                                    <m:e>
                                      <m:r>
                                        <a:rPr lang="en-US" sz="1158" i="1">
                                          <a:latin typeface="Cambria Math" charset="0"/>
                                        </a:rPr>
                                        <m:t>𝑦</m:t>
                                      </m:r>
                                    </m:e>
                                  </m:acc>
                                </m:e>
                                <m:sup>
                                  <m:r>
                                    <a:rPr lang="en-US" sz="1158" i="1">
                                      <a:latin typeface="Cambria Math" charset="0"/>
                                    </a:rPr>
                                    <m:t>(</m:t>
                                  </m:r>
                                  <m:r>
                                    <a:rPr lang="en-US" sz="1158" i="1">
                                      <a:latin typeface="Cambria Math" charset="0"/>
                                    </a:rPr>
                                    <m:t>𝑖</m:t>
                                  </m:r>
                                  <m:r>
                                    <a:rPr lang="en-US" sz="1158" i="1">
                                      <a:latin typeface="Cambria Math" charset="0"/>
                                    </a:rPr>
                                    <m:t>)</m:t>
                                  </m:r>
                                </m:sup>
                              </m:sSup>
                            </m:e>
                          </m:d>
                        </m:e>
                      </m:nary>
                    </m:oMath>
                  </m:oMathPara>
                </a14:m>
                <a:endParaRPr lang="el-GR" sz="1158" dirty="0"/>
              </a:p>
            </p:txBody>
          </p:sp>
        </mc:Choice>
        <mc:Fallback xmlns="">
          <p:sp>
            <p:nvSpPr>
              <p:cNvPr id="42" name="TextBox 41"/>
              <p:cNvSpPr txBox="1">
                <a:spLocks noRot="1" noChangeAspect="1" noMove="1" noResize="1" noEditPoints="1" noAdjustHandles="1" noChangeArrowheads="1" noChangeShapeType="1" noTextEdit="1"/>
              </p:cNvSpPr>
              <p:nvPr/>
            </p:nvSpPr>
            <p:spPr>
              <a:xfrm>
                <a:off x="6417700" y="4847381"/>
                <a:ext cx="1566391" cy="486736"/>
              </a:xfrm>
              <a:prstGeom prst="rect">
                <a:avLst/>
              </a:prstGeom>
              <a:blipFill>
                <a:blip r:embed="rId8"/>
                <a:stretch>
                  <a:fillRect l="-2724" t="-121250" r="-22568" b="-182500"/>
                </a:stretch>
              </a:blipFill>
            </p:spPr>
            <p:txBody>
              <a:bodyPr/>
              <a:lstStyle/>
              <a:p>
                <a:r>
                  <a:rPr lang="en-US">
                    <a:noFill/>
                  </a:rPr>
                  <a:t> </a:t>
                </a:r>
              </a:p>
            </p:txBody>
          </p:sp>
        </mc:Fallback>
      </mc:AlternateContent>
      <p:sp>
        <p:nvSpPr>
          <p:cNvPr id="43" name="Ορθογώνιο 42"/>
          <p:cNvSpPr/>
          <p:nvPr/>
        </p:nvSpPr>
        <p:spPr>
          <a:xfrm>
            <a:off x="6038958" y="4565816"/>
            <a:ext cx="2327482" cy="321306"/>
          </a:xfrm>
          <a:prstGeom prst="rect">
            <a:avLst/>
          </a:prstGeom>
        </p:spPr>
        <p:txBody>
          <a:bodyPr wrap="square">
            <a:spAutoFit/>
          </a:bodyPr>
          <a:lstStyle/>
          <a:p>
            <a:pPr algn="ctr"/>
            <a:r>
              <a:rPr lang="en-US" sz="1488" dirty="0">
                <a:solidFill>
                  <a:srgbClr val="222222"/>
                </a:solidFill>
              </a:rPr>
              <a:t>Mean Absolute Error</a:t>
            </a:r>
          </a:p>
        </p:txBody>
      </p:sp>
    </p:spTree>
    <p:extLst>
      <p:ext uri="{BB962C8B-B14F-4D97-AF65-F5344CB8AC3E}">
        <p14:creationId xmlns:p14="http://schemas.microsoft.com/office/powerpoint/2010/main" val="1924544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nvolution_schematic.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7422" y="2807755"/>
            <a:ext cx="2026525" cy="1482086"/>
          </a:xfrm>
          <a:prstGeom prst="rect">
            <a:avLst/>
          </a:prstGeom>
        </p:spPr>
      </p:pic>
      <p:sp>
        <p:nvSpPr>
          <p:cNvPr id="9" name="Rectangle 8"/>
          <p:cNvSpPr/>
          <p:nvPr/>
        </p:nvSpPr>
        <p:spPr>
          <a:xfrm>
            <a:off x="1891594" y="4436945"/>
            <a:ext cx="6474845" cy="206851"/>
          </a:xfrm>
          <a:prstGeom prst="rect">
            <a:avLst/>
          </a:prstGeom>
        </p:spPr>
        <p:txBody>
          <a:bodyPr wrap="square">
            <a:spAutoFit/>
          </a:bodyPr>
          <a:lstStyle/>
          <a:p>
            <a:pPr algn="ctr"/>
            <a:r>
              <a:rPr lang="en-US" sz="744" i="1" dirty="0"/>
              <a:t>http://</a:t>
            </a:r>
            <a:r>
              <a:rPr lang="en-US" sz="744" i="1" dirty="0" err="1"/>
              <a:t>deeplearning.stanford.edu</a:t>
            </a:r>
            <a:r>
              <a:rPr lang="en-US" sz="744" i="1" dirty="0"/>
              <a:t>/wiki/</a:t>
            </a:r>
            <a:r>
              <a:rPr lang="en-US" sz="744" i="1" dirty="0" err="1"/>
              <a:t>index.php</a:t>
            </a:r>
            <a:r>
              <a:rPr lang="en-US" sz="744" i="1" dirty="0"/>
              <a:t>/</a:t>
            </a:r>
            <a:r>
              <a:rPr lang="en-US" sz="744" i="1" dirty="0" err="1"/>
              <a:t>Feature_extraction_using_convolution</a:t>
            </a:r>
            <a:endParaRPr lang="en-US" sz="744" i="1" dirty="0"/>
          </a:p>
        </p:txBody>
      </p:sp>
      <p:sp>
        <p:nvSpPr>
          <p:cNvPr id="11"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Convolutional Neural Networks (CNNs)</a:t>
            </a:r>
          </a:p>
        </p:txBody>
      </p:sp>
      <p:sp>
        <p:nvSpPr>
          <p:cNvPr id="12" name="TextBox 11"/>
          <p:cNvSpPr txBox="1"/>
          <p:nvPr/>
        </p:nvSpPr>
        <p:spPr>
          <a:xfrm>
            <a:off x="1375244" y="1464692"/>
            <a:ext cx="6295506" cy="1237198"/>
          </a:xfrm>
          <a:prstGeom prst="rect">
            <a:avLst/>
          </a:prstGeom>
          <a:noFill/>
        </p:spPr>
        <p:txBody>
          <a:bodyPr wrap="none" rtlCol="0">
            <a:spAutoFit/>
          </a:bodyPr>
          <a:lstStyle/>
          <a:p>
            <a:r>
              <a:rPr lang="en-US" sz="1488" dirty="0"/>
              <a:t>Main CNN idea for text:</a:t>
            </a:r>
          </a:p>
          <a:p>
            <a:r>
              <a:rPr lang="en-US" sz="1488" b="1" dirty="0">
                <a:solidFill>
                  <a:schemeClr val="accent2"/>
                </a:solidFill>
              </a:rPr>
              <a:t>Compute vectors for n-grams</a:t>
            </a:r>
            <a:r>
              <a:rPr lang="en-US" sz="1488" dirty="0"/>
              <a:t> and group them afterwards</a:t>
            </a:r>
          </a:p>
          <a:p>
            <a:endParaRPr lang="en-US" sz="1488" dirty="0"/>
          </a:p>
          <a:p>
            <a:r>
              <a:rPr lang="en-US" sz="1488" dirty="0"/>
              <a:t>Example: “this takes too long” compute vectors for: </a:t>
            </a:r>
          </a:p>
          <a:p>
            <a:r>
              <a:rPr lang="en-US" sz="1488" dirty="0"/>
              <a:t>This takes, takes too, too long, this takes too, takes too long, this takes too long</a:t>
            </a:r>
          </a:p>
        </p:txBody>
      </p:sp>
      <p:pic>
        <p:nvPicPr>
          <p:cNvPr id="13" name="Εικόνα 12"/>
          <p:cNvPicPr>
            <a:picLocks noChangeAspect="1"/>
          </p:cNvPicPr>
          <p:nvPr/>
        </p:nvPicPr>
        <p:blipFill>
          <a:blip r:embed="rId4"/>
          <a:stretch>
            <a:fillRect/>
          </a:stretch>
        </p:blipFill>
        <p:spPr>
          <a:xfrm>
            <a:off x="2293446" y="2920024"/>
            <a:ext cx="1197116" cy="1134110"/>
          </a:xfrm>
          <a:prstGeom prst="rect">
            <a:avLst/>
          </a:prstGeom>
        </p:spPr>
      </p:pic>
      <p:pic>
        <p:nvPicPr>
          <p:cNvPr id="14" name="Εικόνα 13"/>
          <p:cNvPicPr>
            <a:picLocks noChangeAspect="1"/>
          </p:cNvPicPr>
          <p:nvPr/>
        </p:nvPicPr>
        <p:blipFill>
          <a:blip r:embed="rId5"/>
          <a:stretch>
            <a:fillRect/>
          </a:stretch>
        </p:blipFill>
        <p:spPr>
          <a:xfrm>
            <a:off x="3895819" y="3156297"/>
            <a:ext cx="735072" cy="661564"/>
          </a:xfrm>
          <a:prstGeom prst="rect">
            <a:avLst/>
          </a:prstGeom>
        </p:spPr>
      </p:pic>
      <p:sp>
        <p:nvSpPr>
          <p:cNvPr id="15" name="TextBox 14"/>
          <p:cNvSpPr txBox="1"/>
          <p:nvPr/>
        </p:nvSpPr>
        <p:spPr>
          <a:xfrm>
            <a:off x="2293891" y="4022631"/>
            <a:ext cx="1143070" cy="321306"/>
          </a:xfrm>
          <a:prstGeom prst="rect">
            <a:avLst/>
          </a:prstGeom>
          <a:noFill/>
        </p:spPr>
        <p:txBody>
          <a:bodyPr wrap="none" rtlCol="0">
            <a:spAutoFit/>
          </a:bodyPr>
          <a:lstStyle/>
          <a:p>
            <a:r>
              <a:rPr lang="en-US" sz="1488"/>
              <a:t>Input matrix</a:t>
            </a:r>
            <a:endParaRPr lang="el-GR" sz="1488" dirty="0"/>
          </a:p>
        </p:txBody>
      </p:sp>
      <p:sp>
        <p:nvSpPr>
          <p:cNvPr id="16" name="TextBox 15"/>
          <p:cNvSpPr txBox="1"/>
          <p:nvPr/>
        </p:nvSpPr>
        <p:spPr>
          <a:xfrm>
            <a:off x="3612438" y="3755421"/>
            <a:ext cx="1301831" cy="550279"/>
          </a:xfrm>
          <a:prstGeom prst="rect">
            <a:avLst/>
          </a:prstGeom>
          <a:noFill/>
        </p:spPr>
        <p:txBody>
          <a:bodyPr wrap="none" rtlCol="0">
            <a:spAutoFit/>
          </a:bodyPr>
          <a:lstStyle/>
          <a:p>
            <a:pPr algn="ctr"/>
            <a:r>
              <a:rPr lang="en-US" sz="1488" dirty="0"/>
              <a:t>Convolutional </a:t>
            </a:r>
          </a:p>
          <a:p>
            <a:pPr algn="ctr"/>
            <a:r>
              <a:rPr lang="en-US" sz="1488" dirty="0"/>
              <a:t>3x3 filter</a:t>
            </a:r>
            <a:endParaRPr lang="el-GR" sz="1488" dirty="0"/>
          </a:p>
        </p:txBody>
      </p:sp>
      <p:sp>
        <p:nvSpPr>
          <p:cNvPr id="17" name="Δεξιό βέλος 16"/>
          <p:cNvSpPr/>
          <p:nvPr/>
        </p:nvSpPr>
        <p:spPr>
          <a:xfrm>
            <a:off x="5115408" y="3239974"/>
            <a:ext cx="614251" cy="40071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l-GR" sz="1488"/>
          </a:p>
        </p:txBody>
      </p:sp>
    </p:spTree>
    <p:extLst>
      <p:ext uri="{BB962C8B-B14F-4D97-AF65-F5344CB8AC3E}">
        <p14:creationId xmlns:p14="http://schemas.microsoft.com/office/powerpoint/2010/main" val="32949755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Convolutional Neural Networks (CNNs)</a:t>
            </a:r>
          </a:p>
        </p:txBody>
      </p:sp>
      <p:sp>
        <p:nvSpPr>
          <p:cNvPr id="12" name="TextBox 11"/>
          <p:cNvSpPr txBox="1"/>
          <p:nvPr/>
        </p:nvSpPr>
        <p:spPr>
          <a:xfrm>
            <a:off x="1375244" y="1464693"/>
            <a:ext cx="4652043" cy="550279"/>
          </a:xfrm>
          <a:prstGeom prst="rect">
            <a:avLst/>
          </a:prstGeom>
          <a:noFill/>
        </p:spPr>
        <p:txBody>
          <a:bodyPr wrap="none" rtlCol="0">
            <a:spAutoFit/>
          </a:bodyPr>
          <a:lstStyle/>
          <a:p>
            <a:r>
              <a:rPr lang="en-US" sz="1488" dirty="0"/>
              <a:t>Main CNN idea for text:</a:t>
            </a:r>
          </a:p>
          <a:p>
            <a:r>
              <a:rPr lang="en-US" sz="1488" dirty="0"/>
              <a:t>Compute vectors for n-grams and </a:t>
            </a:r>
            <a:r>
              <a:rPr lang="en-US" sz="1488" b="1" dirty="0">
                <a:solidFill>
                  <a:schemeClr val="accent2"/>
                </a:solidFill>
              </a:rPr>
              <a:t>group them afterwards</a:t>
            </a:r>
          </a:p>
        </p:txBody>
      </p:sp>
      <p:pic>
        <p:nvPicPr>
          <p:cNvPr id="9" name="Εικόνα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5657" y="2246146"/>
            <a:ext cx="4500230" cy="2509743"/>
          </a:xfrm>
          <a:prstGeom prst="rect">
            <a:avLst/>
          </a:prstGeom>
        </p:spPr>
      </p:pic>
      <p:sp>
        <p:nvSpPr>
          <p:cNvPr id="2" name="Ορθογώνιο 1"/>
          <p:cNvSpPr/>
          <p:nvPr/>
        </p:nvSpPr>
        <p:spPr>
          <a:xfrm>
            <a:off x="3254568" y="5061273"/>
            <a:ext cx="3780367" cy="206851"/>
          </a:xfrm>
          <a:prstGeom prst="rect">
            <a:avLst/>
          </a:prstGeom>
        </p:spPr>
        <p:txBody>
          <a:bodyPr>
            <a:spAutoFit/>
          </a:bodyPr>
          <a:lstStyle/>
          <a:p>
            <a:pPr algn="ctr"/>
            <a:r>
              <a:rPr lang="en-US" sz="744" i="1" dirty="0">
                <a:latin typeface="Arial" charset="0"/>
                <a:ea typeface="Arial" charset="0"/>
                <a:cs typeface="Arial" charset="0"/>
              </a:rPr>
              <a:t>https://</a:t>
            </a:r>
            <a:r>
              <a:rPr lang="en-US" sz="744" i="1" dirty="0" err="1">
                <a:latin typeface="Arial" charset="0"/>
                <a:ea typeface="Arial" charset="0"/>
                <a:cs typeface="Arial" charset="0"/>
              </a:rPr>
              <a:t>shafeentejani.github.io</a:t>
            </a:r>
            <a:r>
              <a:rPr lang="en-US" sz="744" i="1" dirty="0">
                <a:latin typeface="Arial" charset="0"/>
                <a:ea typeface="Arial" charset="0"/>
                <a:cs typeface="Arial" charset="0"/>
              </a:rPr>
              <a:t>/assets/images/</a:t>
            </a:r>
            <a:r>
              <a:rPr lang="en-US" sz="744" i="1" dirty="0" err="1">
                <a:latin typeface="Arial" charset="0"/>
                <a:ea typeface="Arial" charset="0"/>
                <a:cs typeface="Arial" charset="0"/>
              </a:rPr>
              <a:t>pooling.gif</a:t>
            </a:r>
            <a:endParaRPr lang="en-US" sz="744" i="1" dirty="0">
              <a:latin typeface="Arial" charset="0"/>
              <a:ea typeface="Arial" charset="0"/>
              <a:cs typeface="Arial" charset="0"/>
            </a:endParaRPr>
          </a:p>
        </p:txBody>
      </p:sp>
      <p:sp>
        <p:nvSpPr>
          <p:cNvPr id="4" name="TextBox 3"/>
          <p:cNvSpPr txBox="1"/>
          <p:nvPr/>
        </p:nvSpPr>
        <p:spPr>
          <a:xfrm>
            <a:off x="4744975" y="2948601"/>
            <a:ext cx="899605" cy="626903"/>
          </a:xfrm>
          <a:prstGeom prst="rect">
            <a:avLst/>
          </a:prstGeom>
          <a:noFill/>
        </p:spPr>
        <p:txBody>
          <a:bodyPr wrap="none" rtlCol="0">
            <a:spAutoFit/>
          </a:bodyPr>
          <a:lstStyle/>
          <a:p>
            <a:r>
              <a:rPr lang="en-US" sz="1158" dirty="0"/>
              <a:t>max pool</a:t>
            </a:r>
          </a:p>
          <a:p>
            <a:r>
              <a:rPr lang="en-US" sz="1158" dirty="0"/>
              <a:t>2x2 filters </a:t>
            </a:r>
          </a:p>
          <a:p>
            <a:r>
              <a:rPr lang="en-US" sz="1158" dirty="0"/>
              <a:t>and stride 2</a:t>
            </a:r>
            <a:endParaRPr lang="el-GR" sz="1158" dirty="0"/>
          </a:p>
        </p:txBody>
      </p:sp>
      <p:cxnSp>
        <p:nvCxnSpPr>
          <p:cNvPr id="16" name="Ευθύγραμμο βέλος σύνδεσης 15"/>
          <p:cNvCxnSpPr/>
          <p:nvPr/>
        </p:nvCxnSpPr>
        <p:spPr>
          <a:xfrm>
            <a:off x="4774318" y="3595901"/>
            <a:ext cx="991699" cy="1050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651818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17361" y="5029988"/>
            <a:ext cx="6485346" cy="397673"/>
          </a:xfrm>
          <a:prstGeom prst="rect">
            <a:avLst/>
          </a:prstGeom>
        </p:spPr>
        <p:txBody>
          <a:bodyPr wrap="square">
            <a:spAutoFit/>
          </a:bodyPr>
          <a:lstStyle/>
          <a:p>
            <a:pPr algn="ctr"/>
            <a:r>
              <a:rPr lang="en-US" sz="992" dirty="0" err="1"/>
              <a:t>Severyn</a:t>
            </a:r>
            <a:r>
              <a:rPr lang="en-US" sz="992" dirty="0"/>
              <a:t>, </a:t>
            </a:r>
            <a:r>
              <a:rPr lang="en-US" sz="992" dirty="0" err="1"/>
              <a:t>Aliaksei</a:t>
            </a:r>
            <a:r>
              <a:rPr lang="en-US" sz="992" dirty="0"/>
              <a:t>, and Alessandro </a:t>
            </a:r>
            <a:r>
              <a:rPr lang="en-US" sz="992" dirty="0" err="1"/>
              <a:t>Moschitti</a:t>
            </a:r>
            <a:r>
              <a:rPr lang="en-US" sz="992" dirty="0"/>
              <a:t>. "UNITN: Training Deep Convolutional Neural Network for Twitter Sentiment Classification." </a:t>
            </a:r>
            <a:r>
              <a:rPr lang="en-US" sz="992" i="1" dirty="0" err="1"/>
              <a:t>SemEval</a:t>
            </a:r>
            <a:r>
              <a:rPr lang="en-US" sz="992" i="1" dirty="0"/>
              <a:t>@ NAACL-HLT</a:t>
            </a:r>
            <a:r>
              <a:rPr lang="en-US" sz="992" dirty="0"/>
              <a:t>. 2015.</a:t>
            </a:r>
            <a:endParaRPr lang="en-US" sz="992" i="1" dirty="0">
              <a:latin typeface="Arial" charset="0"/>
              <a:ea typeface="Arial" charset="0"/>
              <a:cs typeface="Arial" charset="0"/>
            </a:endParaRPr>
          </a:p>
        </p:txBody>
      </p:sp>
      <p:sp>
        <p:nvSpPr>
          <p:cNvPr id="6"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CNN for text classification</a:t>
            </a:r>
          </a:p>
        </p:txBody>
      </p:sp>
      <p:pic>
        <p:nvPicPr>
          <p:cNvPr id="7" name="Εικόνα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094" y="1411552"/>
            <a:ext cx="6321613" cy="3340995"/>
          </a:xfrm>
          <a:prstGeom prst="rect">
            <a:avLst/>
          </a:prstGeom>
        </p:spPr>
      </p:pic>
    </p:spTree>
    <p:extLst>
      <p:ext uri="{BB962C8B-B14F-4D97-AF65-F5344CB8AC3E}">
        <p14:creationId xmlns:p14="http://schemas.microsoft.com/office/powerpoint/2010/main" val="896038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CNN with multiple filters</a:t>
            </a:r>
          </a:p>
        </p:txBody>
      </p:sp>
      <p:pic>
        <p:nvPicPr>
          <p:cNvPr id="7" name="Εικόνα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1781" y="1334623"/>
            <a:ext cx="6804660" cy="2745864"/>
          </a:xfrm>
          <a:prstGeom prst="rect">
            <a:avLst/>
          </a:prstGeom>
        </p:spPr>
      </p:pic>
      <p:sp>
        <p:nvSpPr>
          <p:cNvPr id="8" name="Ορθογώνιο 7"/>
          <p:cNvSpPr/>
          <p:nvPr/>
        </p:nvSpPr>
        <p:spPr>
          <a:xfrm>
            <a:off x="2658169" y="4080487"/>
            <a:ext cx="5214723" cy="245003"/>
          </a:xfrm>
          <a:prstGeom prst="rect">
            <a:avLst/>
          </a:prstGeom>
        </p:spPr>
        <p:txBody>
          <a:bodyPr wrap="square">
            <a:spAutoFit/>
          </a:bodyPr>
          <a:lstStyle/>
          <a:p>
            <a:r>
              <a:rPr lang="en-US" sz="992" i="1" dirty="0">
                <a:latin typeface="Arial" charset="0"/>
                <a:ea typeface="Arial" charset="0"/>
                <a:cs typeface="Arial" charset="0"/>
              </a:rPr>
              <a:t>Kim, Y. “Convolutional Neural Networks for Sentence Classification”, EMNLP (2014)</a:t>
            </a:r>
            <a:endParaRPr lang="el-GR" sz="1488" i="1" dirty="0"/>
          </a:p>
        </p:txBody>
      </p:sp>
      <p:sp>
        <p:nvSpPr>
          <p:cNvPr id="9" name="Ορθογώνιο 8"/>
          <p:cNvSpPr/>
          <p:nvPr/>
        </p:nvSpPr>
        <p:spPr>
          <a:xfrm>
            <a:off x="3493277" y="4695083"/>
            <a:ext cx="3041923" cy="321306"/>
          </a:xfrm>
          <a:prstGeom prst="rect">
            <a:avLst/>
          </a:prstGeom>
        </p:spPr>
        <p:txBody>
          <a:bodyPr wrap="none">
            <a:spAutoFit/>
          </a:bodyPr>
          <a:lstStyle/>
          <a:p>
            <a:pPr>
              <a:defRPr/>
            </a:pPr>
            <a:r>
              <a:rPr lang="en-US" sz="1488" dirty="0"/>
              <a:t>sliding over 3, 4 or 5 words at a time </a:t>
            </a:r>
          </a:p>
        </p:txBody>
      </p:sp>
    </p:spTree>
    <p:extLst>
      <p:ext uri="{BB962C8B-B14F-4D97-AF65-F5344CB8AC3E}">
        <p14:creationId xmlns:p14="http://schemas.microsoft.com/office/powerpoint/2010/main" val="3905936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10116" y="281859"/>
            <a:ext cx="3661406" cy="381413"/>
          </a:xfrm>
          <a:prstGeom prst="rect">
            <a:avLst/>
          </a:prstGeom>
        </p:spPr>
        <p:txBody>
          <a:bodyPr vert="horz" wrap="square" lIns="0" tIns="28093" rIns="0" bIns="0" rtlCol="0">
            <a:spAutoFit/>
          </a:bodyPr>
          <a:lstStyle/>
          <a:p>
            <a:pPr marL="20809">
              <a:spcBef>
                <a:spcPts val="221"/>
              </a:spcBef>
            </a:pPr>
            <a:r>
              <a:rPr sz="2294" b="1" spc="-74" dirty="0">
                <a:latin typeface="Gill Sans MT"/>
                <a:cs typeface="Gill Sans MT"/>
              </a:rPr>
              <a:t>A</a:t>
            </a:r>
            <a:r>
              <a:rPr sz="2294" b="1" spc="205" dirty="0">
                <a:latin typeface="Gill Sans MT"/>
                <a:cs typeface="Gill Sans MT"/>
              </a:rPr>
              <a:t> </a:t>
            </a:r>
            <a:r>
              <a:rPr sz="2294" b="1" spc="24" dirty="0">
                <a:latin typeface="Gill Sans MT"/>
                <a:cs typeface="Gill Sans MT"/>
              </a:rPr>
              <a:t>Model</a:t>
            </a:r>
            <a:r>
              <a:rPr sz="2294" b="1" spc="213" dirty="0">
                <a:latin typeface="Gill Sans MT"/>
                <a:cs typeface="Gill Sans MT"/>
              </a:rPr>
              <a:t> </a:t>
            </a:r>
            <a:r>
              <a:rPr sz="2294" b="1" spc="-24" dirty="0">
                <a:latin typeface="Gill Sans MT"/>
                <a:cs typeface="Gill Sans MT"/>
              </a:rPr>
              <a:t>Adaptive</a:t>
            </a:r>
            <a:r>
              <a:rPr sz="2294" b="1" spc="213" dirty="0">
                <a:latin typeface="Gill Sans MT"/>
                <a:cs typeface="Gill Sans MT"/>
              </a:rPr>
              <a:t> </a:t>
            </a:r>
            <a:r>
              <a:rPr sz="2294" b="1" spc="-74" dirty="0">
                <a:latin typeface="Gill Sans MT"/>
                <a:cs typeface="Gill Sans MT"/>
              </a:rPr>
              <a:t>Neuron</a:t>
            </a:r>
            <a:endParaRPr sz="2294">
              <a:latin typeface="Gill Sans MT"/>
              <a:cs typeface="Gill Sans MT"/>
            </a:endParaRPr>
          </a:p>
        </p:txBody>
      </p:sp>
      <p:pic>
        <p:nvPicPr>
          <p:cNvPr id="3" name="object 3"/>
          <p:cNvPicPr/>
          <p:nvPr/>
        </p:nvPicPr>
        <p:blipFill>
          <a:blip r:embed="rId2" cstate="print"/>
          <a:stretch>
            <a:fillRect/>
          </a:stretch>
        </p:blipFill>
        <p:spPr>
          <a:xfrm>
            <a:off x="2221901" y="1006579"/>
            <a:ext cx="5575962" cy="1690970"/>
          </a:xfrm>
          <a:prstGeom prst="rect">
            <a:avLst/>
          </a:prstGeom>
        </p:spPr>
      </p:pic>
      <p:pic>
        <p:nvPicPr>
          <p:cNvPr id="4" name="object 4"/>
          <p:cNvPicPr/>
          <p:nvPr/>
        </p:nvPicPr>
        <p:blipFill>
          <a:blip r:embed="rId3" cstate="print"/>
          <a:stretch>
            <a:fillRect/>
          </a:stretch>
        </p:blipFill>
        <p:spPr>
          <a:xfrm>
            <a:off x="2088448" y="3196151"/>
            <a:ext cx="106939" cy="106939"/>
          </a:xfrm>
          <a:prstGeom prst="rect">
            <a:avLst/>
          </a:prstGeom>
        </p:spPr>
      </p:pic>
      <p:sp>
        <p:nvSpPr>
          <p:cNvPr id="5" name="object 5"/>
          <p:cNvSpPr txBox="1"/>
          <p:nvPr/>
        </p:nvSpPr>
        <p:spPr>
          <a:xfrm>
            <a:off x="2288094" y="3059410"/>
            <a:ext cx="3011112" cy="296232"/>
          </a:xfrm>
          <a:prstGeom prst="rect">
            <a:avLst/>
          </a:prstGeom>
        </p:spPr>
        <p:txBody>
          <a:bodyPr vert="horz" wrap="square" lIns="0" tIns="18729" rIns="0" bIns="0" rtlCol="0">
            <a:spAutoFit/>
          </a:bodyPr>
          <a:lstStyle/>
          <a:p>
            <a:pPr marL="20809">
              <a:spcBef>
                <a:spcPts val="148"/>
              </a:spcBef>
            </a:pPr>
            <a:r>
              <a:rPr sz="1802" spc="-8" dirty="0">
                <a:solidFill>
                  <a:srgbClr val="00007F"/>
                </a:solidFill>
                <a:latin typeface="Tahoma"/>
                <a:cs typeface="Tahoma"/>
              </a:rPr>
              <a:t>This</a:t>
            </a:r>
            <a:r>
              <a:rPr sz="1802" spc="16" dirty="0">
                <a:solidFill>
                  <a:srgbClr val="00007F"/>
                </a:solidFill>
                <a:latin typeface="Tahoma"/>
                <a:cs typeface="Tahoma"/>
              </a:rPr>
              <a:t> </a:t>
            </a:r>
            <a:r>
              <a:rPr sz="1802" spc="-58" dirty="0">
                <a:solidFill>
                  <a:srgbClr val="00007F"/>
                </a:solidFill>
                <a:latin typeface="Tahoma"/>
                <a:cs typeface="Tahoma"/>
              </a:rPr>
              <a:t>is</a:t>
            </a:r>
            <a:r>
              <a:rPr sz="1802" spc="16" dirty="0">
                <a:solidFill>
                  <a:srgbClr val="00007F"/>
                </a:solidFill>
                <a:latin typeface="Tahoma"/>
                <a:cs typeface="Tahoma"/>
              </a:rPr>
              <a:t> </a:t>
            </a:r>
            <a:r>
              <a:rPr sz="1802" spc="-74" dirty="0">
                <a:solidFill>
                  <a:srgbClr val="00007F"/>
                </a:solidFill>
                <a:latin typeface="Tahoma"/>
                <a:cs typeface="Tahoma"/>
              </a:rPr>
              <a:t>also</a:t>
            </a:r>
            <a:r>
              <a:rPr sz="1802" spc="24" dirty="0">
                <a:solidFill>
                  <a:srgbClr val="00007F"/>
                </a:solidFill>
                <a:latin typeface="Tahoma"/>
                <a:cs typeface="Tahoma"/>
              </a:rPr>
              <a:t> </a:t>
            </a:r>
            <a:r>
              <a:rPr sz="1802" spc="-58" dirty="0">
                <a:solidFill>
                  <a:srgbClr val="00007F"/>
                </a:solidFill>
                <a:latin typeface="Tahoma"/>
                <a:cs typeface="Tahoma"/>
              </a:rPr>
              <a:t>called</a:t>
            </a:r>
            <a:r>
              <a:rPr sz="1802" spc="16" dirty="0">
                <a:solidFill>
                  <a:srgbClr val="00007F"/>
                </a:solidFill>
                <a:latin typeface="Tahoma"/>
                <a:cs typeface="Tahoma"/>
              </a:rPr>
              <a:t> </a:t>
            </a:r>
            <a:r>
              <a:rPr sz="1802" spc="-90" dirty="0">
                <a:solidFill>
                  <a:srgbClr val="00007F"/>
                </a:solidFill>
                <a:latin typeface="Tahoma"/>
                <a:cs typeface="Tahoma"/>
              </a:rPr>
              <a:t>a</a:t>
            </a:r>
            <a:r>
              <a:rPr sz="1802" spc="16" dirty="0">
                <a:solidFill>
                  <a:srgbClr val="00007F"/>
                </a:solidFill>
                <a:latin typeface="Tahoma"/>
                <a:cs typeface="Tahoma"/>
              </a:rPr>
              <a:t> </a:t>
            </a:r>
            <a:r>
              <a:rPr sz="1802" spc="-58" dirty="0">
                <a:solidFill>
                  <a:srgbClr val="FF0000"/>
                </a:solidFill>
                <a:latin typeface="Tahoma"/>
                <a:cs typeface="Tahoma"/>
              </a:rPr>
              <a:t>Perceptron</a:t>
            </a:r>
            <a:endParaRPr sz="1802">
              <a:latin typeface="Tahoma"/>
              <a:cs typeface="Tahoma"/>
            </a:endParaRPr>
          </a:p>
        </p:txBody>
      </p:sp>
      <p:sp>
        <p:nvSpPr>
          <p:cNvPr id="7" name="object 7"/>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8" name="object 8"/>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Recurrent Neural Networks (RNNs)</a:t>
            </a:r>
          </a:p>
        </p:txBody>
      </p:sp>
      <p:sp>
        <p:nvSpPr>
          <p:cNvPr id="8" name="TextBox 7"/>
          <p:cNvSpPr txBox="1"/>
          <p:nvPr/>
        </p:nvSpPr>
        <p:spPr>
          <a:xfrm>
            <a:off x="1375244" y="1316820"/>
            <a:ext cx="3319948" cy="779252"/>
          </a:xfrm>
          <a:prstGeom prst="rect">
            <a:avLst/>
          </a:prstGeom>
          <a:noFill/>
        </p:spPr>
        <p:txBody>
          <a:bodyPr wrap="none" rtlCol="0">
            <a:spAutoFit/>
          </a:bodyPr>
          <a:lstStyle/>
          <a:p>
            <a:r>
              <a:rPr lang="en-US" sz="1488" dirty="0"/>
              <a:t>Main RNN idea for text:</a:t>
            </a:r>
          </a:p>
          <a:p>
            <a:r>
              <a:rPr lang="en-US" sz="1488" dirty="0"/>
              <a:t>Condition on </a:t>
            </a:r>
            <a:r>
              <a:rPr lang="en-US" sz="1488" b="1" dirty="0">
                <a:solidFill>
                  <a:schemeClr val="accent2"/>
                </a:solidFill>
              </a:rPr>
              <a:t>all previous words</a:t>
            </a:r>
          </a:p>
          <a:p>
            <a:r>
              <a:rPr lang="en-US" sz="1488" dirty="0"/>
              <a:t>Use same set of weights at all time steps</a:t>
            </a:r>
            <a:endParaRPr lang="en-US" sz="1488" b="1" dirty="0">
              <a:solidFill>
                <a:schemeClr val="accent2"/>
              </a:solidFill>
            </a:endParaRPr>
          </a:p>
        </p:txBody>
      </p:sp>
      <p:grpSp>
        <p:nvGrpSpPr>
          <p:cNvPr id="11" name="Ομάδα 10"/>
          <p:cNvGrpSpPr/>
          <p:nvPr/>
        </p:nvGrpSpPr>
        <p:grpSpPr>
          <a:xfrm>
            <a:off x="1455539" y="2188250"/>
            <a:ext cx="5279901" cy="1606656"/>
            <a:chOff x="317500" y="3004996"/>
            <a:chExt cx="6843411" cy="2240104"/>
          </a:xfrm>
        </p:grpSpPr>
        <p:pic>
          <p:nvPicPr>
            <p:cNvPr id="3" name="Εικόνα 2"/>
            <p:cNvPicPr>
              <a:picLocks noChangeAspect="1"/>
            </p:cNvPicPr>
            <p:nvPr/>
          </p:nvPicPr>
          <p:blipFill>
            <a:blip r:embed="rId3"/>
            <a:stretch>
              <a:fillRect/>
            </a:stretch>
          </p:blipFill>
          <p:spPr>
            <a:xfrm>
              <a:off x="317500" y="3004996"/>
              <a:ext cx="4069180" cy="2240104"/>
            </a:xfrm>
            <a:prstGeom prst="rect">
              <a:avLst/>
            </a:prstGeom>
            <a:ln>
              <a:solidFill>
                <a:schemeClr val="accent1"/>
              </a:solidFill>
            </a:ln>
          </p:spPr>
        </p:pic>
        <p:pic>
          <p:nvPicPr>
            <p:cNvPr id="5" name="Εικόνα 4"/>
            <p:cNvPicPr>
              <a:picLocks noChangeAspect="1"/>
            </p:cNvPicPr>
            <p:nvPr/>
          </p:nvPicPr>
          <p:blipFill>
            <a:blip r:embed="rId4"/>
            <a:stretch>
              <a:fillRect/>
            </a:stretch>
          </p:blipFill>
          <p:spPr>
            <a:xfrm>
              <a:off x="4886744" y="3122126"/>
              <a:ext cx="2274167" cy="1888715"/>
            </a:xfrm>
            <a:prstGeom prst="rect">
              <a:avLst/>
            </a:prstGeom>
            <a:ln>
              <a:solidFill>
                <a:schemeClr val="accent1"/>
              </a:solidFill>
            </a:ln>
          </p:spPr>
        </p:pic>
        <mc:AlternateContent xmlns:mc="http://schemas.openxmlformats.org/markup-compatibility/2006" xmlns:a14="http://schemas.microsoft.com/office/drawing/2010/main">
          <mc:Choice Requires="a14">
            <p:sp>
              <p:nvSpPr>
                <p:cNvPr id="10" name="TextBox 9"/>
                <p:cNvSpPr txBox="1"/>
                <p:nvPr/>
              </p:nvSpPr>
              <p:spPr>
                <a:xfrm>
                  <a:off x="4453169" y="3880764"/>
                  <a:ext cx="373985" cy="4967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315" i="1">
                            <a:latin typeface="Cambria Math" charset="0"/>
                          </a:rPr>
                          <m:t>≜</m:t>
                        </m:r>
                      </m:oMath>
                    </m:oMathPara>
                  </a14:m>
                  <a:endParaRPr lang="el-GR" sz="1488" dirty="0"/>
                </a:p>
              </p:txBody>
            </p:sp>
          </mc:Choice>
          <mc:Fallback xmlns="">
            <p:sp>
              <p:nvSpPr>
                <p:cNvPr id="10" name="TextBox 9"/>
                <p:cNvSpPr txBox="1">
                  <a:spLocks noRot="1" noChangeAspect="1" noMove="1" noResize="1" noEditPoints="1" noAdjustHandles="1" noChangeArrowheads="1" noChangeShapeType="1" noTextEdit="1"/>
                </p:cNvSpPr>
                <p:nvPr/>
              </p:nvSpPr>
              <p:spPr>
                <a:xfrm>
                  <a:off x="4453169" y="3880764"/>
                  <a:ext cx="373985" cy="496708"/>
                </a:xfrm>
                <a:prstGeom prst="rect">
                  <a:avLst/>
                </a:prstGeom>
                <a:blipFill>
                  <a:blip r:embed="rId5"/>
                  <a:stretch>
                    <a:fillRect l="-20833" r="-20833" b="-5172"/>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3" name="Ορθογώνιο 12"/>
              <p:cNvSpPr/>
              <p:nvPr/>
            </p:nvSpPr>
            <p:spPr>
              <a:xfrm>
                <a:off x="5391785" y="1588136"/>
                <a:ext cx="3044680" cy="3575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54" i="1">
                              <a:latin typeface="Cambria Math" panose="02040503050406030204" pitchFamily="18" charset="0"/>
                            </a:rPr>
                          </m:ctrlPr>
                        </m:sSubPr>
                        <m:e>
                          <m:r>
                            <a:rPr lang="en-US" sz="1654" i="1">
                              <a:latin typeface="Cambria Math" charset="0"/>
                            </a:rPr>
                            <m:t>h</m:t>
                          </m:r>
                        </m:e>
                        <m:sub>
                          <m:r>
                            <a:rPr lang="en-US" sz="1654" i="1">
                              <a:latin typeface="Cambria Math" charset="0"/>
                            </a:rPr>
                            <m:t>𝑡</m:t>
                          </m:r>
                        </m:sub>
                      </m:sSub>
                      <m:r>
                        <a:rPr lang="en-US" sz="1654" i="1">
                          <a:latin typeface="Cambria Math" charset="0"/>
                        </a:rPr>
                        <m:t>=  </m:t>
                      </m:r>
                      <m:r>
                        <a:rPr lang="el-GR" sz="1654" i="1">
                          <a:latin typeface="Cambria Math" charset="0"/>
                        </a:rPr>
                        <m:t>𝜎</m:t>
                      </m:r>
                      <m:r>
                        <a:rPr lang="el-GR" sz="1654" i="1">
                          <a:latin typeface="Cambria Math" charset="0"/>
                        </a:rPr>
                        <m:t>(</m:t>
                      </m:r>
                      <m:sSup>
                        <m:sSupPr>
                          <m:ctrlPr>
                            <a:rPr lang="el-GR" sz="1654" i="1">
                              <a:latin typeface="Cambria Math" panose="02040503050406030204" pitchFamily="18" charset="0"/>
                            </a:rPr>
                          </m:ctrlPr>
                        </m:sSupPr>
                        <m:e>
                          <m:r>
                            <a:rPr lang="en-US" sz="1654" i="1">
                              <a:latin typeface="Cambria Math" charset="0"/>
                            </a:rPr>
                            <m:t>𝑊</m:t>
                          </m:r>
                        </m:e>
                        <m:sup>
                          <m:r>
                            <a:rPr lang="en-US" sz="1654" i="1">
                              <a:latin typeface="Cambria Math" charset="0"/>
                            </a:rPr>
                            <m:t>(</m:t>
                          </m:r>
                          <m:r>
                            <a:rPr lang="en-US" sz="1654" i="1">
                              <a:latin typeface="Cambria Math" charset="0"/>
                            </a:rPr>
                            <m:t>hh</m:t>
                          </m:r>
                          <m:r>
                            <a:rPr lang="en-US" sz="1654" i="1">
                              <a:latin typeface="Cambria Math" charset="0"/>
                            </a:rPr>
                            <m:t>)</m:t>
                          </m:r>
                        </m:sup>
                      </m:sSup>
                      <m:sSub>
                        <m:sSubPr>
                          <m:ctrlPr>
                            <a:rPr lang="en-US" sz="1654" i="1">
                              <a:latin typeface="Cambria Math" panose="02040503050406030204" pitchFamily="18" charset="0"/>
                            </a:rPr>
                          </m:ctrlPr>
                        </m:sSubPr>
                        <m:e>
                          <m:r>
                            <a:rPr lang="en-US" sz="1654" i="1">
                              <a:latin typeface="Cambria Math" charset="0"/>
                            </a:rPr>
                            <m:t>h</m:t>
                          </m:r>
                        </m:e>
                        <m:sub>
                          <m:r>
                            <a:rPr lang="en-US" sz="1654" i="1">
                              <a:latin typeface="Cambria Math" charset="0"/>
                            </a:rPr>
                            <m:t>𝑡</m:t>
                          </m:r>
                          <m:r>
                            <a:rPr lang="en-US" sz="1654" i="1">
                              <a:latin typeface="Cambria Math" charset="0"/>
                            </a:rPr>
                            <m:t>−1</m:t>
                          </m:r>
                        </m:sub>
                      </m:sSub>
                      <m:r>
                        <a:rPr lang="en-US" sz="1654" i="1">
                          <a:latin typeface="Cambria Math" charset="0"/>
                        </a:rPr>
                        <m:t>+</m:t>
                      </m:r>
                      <m:sSup>
                        <m:sSupPr>
                          <m:ctrlPr>
                            <a:rPr lang="el-GR" sz="1654" i="1">
                              <a:latin typeface="Cambria Math" panose="02040503050406030204" pitchFamily="18" charset="0"/>
                            </a:rPr>
                          </m:ctrlPr>
                        </m:sSupPr>
                        <m:e>
                          <m:r>
                            <a:rPr lang="en-US" sz="1654" i="1">
                              <a:latin typeface="Cambria Math" charset="0"/>
                            </a:rPr>
                            <m:t>𝑊</m:t>
                          </m:r>
                        </m:e>
                        <m:sup>
                          <m:r>
                            <a:rPr lang="en-US" sz="1654" i="1">
                              <a:latin typeface="Cambria Math" charset="0"/>
                            </a:rPr>
                            <m:t>(</m:t>
                          </m:r>
                          <m:r>
                            <a:rPr lang="en-US" sz="1654" i="1">
                              <a:latin typeface="Cambria Math" charset="0"/>
                            </a:rPr>
                            <m:t>h𝑥</m:t>
                          </m:r>
                          <m:r>
                            <a:rPr lang="en-US" sz="1654" i="1">
                              <a:latin typeface="Cambria Math" charset="0"/>
                            </a:rPr>
                            <m:t>)</m:t>
                          </m:r>
                        </m:sup>
                      </m:sSup>
                      <m:sSub>
                        <m:sSubPr>
                          <m:ctrlPr>
                            <a:rPr lang="en-US" sz="1654" i="1">
                              <a:latin typeface="Cambria Math" panose="02040503050406030204" pitchFamily="18" charset="0"/>
                            </a:rPr>
                          </m:ctrlPr>
                        </m:sSubPr>
                        <m:e>
                          <m:r>
                            <a:rPr lang="en-US" sz="1654" i="1">
                              <a:latin typeface="Cambria Math" charset="0"/>
                            </a:rPr>
                            <m:t>𝑥</m:t>
                          </m:r>
                        </m:e>
                        <m:sub>
                          <m:r>
                            <a:rPr lang="en-US" sz="1654" i="1">
                              <a:latin typeface="Cambria Math" charset="0"/>
                            </a:rPr>
                            <m:t>𝑡</m:t>
                          </m:r>
                        </m:sub>
                      </m:sSub>
                      <m:r>
                        <a:rPr lang="en-US" sz="1654" i="1">
                          <a:latin typeface="Cambria Math" charset="0"/>
                        </a:rPr>
                        <m:t>)</m:t>
                      </m:r>
                    </m:oMath>
                  </m:oMathPara>
                </a14:m>
                <a:endParaRPr lang="el-GR" sz="1654" dirty="0"/>
              </a:p>
            </p:txBody>
          </p:sp>
        </mc:Choice>
        <mc:Fallback>
          <p:sp>
            <p:nvSpPr>
              <p:cNvPr id="13" name="Ορθογώνιο 12"/>
              <p:cNvSpPr>
                <a:spLocks noRot="1" noChangeAspect="1" noMove="1" noResize="1" noEditPoints="1" noAdjustHandles="1" noChangeArrowheads="1" noChangeShapeType="1" noTextEdit="1"/>
              </p:cNvSpPr>
              <p:nvPr/>
            </p:nvSpPr>
            <p:spPr>
              <a:xfrm>
                <a:off x="5391785" y="1588136"/>
                <a:ext cx="3044680" cy="357534"/>
              </a:xfrm>
              <a:prstGeom prst="rect">
                <a:avLst/>
              </a:prstGeom>
              <a:blipFill>
                <a:blip r:embed="rId6"/>
                <a:stretch>
                  <a:fillRect b="-13793"/>
                </a:stretch>
              </a:blipFill>
            </p:spPr>
            <p:txBody>
              <a:bodyPr/>
              <a:lstStyle/>
              <a:p>
                <a:r>
                  <a:rPr lang="en-US">
                    <a:noFill/>
                  </a:rPr>
                  <a:t> </a:t>
                </a:r>
              </a:p>
            </p:txBody>
          </p:sp>
        </mc:Fallback>
      </mc:AlternateContent>
      <p:sp>
        <p:nvSpPr>
          <p:cNvPr id="17" name="TextBox 16"/>
          <p:cNvSpPr txBox="1"/>
          <p:nvPr/>
        </p:nvSpPr>
        <p:spPr>
          <a:xfrm>
            <a:off x="1455538" y="4768448"/>
            <a:ext cx="2633863" cy="321306"/>
          </a:xfrm>
          <a:prstGeom prst="rect">
            <a:avLst/>
          </a:prstGeom>
          <a:noFill/>
        </p:spPr>
        <p:txBody>
          <a:bodyPr wrap="none" rtlCol="0">
            <a:spAutoFit/>
          </a:bodyPr>
          <a:lstStyle/>
          <a:p>
            <a:pPr marL="236277" indent="-236277">
              <a:buSzPct val="120000"/>
              <a:buFont typeface="AppleColorEmoji" charset="0"/>
              <a:buChar char="😞"/>
            </a:pPr>
            <a:r>
              <a:rPr lang="en-US" sz="1488" dirty="0">
                <a:hlinkClick r:id="rId7"/>
              </a:rPr>
              <a:t>Vanishing gradient problem</a:t>
            </a:r>
            <a:endParaRPr lang="el-GR" sz="1488" dirty="0"/>
          </a:p>
        </p:txBody>
      </p:sp>
      <p:pic>
        <p:nvPicPr>
          <p:cNvPr id="18" name="Εικόνα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20827" y="3984182"/>
            <a:ext cx="4274550" cy="1338008"/>
          </a:xfrm>
          <a:prstGeom prst="rect">
            <a:avLst/>
          </a:prstGeom>
        </p:spPr>
      </p:pic>
      <p:sp>
        <p:nvSpPr>
          <p:cNvPr id="19" name="TextBox 18"/>
          <p:cNvSpPr txBox="1"/>
          <p:nvPr/>
        </p:nvSpPr>
        <p:spPr>
          <a:xfrm>
            <a:off x="1455539" y="4223307"/>
            <a:ext cx="2428485" cy="321306"/>
          </a:xfrm>
          <a:prstGeom prst="rect">
            <a:avLst/>
          </a:prstGeom>
          <a:noFill/>
        </p:spPr>
        <p:txBody>
          <a:bodyPr wrap="none" rtlCol="0">
            <a:spAutoFit/>
          </a:bodyPr>
          <a:lstStyle/>
          <a:p>
            <a:pPr marL="236277" indent="-236277">
              <a:buSzPct val="120000"/>
              <a:buFont typeface="AppleColorEmoji" charset="0"/>
              <a:buChar char="😁"/>
            </a:pPr>
            <a:r>
              <a:rPr lang="en-US" sz="1488" dirty="0"/>
              <a:t>Stack them up, Lego fun!</a:t>
            </a:r>
            <a:endParaRPr lang="el-GR" sz="1488" dirty="0"/>
          </a:p>
        </p:txBody>
      </p:sp>
      <p:sp>
        <p:nvSpPr>
          <p:cNvPr id="20" name="TextBox 19"/>
          <p:cNvSpPr txBox="1"/>
          <p:nvPr/>
        </p:nvSpPr>
        <p:spPr>
          <a:xfrm>
            <a:off x="7562145" y="2866778"/>
            <a:ext cx="184731" cy="321306"/>
          </a:xfrm>
          <a:prstGeom prst="rect">
            <a:avLst/>
          </a:prstGeom>
          <a:noFill/>
        </p:spPr>
        <p:txBody>
          <a:bodyPr wrap="none" rtlCol="0">
            <a:spAutoFit/>
          </a:bodyPr>
          <a:lstStyle/>
          <a:p>
            <a:endParaRPr lang="el-GR" sz="1488" dirty="0"/>
          </a:p>
        </p:txBody>
      </p:sp>
      <p:sp>
        <p:nvSpPr>
          <p:cNvPr id="21" name="Ορθογώνιο 20"/>
          <p:cNvSpPr/>
          <p:nvPr/>
        </p:nvSpPr>
        <p:spPr>
          <a:xfrm>
            <a:off x="2708104" y="5255147"/>
            <a:ext cx="6374118" cy="245003"/>
          </a:xfrm>
          <a:prstGeom prst="rect">
            <a:avLst/>
          </a:prstGeom>
        </p:spPr>
        <p:txBody>
          <a:bodyPr wrap="square">
            <a:spAutoFit/>
          </a:bodyPr>
          <a:lstStyle/>
          <a:p>
            <a:r>
              <a:rPr lang="en-US" sz="992" i="1" dirty="0">
                <a:latin typeface="Arial" charset="0"/>
                <a:ea typeface="Arial" charset="0"/>
                <a:cs typeface="Arial" charset="0"/>
              </a:rPr>
              <a:t>https://</a:t>
            </a:r>
            <a:r>
              <a:rPr lang="en-US" sz="992" i="1" dirty="0" err="1">
                <a:latin typeface="Arial" charset="0"/>
                <a:ea typeface="Arial" charset="0"/>
                <a:cs typeface="Arial" charset="0"/>
              </a:rPr>
              <a:t>discuss.pytorch.org</a:t>
            </a:r>
            <a:r>
              <a:rPr lang="en-US" sz="992" i="1" dirty="0">
                <a:latin typeface="Arial" charset="0"/>
                <a:ea typeface="Arial" charset="0"/>
                <a:cs typeface="Arial" charset="0"/>
              </a:rPr>
              <a:t>/uploads/default/original/1X/6415da0424dd66f2f5b134709b92baa59e604c55.jpg</a:t>
            </a:r>
            <a:endParaRPr lang="el-GR" sz="992" i="1" dirty="0">
              <a:latin typeface="Arial" charset="0"/>
              <a:ea typeface="Arial" charset="0"/>
              <a:cs typeface="Arial" charset="0"/>
            </a:endParaRPr>
          </a:p>
        </p:txBody>
      </p:sp>
      <p:sp>
        <p:nvSpPr>
          <p:cNvPr id="22" name="Ορθογώνιο 21"/>
          <p:cNvSpPr/>
          <p:nvPr/>
        </p:nvSpPr>
        <p:spPr>
          <a:xfrm>
            <a:off x="1497822" y="3851128"/>
            <a:ext cx="2420563" cy="206851"/>
          </a:xfrm>
          <a:prstGeom prst="rect">
            <a:avLst/>
          </a:prstGeom>
        </p:spPr>
        <p:txBody>
          <a:bodyPr wrap="square">
            <a:spAutoFit/>
          </a:bodyPr>
          <a:lstStyle/>
          <a:p>
            <a:r>
              <a:rPr lang="en-US" sz="744" i="1" dirty="0">
                <a:latin typeface="Arial" charset="0"/>
                <a:ea typeface="Arial" charset="0"/>
                <a:cs typeface="Arial" charset="0"/>
              </a:rPr>
              <a:t>https://</a:t>
            </a:r>
            <a:r>
              <a:rPr lang="en-US" sz="744" i="1" dirty="0" err="1">
                <a:latin typeface="Arial" charset="0"/>
                <a:ea typeface="Arial" charset="0"/>
                <a:cs typeface="Arial" charset="0"/>
              </a:rPr>
              <a:t>pbs.twimg.com</a:t>
            </a:r>
            <a:r>
              <a:rPr lang="en-US" sz="744" i="1" dirty="0">
                <a:latin typeface="Arial" charset="0"/>
                <a:ea typeface="Arial" charset="0"/>
                <a:cs typeface="Arial" charset="0"/>
              </a:rPr>
              <a:t>/media/C2j-8j5UsAACgEK.jpg</a:t>
            </a:r>
          </a:p>
        </p:txBody>
      </p:sp>
    </p:spTree>
    <p:extLst>
      <p:ext uri="{BB962C8B-B14F-4D97-AF65-F5344CB8AC3E}">
        <p14:creationId xmlns:p14="http://schemas.microsoft.com/office/powerpoint/2010/main" val="99671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Bidirectional RNNs</a:t>
            </a:r>
          </a:p>
        </p:txBody>
      </p:sp>
      <p:sp>
        <p:nvSpPr>
          <p:cNvPr id="15" name="AutoShape 6" descr="/var/folders/86/bm6qd9v503vfsddhv99qv8rr0000gn/T/com.microsoft.Powerpoint/WebArchiveCopyPasteTempFiles/latex.php?latex=t&amp;bg=ffffff&amp;fg=000&amp;s=0"/>
          <p:cNvSpPr>
            <a:spLocks noChangeAspect="1" noChangeArrowheads="1"/>
          </p:cNvSpPr>
          <p:nvPr/>
        </p:nvSpPr>
        <p:spPr bwMode="auto">
          <a:xfrm>
            <a:off x="1261534" y="0"/>
            <a:ext cx="252024" cy="2520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5607" tIns="37804" rIns="75607" bIns="37804" numCol="1" anchor="t" anchorCtr="0" compatLnSpc="1">
            <a:prstTxWarp prst="textNoShape">
              <a:avLst/>
            </a:prstTxWarp>
          </a:bodyPr>
          <a:lstStyle/>
          <a:p>
            <a:endParaRPr lang="el-GR" sz="1488"/>
          </a:p>
        </p:txBody>
      </p:sp>
      <p:pic>
        <p:nvPicPr>
          <p:cNvPr id="16" name="Εικόνα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5244" y="2050290"/>
            <a:ext cx="3439948" cy="2247575"/>
          </a:xfrm>
          <a:prstGeom prst="rect">
            <a:avLst/>
          </a:prstGeom>
        </p:spPr>
      </p:pic>
      <mc:AlternateContent xmlns:mc="http://schemas.openxmlformats.org/markup-compatibility/2006" xmlns:a14="http://schemas.microsoft.com/office/drawing/2010/main">
        <mc:Choice Requires="a14">
          <p:sp>
            <p:nvSpPr>
              <p:cNvPr id="18" name="Ορθογώνιο 17"/>
              <p:cNvSpPr/>
              <p:nvPr/>
            </p:nvSpPr>
            <p:spPr>
              <a:xfrm>
                <a:off x="1505336" y="4709836"/>
                <a:ext cx="6850806" cy="662425"/>
              </a:xfrm>
              <a:prstGeom prst="rect">
                <a:avLst/>
              </a:prstGeom>
            </p:spPr>
            <p:txBody>
              <a:bodyPr wrap="square">
                <a:spAutoFit/>
              </a:bodyPr>
              <a:lstStyle/>
              <a:p>
                <a:pPr defTabSz="756087" eaLnBrk="0" fontAlgn="base" hangingPunct="0">
                  <a:spcBef>
                    <a:spcPct val="0"/>
                  </a:spcBef>
                  <a:spcAft>
                    <a:spcPct val="0"/>
                  </a:spcAft>
                </a:pPr>
                <a:r>
                  <a:rPr lang="el-GR" altLang="el-GR" sz="1488" dirty="0" err="1"/>
                  <a:t>two</a:t>
                </a:r>
                <a:r>
                  <a:rPr lang="el-GR" altLang="el-GR" sz="1488" dirty="0"/>
                  <a:t> </a:t>
                </a:r>
                <a:r>
                  <a:rPr lang="el-GR" altLang="el-GR" sz="1488" dirty="0" err="1"/>
                  <a:t>RNNs</a:t>
                </a:r>
                <a:r>
                  <a:rPr lang="el-GR" altLang="el-GR" sz="1488" dirty="0"/>
                  <a:t> </a:t>
                </a:r>
                <a:r>
                  <a:rPr lang="el-GR" altLang="el-GR" sz="1488" dirty="0" err="1"/>
                  <a:t>stacked</a:t>
                </a:r>
                <a:r>
                  <a:rPr lang="el-GR" altLang="el-GR" sz="1488" dirty="0"/>
                  <a:t> on </a:t>
                </a:r>
                <a:r>
                  <a:rPr lang="el-GR" altLang="el-GR" sz="1488" dirty="0" err="1"/>
                  <a:t>top</a:t>
                </a:r>
                <a:r>
                  <a:rPr lang="el-GR" altLang="el-GR" sz="1488" dirty="0"/>
                  <a:t> of </a:t>
                </a:r>
                <a:r>
                  <a:rPr lang="el-GR" altLang="el-GR" sz="1488" dirty="0" err="1"/>
                  <a:t>each</a:t>
                </a:r>
                <a:r>
                  <a:rPr lang="el-GR" altLang="el-GR" sz="1488" dirty="0"/>
                  <a:t> </a:t>
                </a:r>
                <a:r>
                  <a:rPr lang="el-GR" altLang="el-GR" sz="1488" dirty="0" err="1"/>
                  <a:t>other</a:t>
                </a:r>
                <a:endParaRPr lang="en-US" altLang="el-GR" sz="1488" dirty="0"/>
              </a:p>
              <a:p>
                <a:pPr defTabSz="756087" eaLnBrk="0" fontAlgn="base" hangingPunct="0">
                  <a:spcBef>
                    <a:spcPct val="0"/>
                  </a:spcBef>
                  <a:spcAft>
                    <a:spcPct val="0"/>
                  </a:spcAft>
                </a:pPr>
                <a:r>
                  <a:rPr lang="el-GR" altLang="el-GR" sz="1488" dirty="0" err="1"/>
                  <a:t>output</a:t>
                </a:r>
                <a:r>
                  <a:rPr lang="el-GR" altLang="el-GR" sz="1488" dirty="0"/>
                  <a:t> </a:t>
                </a:r>
                <a:r>
                  <a:rPr lang="el-GR" altLang="el-GR" sz="1488" dirty="0" err="1"/>
                  <a:t>is</a:t>
                </a:r>
                <a:r>
                  <a:rPr lang="el-GR" altLang="el-GR" sz="1488" dirty="0"/>
                  <a:t> </a:t>
                </a:r>
                <a:r>
                  <a:rPr lang="el-GR" altLang="el-GR" sz="1488" dirty="0" err="1"/>
                  <a:t>computed</a:t>
                </a:r>
                <a:r>
                  <a:rPr lang="el-GR" altLang="el-GR" sz="1488" dirty="0"/>
                  <a:t> </a:t>
                </a:r>
                <a:r>
                  <a:rPr lang="el-GR" altLang="el-GR" sz="1488" dirty="0" err="1"/>
                  <a:t>based</a:t>
                </a:r>
                <a:r>
                  <a:rPr lang="el-GR" altLang="el-GR" sz="1488" dirty="0"/>
                  <a:t> on the </a:t>
                </a:r>
                <a:r>
                  <a:rPr lang="el-GR" altLang="el-GR" sz="1488" dirty="0" err="1"/>
                  <a:t>hidden</a:t>
                </a:r>
                <a:r>
                  <a:rPr lang="el-GR" altLang="el-GR" sz="1488" dirty="0"/>
                  <a:t> </a:t>
                </a:r>
                <a:r>
                  <a:rPr lang="el-GR" altLang="el-GR" sz="1488" dirty="0" err="1"/>
                  <a:t>state</a:t>
                </a:r>
                <a:r>
                  <a:rPr lang="el-GR" altLang="el-GR" sz="1488" dirty="0"/>
                  <a:t> of </a:t>
                </a:r>
                <a:r>
                  <a:rPr lang="el-GR" altLang="el-GR" sz="1488" dirty="0" err="1"/>
                  <a:t>both</a:t>
                </a:r>
                <a:r>
                  <a:rPr lang="el-GR" altLang="el-GR" sz="1488" dirty="0"/>
                  <a:t> </a:t>
                </a:r>
                <a:r>
                  <a:rPr lang="el-GR" altLang="el-GR" sz="1488" dirty="0" err="1"/>
                  <a:t>RNNs</a:t>
                </a:r>
                <a:r>
                  <a:rPr lang="en-US" altLang="el-GR" sz="1488" dirty="0"/>
                  <a:t> </a:t>
                </a:r>
                <a14:m>
                  <m:oMath xmlns:m="http://schemas.openxmlformats.org/officeDocument/2006/math">
                    <m:d>
                      <m:dPr>
                        <m:begChr m:val="["/>
                        <m:endChr m:val="]"/>
                        <m:ctrlPr>
                          <a:rPr lang="mr-IN" sz="1488" i="1">
                            <a:latin typeface="Cambria Math" panose="02040503050406030204" pitchFamily="18" charset="0"/>
                          </a:rPr>
                        </m:ctrlPr>
                      </m:dPr>
                      <m:e>
                        <m:sSub>
                          <m:sSubPr>
                            <m:ctrlPr>
                              <a:rPr lang="en-US" sz="1488" i="1">
                                <a:latin typeface="Cambria Math" panose="02040503050406030204" pitchFamily="18" charset="0"/>
                              </a:rPr>
                            </m:ctrlPr>
                          </m:sSubPr>
                          <m:e>
                            <m:acc>
                              <m:accPr>
                                <m:chr m:val="⃑"/>
                                <m:ctrlPr>
                                  <a:rPr lang="en-US" sz="1488" i="1">
                                    <a:latin typeface="Cambria Math" panose="02040503050406030204" pitchFamily="18" charset="0"/>
                                  </a:rPr>
                                </m:ctrlPr>
                              </m:accPr>
                              <m:e>
                                <m:r>
                                  <a:rPr lang="en-US" sz="1488" i="1">
                                    <a:latin typeface="Cambria Math" charset="0"/>
                                  </a:rPr>
                                  <m:t>h</m:t>
                                </m:r>
                              </m:e>
                            </m:acc>
                          </m:e>
                          <m:sub>
                            <m:r>
                              <a:rPr lang="en-US" sz="1488" i="1">
                                <a:latin typeface="Cambria Math" charset="0"/>
                              </a:rPr>
                              <m:t>𝑡</m:t>
                            </m:r>
                          </m:sub>
                        </m:sSub>
                        <m:sSub>
                          <m:sSubPr>
                            <m:ctrlPr>
                              <a:rPr lang="en-US" sz="1488" i="1">
                                <a:latin typeface="Cambria Math" panose="02040503050406030204" pitchFamily="18" charset="0"/>
                              </a:rPr>
                            </m:ctrlPr>
                          </m:sSubPr>
                          <m:e>
                            <m:r>
                              <a:rPr lang="en-US" sz="1488" i="1">
                                <a:latin typeface="Cambria Math" charset="0"/>
                              </a:rPr>
                              <m:t>;</m:t>
                            </m:r>
                            <m:acc>
                              <m:accPr>
                                <m:chr m:val="⃖"/>
                                <m:ctrlPr>
                                  <a:rPr lang="en-US" sz="1488" i="1">
                                    <a:latin typeface="Cambria Math" panose="02040503050406030204" pitchFamily="18" charset="0"/>
                                  </a:rPr>
                                </m:ctrlPr>
                              </m:accPr>
                              <m:e>
                                <m:r>
                                  <a:rPr lang="en-US" sz="1488" i="1">
                                    <a:latin typeface="Cambria Math" charset="0"/>
                                  </a:rPr>
                                  <m:t>h</m:t>
                                </m:r>
                              </m:e>
                            </m:acc>
                          </m:e>
                          <m:sub>
                            <m:r>
                              <a:rPr lang="en-US" sz="1488" i="1">
                                <a:latin typeface="Cambria Math" charset="0"/>
                              </a:rPr>
                              <m:t>𝑡</m:t>
                            </m:r>
                          </m:sub>
                        </m:sSub>
                      </m:e>
                    </m:d>
                    <m:r>
                      <a:rPr lang="en-US" sz="1488" i="1">
                        <a:latin typeface="Cambria Math" charset="0"/>
                      </a:rPr>
                      <m:t> </m:t>
                    </m:r>
                  </m:oMath>
                </a14:m>
                <a:endParaRPr lang="el-GR" altLang="el-GR" sz="1488" dirty="0"/>
              </a:p>
            </p:txBody>
          </p:sp>
        </mc:Choice>
        <mc:Fallback xmlns="">
          <p:sp>
            <p:nvSpPr>
              <p:cNvPr id="18" name="Ορθογώνιο 17"/>
              <p:cNvSpPr>
                <a:spLocks noRot="1" noChangeAspect="1" noMove="1" noResize="1" noEditPoints="1" noAdjustHandles="1" noChangeArrowheads="1" noChangeShapeType="1" noTextEdit="1"/>
              </p:cNvSpPr>
              <p:nvPr/>
            </p:nvSpPr>
            <p:spPr>
              <a:xfrm>
                <a:off x="1505336" y="4709836"/>
                <a:ext cx="6850806" cy="662425"/>
              </a:xfrm>
              <a:prstGeom prst="rect">
                <a:avLst/>
              </a:prstGeom>
              <a:blipFill>
                <a:blip r:embed="rId3"/>
                <a:stretch>
                  <a:fillRect l="-356" t="-2778" b="-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Ορθογώνιο 18"/>
              <p:cNvSpPr/>
              <p:nvPr/>
            </p:nvSpPr>
            <p:spPr>
              <a:xfrm>
                <a:off x="4898079" y="2770030"/>
                <a:ext cx="2752869" cy="3551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88" i="1">
                              <a:latin typeface="Cambria Math" panose="02040503050406030204" pitchFamily="18" charset="0"/>
                            </a:rPr>
                          </m:ctrlPr>
                        </m:sSubPr>
                        <m:e>
                          <m:acc>
                            <m:accPr>
                              <m:chr m:val="⃖"/>
                              <m:ctrlPr>
                                <a:rPr lang="en-US" sz="1488" i="1">
                                  <a:latin typeface="Cambria Math" panose="02040503050406030204" pitchFamily="18" charset="0"/>
                                </a:rPr>
                              </m:ctrlPr>
                            </m:accPr>
                            <m:e>
                              <m:r>
                                <a:rPr lang="en-US" sz="1488" i="1">
                                  <a:latin typeface="Cambria Math" charset="0"/>
                                </a:rPr>
                                <m:t>h</m:t>
                              </m:r>
                            </m:e>
                          </m:acc>
                        </m:e>
                        <m:sub>
                          <m:r>
                            <a:rPr lang="en-US" sz="1488" i="1">
                              <a:latin typeface="Cambria Math" charset="0"/>
                            </a:rPr>
                            <m:t>𝑡</m:t>
                          </m:r>
                        </m:sub>
                      </m:sSub>
                      <m:r>
                        <a:rPr lang="en-US" sz="1488" i="1">
                          <a:latin typeface="Cambria Math" charset="0"/>
                        </a:rPr>
                        <m:t>=  </m:t>
                      </m:r>
                      <m:r>
                        <a:rPr lang="el-GR" sz="1488" i="1">
                          <a:latin typeface="Cambria Math" charset="0"/>
                        </a:rPr>
                        <m:t>𝜎</m:t>
                      </m:r>
                      <m:r>
                        <a:rPr lang="el-GR" sz="1488" i="1">
                          <a:latin typeface="Cambria Math" charset="0"/>
                        </a:rPr>
                        <m:t>(</m:t>
                      </m:r>
                      <m:sSup>
                        <m:sSupPr>
                          <m:ctrlPr>
                            <a:rPr lang="el-GR" sz="1488" i="1">
                              <a:latin typeface="Cambria Math" panose="02040503050406030204" pitchFamily="18" charset="0"/>
                            </a:rPr>
                          </m:ctrlPr>
                        </m:sSupPr>
                        <m:e>
                          <m:acc>
                            <m:accPr>
                              <m:chr m:val="⃖"/>
                              <m:ctrlPr>
                                <a:rPr lang="el-GR" sz="1488" i="1">
                                  <a:latin typeface="Cambria Math" panose="02040503050406030204" pitchFamily="18" charset="0"/>
                                </a:rPr>
                              </m:ctrlPr>
                            </m:accPr>
                            <m:e>
                              <m:r>
                                <a:rPr lang="en-US" sz="1488" i="1">
                                  <a:latin typeface="Cambria Math" charset="0"/>
                                </a:rPr>
                                <m:t>𝑊</m:t>
                              </m:r>
                            </m:e>
                          </m:acc>
                        </m:e>
                        <m:sup>
                          <m:r>
                            <a:rPr lang="en-US" sz="1488" i="1">
                              <a:latin typeface="Cambria Math" charset="0"/>
                            </a:rPr>
                            <m:t>(</m:t>
                          </m:r>
                          <m:r>
                            <a:rPr lang="en-US" sz="1488" i="1">
                              <a:latin typeface="Cambria Math" charset="0"/>
                            </a:rPr>
                            <m:t>hh</m:t>
                          </m:r>
                          <m:r>
                            <a:rPr lang="en-US" sz="1488" i="1">
                              <a:latin typeface="Cambria Math" charset="0"/>
                            </a:rPr>
                            <m:t>)</m:t>
                          </m:r>
                        </m:sup>
                      </m:sSup>
                      <m:sSub>
                        <m:sSubPr>
                          <m:ctrlPr>
                            <a:rPr lang="en-US" sz="1488" i="1">
                              <a:latin typeface="Cambria Math" panose="02040503050406030204" pitchFamily="18" charset="0"/>
                            </a:rPr>
                          </m:ctrlPr>
                        </m:sSubPr>
                        <m:e>
                          <m:acc>
                            <m:accPr>
                              <m:chr m:val="⃖"/>
                              <m:ctrlPr>
                                <a:rPr lang="en-US" sz="1488" i="1">
                                  <a:latin typeface="Cambria Math" panose="02040503050406030204" pitchFamily="18" charset="0"/>
                                </a:rPr>
                              </m:ctrlPr>
                            </m:accPr>
                            <m:e>
                              <m:r>
                                <a:rPr lang="en-US" sz="1488" i="1">
                                  <a:latin typeface="Cambria Math" charset="0"/>
                                </a:rPr>
                                <m:t>h</m:t>
                              </m:r>
                            </m:e>
                          </m:acc>
                        </m:e>
                        <m:sub>
                          <m:r>
                            <a:rPr lang="en-US" sz="1488" i="1">
                              <a:latin typeface="Cambria Math" charset="0"/>
                            </a:rPr>
                            <m:t>𝑡</m:t>
                          </m:r>
                          <m:r>
                            <a:rPr lang="en-US" sz="1488" i="1">
                              <a:latin typeface="Cambria Math" charset="0"/>
                            </a:rPr>
                            <m:t>+1</m:t>
                          </m:r>
                        </m:sub>
                      </m:sSub>
                      <m:r>
                        <a:rPr lang="en-US" sz="1488" i="1">
                          <a:latin typeface="Cambria Math" charset="0"/>
                        </a:rPr>
                        <m:t>+</m:t>
                      </m:r>
                      <m:sSup>
                        <m:sSupPr>
                          <m:ctrlPr>
                            <a:rPr lang="el-GR" sz="1488" i="1">
                              <a:latin typeface="Cambria Math" panose="02040503050406030204" pitchFamily="18" charset="0"/>
                            </a:rPr>
                          </m:ctrlPr>
                        </m:sSupPr>
                        <m:e>
                          <m:acc>
                            <m:accPr>
                              <m:chr m:val="⃖"/>
                              <m:ctrlPr>
                                <a:rPr lang="el-GR" sz="1488" i="1">
                                  <a:latin typeface="Cambria Math" panose="02040503050406030204" pitchFamily="18" charset="0"/>
                                </a:rPr>
                              </m:ctrlPr>
                            </m:accPr>
                            <m:e>
                              <m:r>
                                <a:rPr lang="en-US" sz="1488" i="1">
                                  <a:latin typeface="Cambria Math" charset="0"/>
                                </a:rPr>
                                <m:t>𝑊</m:t>
                              </m:r>
                            </m:e>
                          </m:acc>
                        </m:e>
                        <m:sup>
                          <m:r>
                            <a:rPr lang="en-US" sz="1488" i="1">
                              <a:latin typeface="Cambria Math" charset="0"/>
                            </a:rPr>
                            <m:t>(</m:t>
                          </m:r>
                          <m:r>
                            <a:rPr lang="en-US" sz="1488" i="1">
                              <a:latin typeface="Cambria Math" charset="0"/>
                            </a:rPr>
                            <m:t>h𝑥</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r>
                        <a:rPr lang="en-US" sz="1488" i="1">
                          <a:latin typeface="Cambria Math" charset="0"/>
                        </a:rPr>
                        <m:t>)</m:t>
                      </m:r>
                    </m:oMath>
                  </m:oMathPara>
                </a14:m>
                <a:endParaRPr lang="el-GR" sz="1488" dirty="0"/>
              </a:p>
            </p:txBody>
          </p:sp>
        </mc:Choice>
        <mc:Fallback xmlns="">
          <p:sp>
            <p:nvSpPr>
              <p:cNvPr id="19" name="Ορθογώνιο 18"/>
              <p:cNvSpPr>
                <a:spLocks noRot="1" noChangeAspect="1" noMove="1" noResize="1" noEditPoints="1" noAdjustHandles="1" noChangeArrowheads="1" noChangeShapeType="1" noTextEdit="1"/>
              </p:cNvSpPr>
              <p:nvPr/>
            </p:nvSpPr>
            <p:spPr>
              <a:xfrm>
                <a:off x="4898079" y="2770030"/>
                <a:ext cx="2752869" cy="355162"/>
              </a:xfrm>
              <a:prstGeom prst="rect">
                <a:avLst/>
              </a:prstGeom>
              <a:blipFill>
                <a:blip r:embed="rId4"/>
                <a:stretch>
                  <a:fillRect b="-101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Ορθογώνιο 19"/>
              <p:cNvSpPr/>
              <p:nvPr/>
            </p:nvSpPr>
            <p:spPr>
              <a:xfrm>
                <a:off x="4951741" y="2322617"/>
                <a:ext cx="2752869" cy="3551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88" i="1">
                              <a:latin typeface="Cambria Math" panose="02040503050406030204" pitchFamily="18" charset="0"/>
                            </a:rPr>
                          </m:ctrlPr>
                        </m:sSubPr>
                        <m:e>
                          <m:acc>
                            <m:accPr>
                              <m:chr m:val="⃑"/>
                              <m:ctrlPr>
                                <a:rPr lang="en-US" sz="1488" i="1">
                                  <a:latin typeface="Cambria Math" panose="02040503050406030204" pitchFamily="18" charset="0"/>
                                </a:rPr>
                              </m:ctrlPr>
                            </m:accPr>
                            <m:e>
                              <m:r>
                                <a:rPr lang="en-US" sz="1488" i="1">
                                  <a:latin typeface="Cambria Math" charset="0"/>
                                </a:rPr>
                                <m:t>h</m:t>
                              </m:r>
                            </m:e>
                          </m:acc>
                        </m:e>
                        <m:sub>
                          <m:r>
                            <a:rPr lang="en-US" sz="1488" i="1">
                              <a:latin typeface="Cambria Math" charset="0"/>
                            </a:rPr>
                            <m:t>𝑡</m:t>
                          </m:r>
                        </m:sub>
                      </m:sSub>
                      <m:r>
                        <a:rPr lang="en-US" sz="1488" i="1">
                          <a:latin typeface="Cambria Math" charset="0"/>
                        </a:rPr>
                        <m:t>=  </m:t>
                      </m:r>
                      <m:r>
                        <a:rPr lang="el-GR" sz="1488" i="1">
                          <a:latin typeface="Cambria Math" charset="0"/>
                        </a:rPr>
                        <m:t>𝜎</m:t>
                      </m:r>
                      <m:r>
                        <a:rPr lang="el-GR" sz="1488" i="1">
                          <a:latin typeface="Cambria Math" charset="0"/>
                        </a:rPr>
                        <m:t>(</m:t>
                      </m:r>
                      <m:sSup>
                        <m:sSupPr>
                          <m:ctrlPr>
                            <a:rPr lang="el-GR" sz="1488" i="1">
                              <a:latin typeface="Cambria Math" panose="02040503050406030204" pitchFamily="18" charset="0"/>
                            </a:rPr>
                          </m:ctrlPr>
                        </m:sSupPr>
                        <m:e>
                          <m:acc>
                            <m:accPr>
                              <m:chr m:val="⃑"/>
                              <m:ctrlPr>
                                <a:rPr lang="el-GR" sz="1488" i="1">
                                  <a:latin typeface="Cambria Math" panose="02040503050406030204" pitchFamily="18" charset="0"/>
                                </a:rPr>
                              </m:ctrlPr>
                            </m:accPr>
                            <m:e>
                              <m:r>
                                <a:rPr lang="en-US" sz="1488" i="1">
                                  <a:latin typeface="Cambria Math" charset="0"/>
                                </a:rPr>
                                <m:t>𝑊</m:t>
                              </m:r>
                            </m:e>
                          </m:acc>
                        </m:e>
                        <m:sup>
                          <m:r>
                            <a:rPr lang="en-US" sz="1488" i="1">
                              <a:latin typeface="Cambria Math" charset="0"/>
                            </a:rPr>
                            <m:t>(</m:t>
                          </m:r>
                          <m:r>
                            <a:rPr lang="en-US" sz="1488" i="1">
                              <a:latin typeface="Cambria Math" charset="0"/>
                            </a:rPr>
                            <m:t>hh</m:t>
                          </m:r>
                          <m:r>
                            <a:rPr lang="en-US" sz="1488" i="1">
                              <a:latin typeface="Cambria Math" charset="0"/>
                            </a:rPr>
                            <m:t>)</m:t>
                          </m:r>
                        </m:sup>
                      </m:sSup>
                      <m:sSub>
                        <m:sSubPr>
                          <m:ctrlPr>
                            <a:rPr lang="en-US" sz="1488" i="1">
                              <a:latin typeface="Cambria Math" panose="02040503050406030204" pitchFamily="18" charset="0"/>
                            </a:rPr>
                          </m:ctrlPr>
                        </m:sSubPr>
                        <m:e>
                          <m:acc>
                            <m:accPr>
                              <m:chr m:val="⃑"/>
                              <m:ctrlPr>
                                <a:rPr lang="en-US" sz="1488" i="1">
                                  <a:latin typeface="Cambria Math" panose="02040503050406030204" pitchFamily="18" charset="0"/>
                                </a:rPr>
                              </m:ctrlPr>
                            </m:accPr>
                            <m:e>
                              <m:r>
                                <a:rPr lang="en-US" sz="1488" i="1">
                                  <a:latin typeface="Cambria Math" charset="0"/>
                                </a:rPr>
                                <m:t>h</m:t>
                              </m:r>
                            </m:e>
                          </m:acc>
                        </m:e>
                        <m:sub>
                          <m:r>
                            <a:rPr lang="en-US" sz="1488" i="1">
                              <a:latin typeface="Cambria Math" charset="0"/>
                            </a:rPr>
                            <m:t>𝑡</m:t>
                          </m:r>
                          <m:r>
                            <a:rPr lang="en-US" sz="1488" i="1">
                              <a:latin typeface="Cambria Math" charset="0"/>
                            </a:rPr>
                            <m:t>−1</m:t>
                          </m:r>
                        </m:sub>
                      </m:sSub>
                      <m:r>
                        <a:rPr lang="en-US" sz="1488" i="1">
                          <a:latin typeface="Cambria Math" charset="0"/>
                        </a:rPr>
                        <m:t>+</m:t>
                      </m:r>
                      <m:sSup>
                        <m:sSupPr>
                          <m:ctrlPr>
                            <a:rPr lang="el-GR" sz="1488" i="1">
                              <a:latin typeface="Cambria Math" panose="02040503050406030204" pitchFamily="18" charset="0"/>
                            </a:rPr>
                          </m:ctrlPr>
                        </m:sSupPr>
                        <m:e>
                          <m:acc>
                            <m:accPr>
                              <m:chr m:val="⃑"/>
                              <m:ctrlPr>
                                <a:rPr lang="el-GR" sz="1488" i="1">
                                  <a:latin typeface="Cambria Math" panose="02040503050406030204" pitchFamily="18" charset="0"/>
                                </a:rPr>
                              </m:ctrlPr>
                            </m:accPr>
                            <m:e>
                              <m:r>
                                <a:rPr lang="en-US" sz="1488" i="1">
                                  <a:latin typeface="Cambria Math" charset="0"/>
                                </a:rPr>
                                <m:t>𝑊</m:t>
                              </m:r>
                            </m:e>
                          </m:acc>
                        </m:e>
                        <m:sup>
                          <m:r>
                            <a:rPr lang="en-US" sz="1488" i="1">
                              <a:latin typeface="Cambria Math" charset="0"/>
                            </a:rPr>
                            <m:t>(</m:t>
                          </m:r>
                          <m:r>
                            <a:rPr lang="en-US" sz="1488" i="1">
                              <a:latin typeface="Cambria Math" charset="0"/>
                            </a:rPr>
                            <m:t>h𝑥</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r>
                        <a:rPr lang="en-US" sz="1488" i="1">
                          <a:latin typeface="Cambria Math" charset="0"/>
                        </a:rPr>
                        <m:t>)</m:t>
                      </m:r>
                    </m:oMath>
                  </m:oMathPara>
                </a14:m>
                <a:endParaRPr lang="el-GR" sz="1488" dirty="0"/>
              </a:p>
            </p:txBody>
          </p:sp>
        </mc:Choice>
        <mc:Fallback xmlns="">
          <p:sp>
            <p:nvSpPr>
              <p:cNvPr id="20" name="Ορθογώνιο 19"/>
              <p:cNvSpPr>
                <a:spLocks noRot="1" noChangeAspect="1" noMove="1" noResize="1" noEditPoints="1" noAdjustHandles="1" noChangeArrowheads="1" noChangeShapeType="1" noTextEdit="1"/>
              </p:cNvSpPr>
              <p:nvPr/>
            </p:nvSpPr>
            <p:spPr>
              <a:xfrm>
                <a:off x="4951741" y="2322617"/>
                <a:ext cx="2752869" cy="355162"/>
              </a:xfrm>
              <a:prstGeom prst="rect">
                <a:avLst/>
              </a:prstGeom>
              <a:blipFill>
                <a:blip r:embed="rId5"/>
                <a:stretch>
                  <a:fillRect b="-12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951741" y="3204889"/>
                <a:ext cx="1672702" cy="4351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𝑦</m:t>
                          </m:r>
                        </m:e>
                        <m:sub>
                          <m:r>
                            <a:rPr lang="en-US" sz="1488" i="1">
                              <a:latin typeface="Cambria Math" charset="0"/>
                            </a:rPr>
                            <m:t>𝑡</m:t>
                          </m:r>
                        </m:sub>
                      </m:sSub>
                      <m:r>
                        <a:rPr lang="en-US" sz="1488" i="1">
                          <a:latin typeface="Cambria Math" charset="0"/>
                        </a:rPr>
                        <m:t>=</m:t>
                      </m:r>
                      <m:r>
                        <a:rPr lang="en-US" sz="1488" i="1">
                          <a:latin typeface="Cambria Math" charset="0"/>
                        </a:rPr>
                        <m:t>𝑓</m:t>
                      </m:r>
                      <m:d>
                        <m:dPr>
                          <m:ctrlPr>
                            <a:rPr lang="mr-IN" sz="1488" i="1">
                              <a:latin typeface="Cambria Math" panose="02040503050406030204" pitchFamily="18" charset="0"/>
                            </a:rPr>
                          </m:ctrlPr>
                        </m:dPr>
                        <m:e>
                          <m:r>
                            <a:rPr lang="en-US" sz="1488" i="1">
                              <a:latin typeface="Cambria Math" charset="0"/>
                            </a:rPr>
                            <m:t> </m:t>
                          </m:r>
                          <m:d>
                            <m:dPr>
                              <m:begChr m:val="["/>
                              <m:endChr m:val="]"/>
                              <m:ctrlPr>
                                <a:rPr lang="mr-IN" sz="1488" i="1">
                                  <a:latin typeface="Cambria Math" panose="02040503050406030204" pitchFamily="18" charset="0"/>
                                </a:rPr>
                              </m:ctrlPr>
                            </m:dPr>
                            <m:e>
                              <m:sSub>
                                <m:sSubPr>
                                  <m:ctrlPr>
                                    <a:rPr lang="en-US" sz="1488" i="1">
                                      <a:latin typeface="Cambria Math" panose="02040503050406030204" pitchFamily="18" charset="0"/>
                                    </a:rPr>
                                  </m:ctrlPr>
                                </m:sSubPr>
                                <m:e>
                                  <m:acc>
                                    <m:accPr>
                                      <m:chr m:val="⃑"/>
                                      <m:ctrlPr>
                                        <a:rPr lang="en-US" sz="1488" i="1">
                                          <a:latin typeface="Cambria Math" panose="02040503050406030204" pitchFamily="18" charset="0"/>
                                        </a:rPr>
                                      </m:ctrlPr>
                                    </m:accPr>
                                    <m:e>
                                      <m:r>
                                        <a:rPr lang="en-US" sz="1488" i="1">
                                          <a:latin typeface="Cambria Math" charset="0"/>
                                        </a:rPr>
                                        <m:t>h</m:t>
                                      </m:r>
                                    </m:e>
                                  </m:acc>
                                </m:e>
                                <m:sub>
                                  <m:r>
                                    <a:rPr lang="en-US" sz="1488" i="1">
                                      <a:latin typeface="Cambria Math" charset="0"/>
                                    </a:rPr>
                                    <m:t>𝑡</m:t>
                                  </m:r>
                                </m:sub>
                              </m:sSub>
                              <m:sSub>
                                <m:sSubPr>
                                  <m:ctrlPr>
                                    <a:rPr lang="en-US" sz="1488" i="1">
                                      <a:latin typeface="Cambria Math" panose="02040503050406030204" pitchFamily="18" charset="0"/>
                                    </a:rPr>
                                  </m:ctrlPr>
                                </m:sSubPr>
                                <m:e>
                                  <m:r>
                                    <a:rPr lang="en-US" sz="1488" i="1">
                                      <a:latin typeface="Cambria Math" charset="0"/>
                                    </a:rPr>
                                    <m:t>;</m:t>
                                  </m:r>
                                  <m:acc>
                                    <m:accPr>
                                      <m:chr m:val="⃖"/>
                                      <m:ctrlPr>
                                        <a:rPr lang="en-US" sz="1488" i="1">
                                          <a:latin typeface="Cambria Math" panose="02040503050406030204" pitchFamily="18" charset="0"/>
                                        </a:rPr>
                                      </m:ctrlPr>
                                    </m:accPr>
                                    <m:e>
                                      <m:r>
                                        <a:rPr lang="en-US" sz="1488" i="1">
                                          <a:latin typeface="Cambria Math" charset="0"/>
                                        </a:rPr>
                                        <m:t>h</m:t>
                                      </m:r>
                                    </m:e>
                                  </m:acc>
                                </m:e>
                                <m:sub>
                                  <m:r>
                                    <a:rPr lang="en-US" sz="1488" i="1">
                                      <a:latin typeface="Cambria Math" charset="0"/>
                                    </a:rPr>
                                    <m:t>𝑡</m:t>
                                  </m:r>
                                </m:sub>
                              </m:sSub>
                            </m:e>
                          </m:d>
                          <m:r>
                            <a:rPr lang="en-US" sz="1488" i="1">
                              <a:latin typeface="Cambria Math" charset="0"/>
                            </a:rPr>
                            <m:t> </m:t>
                          </m:r>
                        </m:e>
                      </m:d>
                    </m:oMath>
                  </m:oMathPara>
                </a14:m>
                <a:endParaRPr lang="el-GR" sz="1488" dirty="0"/>
              </a:p>
            </p:txBody>
          </p:sp>
        </mc:Choice>
        <mc:Fallback xmlns="">
          <p:sp>
            <p:nvSpPr>
              <p:cNvPr id="21" name="TextBox 20"/>
              <p:cNvSpPr txBox="1">
                <a:spLocks noRot="1" noChangeAspect="1" noMove="1" noResize="1" noEditPoints="1" noAdjustHandles="1" noChangeArrowheads="1" noChangeShapeType="1" noTextEdit="1"/>
              </p:cNvSpPr>
              <p:nvPr/>
            </p:nvSpPr>
            <p:spPr>
              <a:xfrm>
                <a:off x="4951741" y="3204889"/>
                <a:ext cx="1672702" cy="435119"/>
              </a:xfrm>
              <a:prstGeom prst="rect">
                <a:avLst/>
              </a:prstGeom>
              <a:blipFill>
                <a:blip r:embed="rId6"/>
                <a:stretch>
                  <a:fillRect/>
                </a:stretch>
              </a:blipFill>
            </p:spPr>
            <p:txBody>
              <a:bodyPr/>
              <a:lstStyle/>
              <a:p>
                <a:r>
                  <a:rPr lang="en-US">
                    <a:noFill/>
                  </a:rPr>
                  <a:t> </a:t>
                </a:r>
              </a:p>
            </p:txBody>
          </p:sp>
        </mc:Fallback>
      </mc:AlternateContent>
      <p:sp>
        <p:nvSpPr>
          <p:cNvPr id="23" name="TextBox 22"/>
          <p:cNvSpPr txBox="1"/>
          <p:nvPr/>
        </p:nvSpPr>
        <p:spPr>
          <a:xfrm>
            <a:off x="4951741" y="3844891"/>
            <a:ext cx="3088025" cy="321306"/>
          </a:xfrm>
          <a:prstGeom prst="rect">
            <a:avLst/>
          </a:prstGeom>
          <a:noFill/>
        </p:spPr>
        <p:txBody>
          <a:bodyPr wrap="none" rtlCol="0">
            <a:spAutoFit/>
          </a:bodyPr>
          <a:lstStyle/>
          <a:p>
            <a:r>
              <a:rPr lang="en-US" sz="1488" dirty="0"/>
              <a:t>past and future around a single token</a:t>
            </a:r>
            <a:endParaRPr lang="el-GR" sz="1488" dirty="0"/>
          </a:p>
        </p:txBody>
      </p:sp>
      <p:cxnSp>
        <p:nvCxnSpPr>
          <p:cNvPr id="25" name="Ευθύγραμμο βέλος σύνδεσης 24"/>
          <p:cNvCxnSpPr/>
          <p:nvPr/>
        </p:nvCxnSpPr>
        <p:spPr>
          <a:xfrm flipV="1">
            <a:off x="5251920" y="3527106"/>
            <a:ext cx="850583" cy="346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Ευθύγραμμο βέλος σύνδεσης 26"/>
          <p:cNvCxnSpPr/>
          <p:nvPr/>
        </p:nvCxnSpPr>
        <p:spPr>
          <a:xfrm flipH="1" flipV="1">
            <a:off x="5868805" y="3494353"/>
            <a:ext cx="282189" cy="378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Ορθογώνιο 28"/>
          <p:cNvSpPr/>
          <p:nvPr/>
        </p:nvSpPr>
        <p:spPr>
          <a:xfrm>
            <a:off x="1513559" y="4297865"/>
            <a:ext cx="2817407" cy="321370"/>
          </a:xfrm>
          <a:prstGeom prst="rect">
            <a:avLst/>
          </a:prstGeom>
        </p:spPr>
        <p:txBody>
          <a:bodyPr wrap="square">
            <a:spAutoFit/>
          </a:bodyPr>
          <a:lstStyle/>
          <a:p>
            <a:pPr algn="ctr"/>
            <a:r>
              <a:rPr lang="el-GR" sz="744" i="1" dirty="0" err="1"/>
              <a:t>http</a:t>
            </a:r>
            <a:r>
              <a:rPr lang="el-GR" sz="744" i="1" dirty="0"/>
              <a:t>://</a:t>
            </a:r>
            <a:r>
              <a:rPr lang="el-GR" sz="744" i="1" dirty="0" err="1"/>
              <a:t>www.wildml.com</a:t>
            </a:r>
            <a:r>
              <a:rPr lang="el-GR" sz="744" i="1" dirty="0"/>
              <a:t>/2015/09/recurrent-neural-networks-tutorial-part-1-introduction-to-rnns/</a:t>
            </a:r>
          </a:p>
        </p:txBody>
      </p:sp>
      <p:sp>
        <p:nvSpPr>
          <p:cNvPr id="30" name="TextBox 29"/>
          <p:cNvSpPr txBox="1"/>
          <p:nvPr/>
        </p:nvSpPr>
        <p:spPr>
          <a:xfrm>
            <a:off x="1375244" y="1316820"/>
            <a:ext cx="6806461" cy="779252"/>
          </a:xfrm>
          <a:prstGeom prst="rect">
            <a:avLst/>
          </a:prstGeom>
          <a:noFill/>
        </p:spPr>
        <p:txBody>
          <a:bodyPr wrap="square" rtlCol="0">
            <a:spAutoFit/>
          </a:bodyPr>
          <a:lstStyle/>
          <a:p>
            <a:pPr defTabSz="756087" eaLnBrk="0" fontAlgn="base" hangingPunct="0">
              <a:spcBef>
                <a:spcPct val="0"/>
              </a:spcBef>
              <a:spcAft>
                <a:spcPct val="0"/>
              </a:spcAft>
            </a:pPr>
            <a:r>
              <a:rPr lang="en-US" altLang="el-GR" sz="1488" dirty="0"/>
              <a:t>Main </a:t>
            </a:r>
            <a:r>
              <a:rPr lang="el-GR" altLang="el-GR" sz="1488" dirty="0" err="1"/>
              <a:t>idea</a:t>
            </a:r>
            <a:r>
              <a:rPr lang="en-US" altLang="el-GR" sz="1488" dirty="0"/>
              <a:t>: incorporate </a:t>
            </a:r>
            <a:r>
              <a:rPr lang="el-GR" altLang="el-GR" sz="1488" dirty="0" err="1"/>
              <a:t>both</a:t>
            </a:r>
            <a:r>
              <a:rPr lang="el-GR" altLang="el-GR" sz="1488" dirty="0"/>
              <a:t> </a:t>
            </a:r>
            <a:r>
              <a:rPr lang="el-GR" altLang="el-GR" sz="1488" dirty="0" err="1"/>
              <a:t>left</a:t>
            </a:r>
            <a:r>
              <a:rPr lang="el-GR" altLang="el-GR" sz="1488" dirty="0"/>
              <a:t> and </a:t>
            </a:r>
            <a:r>
              <a:rPr lang="el-GR" altLang="el-GR" sz="1488" dirty="0" err="1"/>
              <a:t>right</a:t>
            </a:r>
            <a:r>
              <a:rPr lang="el-GR" altLang="el-GR" sz="1488" dirty="0"/>
              <a:t> </a:t>
            </a:r>
            <a:r>
              <a:rPr lang="el-GR" altLang="el-GR" sz="1488" dirty="0" err="1"/>
              <a:t>context</a:t>
            </a:r>
            <a:endParaRPr lang="en-US" altLang="el-GR" sz="1488" dirty="0"/>
          </a:p>
          <a:p>
            <a:pPr defTabSz="756087" eaLnBrk="0" fontAlgn="base" hangingPunct="0">
              <a:spcBef>
                <a:spcPct val="0"/>
              </a:spcBef>
              <a:spcAft>
                <a:spcPct val="0"/>
              </a:spcAft>
            </a:pPr>
            <a:r>
              <a:rPr lang="el-GR" altLang="el-GR" sz="1488" dirty="0" err="1"/>
              <a:t>output</a:t>
            </a:r>
            <a:r>
              <a:rPr lang="el-GR" altLang="el-GR" sz="1488" dirty="0"/>
              <a:t> </a:t>
            </a:r>
            <a:r>
              <a:rPr lang="el-GR" altLang="el-GR" sz="1488" dirty="0" err="1"/>
              <a:t>may</a:t>
            </a:r>
            <a:r>
              <a:rPr lang="el-GR" altLang="el-GR" sz="1488" dirty="0"/>
              <a:t> </a:t>
            </a:r>
            <a:r>
              <a:rPr lang="el-GR" altLang="el-GR" sz="1488" dirty="0" err="1"/>
              <a:t>not</a:t>
            </a:r>
            <a:r>
              <a:rPr lang="el-GR" altLang="el-GR" sz="1488" dirty="0"/>
              <a:t> </a:t>
            </a:r>
            <a:r>
              <a:rPr lang="el-GR" altLang="el-GR" sz="1488" dirty="0" err="1"/>
              <a:t>only</a:t>
            </a:r>
            <a:r>
              <a:rPr lang="el-GR" altLang="el-GR" sz="1488" dirty="0"/>
              <a:t> </a:t>
            </a:r>
            <a:r>
              <a:rPr lang="el-GR" altLang="el-GR" sz="1488" dirty="0" err="1"/>
              <a:t>depend</a:t>
            </a:r>
            <a:r>
              <a:rPr lang="el-GR" altLang="el-GR" sz="1488" dirty="0"/>
              <a:t> on the </a:t>
            </a:r>
            <a:r>
              <a:rPr lang="el-GR" altLang="el-GR" sz="1488" b="1" dirty="0" err="1">
                <a:solidFill>
                  <a:schemeClr val="accent2"/>
                </a:solidFill>
              </a:rPr>
              <a:t>previous</a:t>
            </a:r>
            <a:r>
              <a:rPr lang="el-GR" altLang="el-GR" sz="1488" dirty="0">
                <a:solidFill>
                  <a:schemeClr val="accent2"/>
                </a:solidFill>
              </a:rPr>
              <a:t> </a:t>
            </a:r>
            <a:r>
              <a:rPr lang="el-GR" altLang="el-GR" sz="1488" dirty="0" err="1"/>
              <a:t>elements</a:t>
            </a:r>
            <a:r>
              <a:rPr lang="el-GR" altLang="el-GR" sz="1488" dirty="0"/>
              <a:t> in the </a:t>
            </a:r>
            <a:r>
              <a:rPr lang="el-GR" altLang="el-GR" sz="1488" dirty="0" err="1"/>
              <a:t>sequence</a:t>
            </a:r>
            <a:r>
              <a:rPr lang="el-GR" altLang="el-GR" sz="1488" dirty="0"/>
              <a:t>, </a:t>
            </a:r>
            <a:r>
              <a:rPr lang="en-US" altLang="el-GR" sz="1488" dirty="0"/>
              <a:t> </a:t>
            </a:r>
            <a:r>
              <a:rPr lang="el-GR" altLang="el-GR" sz="1488" dirty="0" err="1"/>
              <a:t>but</a:t>
            </a:r>
            <a:r>
              <a:rPr lang="el-GR" altLang="el-GR" sz="1488" dirty="0"/>
              <a:t> </a:t>
            </a:r>
            <a:r>
              <a:rPr lang="el-GR" altLang="el-GR" sz="1488" dirty="0" err="1"/>
              <a:t>also</a:t>
            </a:r>
            <a:r>
              <a:rPr lang="el-GR" altLang="el-GR" sz="1488" dirty="0"/>
              <a:t> </a:t>
            </a:r>
            <a:r>
              <a:rPr lang="el-GR" altLang="el-GR" sz="1488" b="1" dirty="0" err="1">
                <a:solidFill>
                  <a:schemeClr val="accent2"/>
                </a:solidFill>
              </a:rPr>
              <a:t>future</a:t>
            </a:r>
            <a:r>
              <a:rPr lang="el-GR" altLang="el-GR" sz="1488" dirty="0">
                <a:solidFill>
                  <a:schemeClr val="accent2"/>
                </a:solidFill>
              </a:rPr>
              <a:t> </a:t>
            </a:r>
            <a:r>
              <a:rPr lang="el-GR" altLang="el-GR" sz="1488" dirty="0" err="1"/>
              <a:t>elements</a:t>
            </a:r>
            <a:r>
              <a:rPr lang="el-GR" altLang="el-GR" sz="1488" dirty="0"/>
              <a:t>. </a:t>
            </a:r>
            <a:endParaRPr lang="en-US" altLang="el-GR" sz="1488" dirty="0"/>
          </a:p>
        </p:txBody>
      </p:sp>
    </p:spTree>
    <p:extLst>
      <p:ext uri="{BB962C8B-B14F-4D97-AF65-F5344CB8AC3E}">
        <p14:creationId xmlns:p14="http://schemas.microsoft.com/office/powerpoint/2010/main" val="106573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Sequence 2 Sequence or Encoder Decoder model</a:t>
            </a:r>
          </a:p>
        </p:txBody>
      </p:sp>
      <p:pic>
        <p:nvPicPr>
          <p:cNvPr id="8" name="Εικόνα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7361" y="1407136"/>
            <a:ext cx="4280987" cy="3953887"/>
          </a:xfrm>
          <a:prstGeom prst="rect">
            <a:avLst/>
          </a:prstGeom>
        </p:spPr>
      </p:pic>
      <p:sp>
        <p:nvSpPr>
          <p:cNvPr id="9" name="TextBox 8"/>
          <p:cNvSpPr txBox="1"/>
          <p:nvPr/>
        </p:nvSpPr>
        <p:spPr>
          <a:xfrm>
            <a:off x="5791227" y="3969386"/>
            <a:ext cx="2538708" cy="321306"/>
          </a:xfrm>
          <a:prstGeom prst="rect">
            <a:avLst/>
          </a:prstGeom>
          <a:noFill/>
        </p:spPr>
        <p:txBody>
          <a:bodyPr wrap="none" rtlCol="0">
            <a:spAutoFit/>
          </a:bodyPr>
          <a:lstStyle/>
          <a:p>
            <a:r>
              <a:rPr lang="en-US" sz="1488" dirty="0">
                <a:hlinkClick r:id="rId4"/>
              </a:rPr>
              <a:t>Try many other models for MT</a:t>
            </a:r>
            <a:endParaRPr lang="el-GR" sz="1488" dirty="0"/>
          </a:p>
        </p:txBody>
      </p:sp>
      <p:sp>
        <p:nvSpPr>
          <p:cNvPr id="10" name="Ορθογώνιο 9"/>
          <p:cNvSpPr/>
          <p:nvPr/>
        </p:nvSpPr>
        <p:spPr>
          <a:xfrm>
            <a:off x="5503945" y="4979295"/>
            <a:ext cx="3129303" cy="550343"/>
          </a:xfrm>
          <a:prstGeom prst="rect">
            <a:avLst/>
          </a:prstGeom>
        </p:spPr>
        <p:txBody>
          <a:bodyPr wrap="square">
            <a:spAutoFit/>
          </a:bodyPr>
          <a:lstStyle/>
          <a:p>
            <a:r>
              <a:rPr lang="en-US" sz="992" i="1" dirty="0">
                <a:solidFill>
                  <a:srgbClr val="222222"/>
                </a:solidFill>
                <a:latin typeface="Arial" charset="0"/>
              </a:rPr>
              <a:t>Cho, </a:t>
            </a:r>
            <a:r>
              <a:rPr lang="en-US" sz="992" i="1" dirty="0" err="1">
                <a:solidFill>
                  <a:srgbClr val="222222"/>
                </a:solidFill>
                <a:latin typeface="Arial" charset="0"/>
              </a:rPr>
              <a:t>Kyunghyun</a:t>
            </a:r>
            <a:r>
              <a:rPr lang="en-US" sz="992" i="1" dirty="0">
                <a:solidFill>
                  <a:srgbClr val="222222"/>
                </a:solidFill>
                <a:latin typeface="Arial" charset="0"/>
              </a:rPr>
              <a:t>, et al. "Learning phrase representations using RNN encoder-decoder for statistical machine translation." EMNLP 2014</a:t>
            </a:r>
            <a:endParaRPr lang="el-GR" sz="992" i="1" dirty="0"/>
          </a:p>
        </p:txBody>
      </p:sp>
    </p:spTree>
    <p:extLst>
      <p:ext uri="{BB962C8B-B14F-4D97-AF65-F5344CB8AC3E}">
        <p14:creationId xmlns:p14="http://schemas.microsoft.com/office/powerpoint/2010/main" val="42652343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061604" y="2106767"/>
            <a:ext cx="2562248" cy="1470143"/>
          </a:xfrm>
          <a:prstGeom prst="rect">
            <a:avLst/>
          </a:prstGeom>
        </p:spPr>
      </p:pic>
      <p:sp>
        <p:nvSpPr>
          <p:cNvPr id="11"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Gated Recurrent Units (GRUs)</a:t>
            </a:r>
          </a:p>
        </p:txBody>
      </p:sp>
      <p:sp>
        <p:nvSpPr>
          <p:cNvPr id="14" name="TextBox 13"/>
          <p:cNvSpPr txBox="1"/>
          <p:nvPr/>
        </p:nvSpPr>
        <p:spPr>
          <a:xfrm>
            <a:off x="1375243" y="1316820"/>
            <a:ext cx="7321011" cy="1008225"/>
          </a:xfrm>
          <a:prstGeom prst="rect">
            <a:avLst/>
          </a:prstGeom>
          <a:noFill/>
        </p:spPr>
        <p:txBody>
          <a:bodyPr wrap="square" rtlCol="0">
            <a:spAutoFit/>
          </a:bodyPr>
          <a:lstStyle/>
          <a:p>
            <a:pPr defTabSz="756087" eaLnBrk="0" fontAlgn="base" hangingPunct="0">
              <a:spcBef>
                <a:spcPct val="0"/>
              </a:spcBef>
              <a:spcAft>
                <a:spcPct val="0"/>
              </a:spcAft>
            </a:pPr>
            <a:r>
              <a:rPr lang="en-US" altLang="el-GR" sz="1488" dirty="0"/>
              <a:t>Main </a:t>
            </a:r>
            <a:r>
              <a:rPr lang="el-GR" altLang="el-GR" sz="1488" dirty="0" err="1"/>
              <a:t>idea</a:t>
            </a:r>
            <a:r>
              <a:rPr lang="en-US" altLang="el-GR" sz="1488" dirty="0"/>
              <a:t>:</a:t>
            </a:r>
          </a:p>
          <a:p>
            <a:pPr defTabSz="756087" eaLnBrk="0" fontAlgn="base" hangingPunct="0">
              <a:spcBef>
                <a:spcPct val="0"/>
              </a:spcBef>
              <a:spcAft>
                <a:spcPct val="0"/>
              </a:spcAft>
            </a:pPr>
            <a:r>
              <a:rPr lang="en-US" altLang="el-GR" sz="1488" dirty="0"/>
              <a:t>keep around memory to capture </a:t>
            </a:r>
            <a:r>
              <a:rPr lang="en-US" altLang="el-GR" sz="1488" b="1" dirty="0">
                <a:solidFill>
                  <a:schemeClr val="accent2"/>
                </a:solidFill>
              </a:rPr>
              <a:t>long dependencies</a:t>
            </a:r>
          </a:p>
          <a:p>
            <a:pPr defTabSz="756087" eaLnBrk="0" fontAlgn="base" hangingPunct="0">
              <a:spcBef>
                <a:spcPct val="0"/>
              </a:spcBef>
              <a:spcAft>
                <a:spcPct val="0"/>
              </a:spcAft>
            </a:pPr>
            <a:r>
              <a:rPr lang="en-US" altLang="el-GR" sz="1488" dirty="0"/>
              <a:t>Allow error messages to flow at </a:t>
            </a:r>
            <a:r>
              <a:rPr lang="en-US" altLang="el-GR" sz="1488" b="1" dirty="0">
                <a:solidFill>
                  <a:schemeClr val="accent2"/>
                </a:solidFill>
              </a:rPr>
              <a:t>different strengths </a:t>
            </a:r>
            <a:r>
              <a:rPr lang="en-US" altLang="el-GR" sz="1488" dirty="0"/>
              <a:t>depending on the inputs</a:t>
            </a:r>
          </a:p>
          <a:p>
            <a:pPr defTabSz="756087" eaLnBrk="0" fontAlgn="base" hangingPunct="0">
              <a:spcBef>
                <a:spcPct val="0"/>
              </a:spcBef>
              <a:spcAft>
                <a:spcPct val="0"/>
              </a:spcAft>
            </a:pPr>
            <a:endParaRPr lang="en-US" altLang="el-GR" sz="1488" dirty="0"/>
          </a:p>
        </p:txBody>
      </p:sp>
      <p:sp>
        <p:nvSpPr>
          <p:cNvPr id="15" name="TextBox 14"/>
          <p:cNvSpPr txBox="1"/>
          <p:nvPr/>
        </p:nvSpPr>
        <p:spPr>
          <a:xfrm>
            <a:off x="5872587" y="3467308"/>
            <a:ext cx="2940284" cy="321370"/>
          </a:xfrm>
          <a:prstGeom prst="rect">
            <a:avLst/>
          </a:prstGeom>
          <a:noFill/>
        </p:spPr>
        <p:txBody>
          <a:bodyPr wrap="square" rtlCol="0">
            <a:spAutoFit/>
          </a:bodyPr>
          <a:lstStyle/>
          <a:p>
            <a:r>
              <a:rPr lang="en-US" sz="744" i="1" dirty="0"/>
              <a:t>http://</a:t>
            </a:r>
            <a:r>
              <a:rPr lang="en-US" sz="744" i="1" dirty="0" err="1"/>
              <a:t>www.wildml.com</a:t>
            </a:r>
            <a:r>
              <a:rPr lang="en-US" sz="744" i="1" dirty="0"/>
              <a:t>/2015/10/recurrent-neural-network-tutorial-part-4-implementing-a-grulstm-rnn-with-python-and-theano/</a:t>
            </a:r>
            <a:endParaRPr lang="el-GR" sz="744" i="1" dirty="0"/>
          </a:p>
        </p:txBody>
      </p:sp>
      <mc:AlternateContent xmlns:mc="http://schemas.openxmlformats.org/markup-compatibility/2006" xmlns:a14="http://schemas.microsoft.com/office/drawing/2010/main">
        <mc:Choice Requires="a14">
          <p:sp>
            <p:nvSpPr>
              <p:cNvPr id="17" name="TextBox 16"/>
              <p:cNvSpPr txBox="1"/>
              <p:nvPr/>
            </p:nvSpPr>
            <p:spPr>
              <a:xfrm>
                <a:off x="1412129" y="2116077"/>
                <a:ext cx="4554966" cy="1485535"/>
              </a:xfrm>
              <a:prstGeom prst="rect">
                <a:avLst/>
              </a:prstGeom>
              <a:noFill/>
            </p:spPr>
            <p:txBody>
              <a:bodyPr wrap="square" rtlCol="0">
                <a:spAutoFit/>
              </a:bodyPr>
              <a:lstStyle/>
              <a:p>
                <a:r>
                  <a:rPr lang="en-US" sz="1488" dirty="0"/>
                  <a:t>Standard RNN computes hidden layer at next time step directly  </a:t>
                </a:r>
                <a14:m>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sub>
                    </m:sSub>
                    <m:r>
                      <a:rPr lang="en-US" sz="1488" i="1">
                        <a:latin typeface="Cambria Math" charset="0"/>
                      </a:rPr>
                      <m:t>=  </m:t>
                    </m:r>
                    <m:r>
                      <a:rPr lang="el-GR" sz="1488" i="1">
                        <a:latin typeface="Cambria Math" charset="0"/>
                      </a:rPr>
                      <m:t>𝜎</m:t>
                    </m:r>
                    <m:r>
                      <a:rPr lang="el-GR"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r>
                          <a:rPr lang="en-US" sz="1488" i="1">
                            <a:latin typeface="Cambria Math" charset="0"/>
                          </a:rPr>
                          <m:t>(</m:t>
                        </m:r>
                        <m:r>
                          <a:rPr lang="en-US" sz="1488" i="1">
                            <a:latin typeface="Cambria Math" charset="0"/>
                          </a:rPr>
                          <m:t>hh</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r>
                          <a:rPr lang="en-US" sz="1488" i="1">
                            <a:latin typeface="Cambria Math" charset="0"/>
                          </a:rPr>
                          <m:t>−1</m:t>
                        </m:r>
                      </m:sub>
                    </m:sSub>
                    <m:r>
                      <a:rPr lang="en-US"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r>
                          <a:rPr lang="en-US" sz="1488" i="1">
                            <a:latin typeface="Cambria Math" charset="0"/>
                          </a:rPr>
                          <m:t>(</m:t>
                        </m:r>
                        <m:r>
                          <a:rPr lang="en-US" sz="1488" i="1">
                            <a:latin typeface="Cambria Math" charset="0"/>
                          </a:rPr>
                          <m:t>h𝑥</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r>
                      <a:rPr lang="en-US" sz="1488" i="1">
                        <a:latin typeface="Cambria Math" charset="0"/>
                      </a:rPr>
                      <m:t>)</m:t>
                    </m:r>
                  </m:oMath>
                </a14:m>
                <a:endParaRPr lang="el-GR" sz="1488" dirty="0"/>
              </a:p>
              <a:p>
                <a:endParaRPr lang="en-US" sz="1488" dirty="0"/>
              </a:p>
              <a:p>
                <a:r>
                  <a:rPr lang="en-US" sz="1488" dirty="0"/>
                  <a:t>Compute an update gate based on current input word vector and hidden state</a:t>
                </a:r>
              </a:p>
              <a:p>
                <a:pPr/>
                <a14:m>
                  <m:oMathPara xmlns:m="http://schemas.openxmlformats.org/officeDocument/2006/math">
                    <m:oMathParaPr>
                      <m:jc m:val="centerGroup"/>
                    </m:oMathParaPr>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𝑧</m:t>
                          </m:r>
                        </m:e>
                        <m:sub>
                          <m:r>
                            <a:rPr lang="en-US" sz="1488" i="1">
                              <a:latin typeface="Cambria Math" charset="0"/>
                            </a:rPr>
                            <m:t>𝑡</m:t>
                          </m:r>
                        </m:sub>
                      </m:sSub>
                      <m:r>
                        <a:rPr lang="en-US" sz="1488" i="1">
                          <a:latin typeface="Cambria Math" charset="0"/>
                        </a:rPr>
                        <m:t>=  </m:t>
                      </m:r>
                      <m:r>
                        <a:rPr lang="el-GR" sz="1488" i="1">
                          <a:latin typeface="Cambria Math" charset="0"/>
                        </a:rPr>
                        <m:t>𝜎</m:t>
                      </m:r>
                      <m:r>
                        <a:rPr lang="el-GR"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𝑈</m:t>
                          </m:r>
                        </m:e>
                        <m:sup>
                          <m:r>
                            <a:rPr lang="en-US" sz="1488" i="1">
                              <a:latin typeface="Cambria Math" charset="0"/>
                            </a:rPr>
                            <m:t>(</m:t>
                          </m:r>
                          <m:r>
                            <a:rPr lang="en-US" sz="1488" i="1">
                              <a:latin typeface="Cambria Math" charset="0"/>
                            </a:rPr>
                            <m:t>𝑧</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r>
                            <a:rPr lang="en-US" sz="1488" i="1">
                              <a:latin typeface="Cambria Math" charset="0"/>
                            </a:rPr>
                            <m:t>−1</m:t>
                          </m:r>
                        </m:sub>
                      </m:sSub>
                      <m:r>
                        <a:rPr lang="en-US"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r>
                            <a:rPr lang="en-US" sz="1488" i="1">
                              <a:latin typeface="Cambria Math" charset="0"/>
                            </a:rPr>
                            <m:t>(</m:t>
                          </m:r>
                          <m:r>
                            <a:rPr lang="en-US" sz="1488" i="1">
                              <a:latin typeface="Cambria Math" charset="0"/>
                            </a:rPr>
                            <m:t>𝑧</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r>
                        <a:rPr lang="en-US" sz="1488" i="1">
                          <a:latin typeface="Cambria Math" charset="0"/>
                        </a:rPr>
                        <m:t>)</m:t>
                      </m:r>
                    </m:oMath>
                  </m:oMathPara>
                </a14:m>
                <a:endParaRPr lang="en-US" sz="1488" dirty="0"/>
              </a:p>
            </p:txBody>
          </p:sp>
        </mc:Choice>
        <mc:Fallback xmlns="">
          <p:sp>
            <p:nvSpPr>
              <p:cNvPr id="17" name="TextBox 16"/>
              <p:cNvSpPr txBox="1">
                <a:spLocks noRot="1" noChangeAspect="1" noMove="1" noResize="1" noEditPoints="1" noAdjustHandles="1" noChangeArrowheads="1" noChangeShapeType="1" noTextEdit="1"/>
              </p:cNvSpPr>
              <p:nvPr/>
            </p:nvSpPr>
            <p:spPr>
              <a:xfrm>
                <a:off x="1412129" y="2116077"/>
                <a:ext cx="4554966" cy="1485535"/>
              </a:xfrm>
              <a:prstGeom prst="rect">
                <a:avLst/>
              </a:prstGeom>
              <a:blipFill>
                <a:blip r:embed="rId4"/>
                <a:stretch>
                  <a:fillRect l="-535" t="-820" b="-1639"/>
                </a:stretch>
              </a:blipFill>
            </p:spPr>
            <p:txBody>
              <a:bodyPr/>
              <a:lstStyle/>
              <a:p>
                <a:r>
                  <a:rPr lang="en-US">
                    <a:noFill/>
                  </a:rPr>
                  <a:t> </a:t>
                </a:r>
              </a:p>
            </p:txBody>
          </p:sp>
        </mc:Fallback>
      </mc:AlternateContent>
      <p:sp>
        <p:nvSpPr>
          <p:cNvPr id="20" name="Ορθογώνιο 19"/>
          <p:cNvSpPr/>
          <p:nvPr/>
        </p:nvSpPr>
        <p:spPr>
          <a:xfrm>
            <a:off x="1412129" y="4157535"/>
            <a:ext cx="7284126" cy="550279"/>
          </a:xfrm>
          <a:prstGeom prst="rect">
            <a:avLst/>
          </a:prstGeom>
        </p:spPr>
        <p:txBody>
          <a:bodyPr wrap="square">
            <a:spAutoFit/>
          </a:bodyPr>
          <a:lstStyle/>
          <a:p>
            <a:r>
              <a:rPr lang="en-US" sz="1488" dirty="0"/>
              <a:t>Controls how much of past state should matter now</a:t>
            </a:r>
          </a:p>
          <a:p>
            <a:r>
              <a:rPr lang="en-US" sz="1488" dirty="0"/>
              <a:t>If z close to 1, then we can copy information in that unit through many steps!</a:t>
            </a:r>
            <a:endParaRPr lang="el-GR" sz="1488" dirty="0"/>
          </a:p>
        </p:txBody>
      </p:sp>
    </p:spTree>
    <p:extLst>
      <p:ext uri="{BB962C8B-B14F-4D97-AF65-F5344CB8AC3E}">
        <p14:creationId xmlns:p14="http://schemas.microsoft.com/office/powerpoint/2010/main" val="38908021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061604" y="2106767"/>
            <a:ext cx="2562248" cy="1470143"/>
          </a:xfrm>
          <a:prstGeom prst="rect">
            <a:avLst/>
          </a:prstGeom>
        </p:spPr>
      </p:pic>
      <p:sp>
        <p:nvSpPr>
          <p:cNvPr id="11"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Gated Recurrent Units (GRUs)</a:t>
            </a:r>
          </a:p>
        </p:txBody>
      </p:sp>
      <p:sp>
        <p:nvSpPr>
          <p:cNvPr id="14" name="TextBox 13"/>
          <p:cNvSpPr txBox="1"/>
          <p:nvPr/>
        </p:nvSpPr>
        <p:spPr>
          <a:xfrm>
            <a:off x="1375243" y="1316820"/>
            <a:ext cx="7321011" cy="1008225"/>
          </a:xfrm>
          <a:prstGeom prst="rect">
            <a:avLst/>
          </a:prstGeom>
          <a:noFill/>
        </p:spPr>
        <p:txBody>
          <a:bodyPr wrap="square" rtlCol="0">
            <a:spAutoFit/>
          </a:bodyPr>
          <a:lstStyle/>
          <a:p>
            <a:pPr defTabSz="756087" eaLnBrk="0" fontAlgn="base" hangingPunct="0">
              <a:spcBef>
                <a:spcPct val="0"/>
              </a:spcBef>
              <a:spcAft>
                <a:spcPct val="0"/>
              </a:spcAft>
            </a:pPr>
            <a:r>
              <a:rPr lang="en-US" altLang="el-GR" sz="1488" dirty="0"/>
              <a:t>Main </a:t>
            </a:r>
            <a:r>
              <a:rPr lang="el-GR" altLang="el-GR" sz="1488" dirty="0" err="1"/>
              <a:t>idea</a:t>
            </a:r>
            <a:r>
              <a:rPr lang="en-US" altLang="el-GR" sz="1488" dirty="0"/>
              <a:t>:</a:t>
            </a:r>
          </a:p>
          <a:p>
            <a:pPr defTabSz="756087" eaLnBrk="0" fontAlgn="base" hangingPunct="0">
              <a:spcBef>
                <a:spcPct val="0"/>
              </a:spcBef>
              <a:spcAft>
                <a:spcPct val="0"/>
              </a:spcAft>
            </a:pPr>
            <a:r>
              <a:rPr lang="en-US" altLang="el-GR" sz="1488" dirty="0"/>
              <a:t>keep around memory to capture </a:t>
            </a:r>
            <a:r>
              <a:rPr lang="en-US" altLang="el-GR" sz="1488" b="1" dirty="0">
                <a:solidFill>
                  <a:schemeClr val="accent2"/>
                </a:solidFill>
              </a:rPr>
              <a:t>long dependencies</a:t>
            </a:r>
          </a:p>
          <a:p>
            <a:pPr defTabSz="756087" eaLnBrk="0" fontAlgn="base" hangingPunct="0">
              <a:spcBef>
                <a:spcPct val="0"/>
              </a:spcBef>
              <a:spcAft>
                <a:spcPct val="0"/>
              </a:spcAft>
            </a:pPr>
            <a:r>
              <a:rPr lang="en-US" altLang="el-GR" sz="1488" dirty="0"/>
              <a:t>Allow error messages to flow at </a:t>
            </a:r>
            <a:r>
              <a:rPr lang="en-US" altLang="el-GR" sz="1488" b="1" dirty="0">
                <a:solidFill>
                  <a:schemeClr val="accent2"/>
                </a:solidFill>
              </a:rPr>
              <a:t>different strengths </a:t>
            </a:r>
            <a:r>
              <a:rPr lang="en-US" altLang="el-GR" sz="1488" dirty="0"/>
              <a:t>depending on the inputs</a:t>
            </a:r>
          </a:p>
          <a:p>
            <a:pPr defTabSz="756087" eaLnBrk="0" fontAlgn="base" hangingPunct="0">
              <a:spcBef>
                <a:spcPct val="0"/>
              </a:spcBef>
              <a:spcAft>
                <a:spcPct val="0"/>
              </a:spcAft>
            </a:pPr>
            <a:endParaRPr lang="en-US" altLang="el-GR" sz="1488" dirty="0"/>
          </a:p>
        </p:txBody>
      </p:sp>
      <mc:AlternateContent xmlns:mc="http://schemas.openxmlformats.org/markup-compatibility/2006" xmlns:a14="http://schemas.microsoft.com/office/drawing/2010/main">
        <mc:Choice Requires="a14">
          <p:sp>
            <p:nvSpPr>
              <p:cNvPr id="17" name="TextBox 16"/>
              <p:cNvSpPr txBox="1"/>
              <p:nvPr/>
            </p:nvSpPr>
            <p:spPr>
              <a:xfrm>
                <a:off x="1412129" y="2116077"/>
                <a:ext cx="4554966" cy="2664384"/>
              </a:xfrm>
              <a:prstGeom prst="rect">
                <a:avLst/>
              </a:prstGeom>
              <a:noFill/>
            </p:spPr>
            <p:txBody>
              <a:bodyPr wrap="square" rtlCol="0">
                <a:spAutoFit/>
              </a:bodyPr>
              <a:lstStyle/>
              <a:p>
                <a:r>
                  <a:rPr lang="en-US" sz="1488" dirty="0"/>
                  <a:t>Standard RNN computes hidden layer at next time step directly  </a:t>
                </a:r>
                <a14:m>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sub>
                    </m:sSub>
                    <m:r>
                      <a:rPr lang="en-US" sz="1488" i="1">
                        <a:latin typeface="Cambria Math" charset="0"/>
                      </a:rPr>
                      <m:t>=  </m:t>
                    </m:r>
                    <m:r>
                      <a:rPr lang="el-GR" sz="1488" i="1">
                        <a:latin typeface="Cambria Math" charset="0"/>
                      </a:rPr>
                      <m:t>𝜎</m:t>
                    </m:r>
                    <m:r>
                      <a:rPr lang="el-GR"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r>
                          <a:rPr lang="en-US" sz="1488" i="1">
                            <a:latin typeface="Cambria Math" charset="0"/>
                          </a:rPr>
                          <m:t>(</m:t>
                        </m:r>
                        <m:r>
                          <a:rPr lang="en-US" sz="1488" i="1">
                            <a:latin typeface="Cambria Math" charset="0"/>
                          </a:rPr>
                          <m:t>hh</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r>
                          <a:rPr lang="en-US" sz="1488" i="1">
                            <a:latin typeface="Cambria Math" charset="0"/>
                          </a:rPr>
                          <m:t>−1</m:t>
                        </m:r>
                      </m:sub>
                    </m:sSub>
                    <m:r>
                      <a:rPr lang="en-US"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r>
                          <a:rPr lang="en-US" sz="1488" i="1">
                            <a:latin typeface="Cambria Math" charset="0"/>
                          </a:rPr>
                          <m:t>(</m:t>
                        </m:r>
                        <m:r>
                          <a:rPr lang="en-US" sz="1488" i="1">
                            <a:latin typeface="Cambria Math" charset="0"/>
                          </a:rPr>
                          <m:t>h𝑥</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r>
                      <a:rPr lang="en-US" sz="1488" i="1">
                        <a:latin typeface="Cambria Math" charset="0"/>
                      </a:rPr>
                      <m:t>)</m:t>
                    </m:r>
                  </m:oMath>
                </a14:m>
                <a:endParaRPr lang="el-GR" sz="1488" dirty="0"/>
              </a:p>
              <a:p>
                <a:endParaRPr lang="en-US" sz="1488" dirty="0"/>
              </a:p>
              <a:p>
                <a:r>
                  <a:rPr lang="en-US" sz="1488" dirty="0"/>
                  <a:t>Compute an update gate based on current input word vector and hidden state</a:t>
                </a:r>
              </a:p>
              <a:p>
                <a:pPr/>
                <a14:m>
                  <m:oMathPara xmlns:m="http://schemas.openxmlformats.org/officeDocument/2006/math">
                    <m:oMathParaPr>
                      <m:jc m:val="centerGroup"/>
                    </m:oMathParaPr>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𝑧</m:t>
                          </m:r>
                        </m:e>
                        <m:sub>
                          <m:r>
                            <a:rPr lang="en-US" sz="1488" i="1">
                              <a:latin typeface="Cambria Math" charset="0"/>
                            </a:rPr>
                            <m:t>𝑡</m:t>
                          </m:r>
                        </m:sub>
                      </m:sSub>
                      <m:r>
                        <a:rPr lang="en-US" sz="1488" i="1">
                          <a:latin typeface="Cambria Math" charset="0"/>
                        </a:rPr>
                        <m:t>=  </m:t>
                      </m:r>
                      <m:r>
                        <a:rPr lang="el-GR" sz="1488" i="1">
                          <a:latin typeface="Cambria Math" charset="0"/>
                        </a:rPr>
                        <m:t>𝜎</m:t>
                      </m:r>
                      <m:r>
                        <a:rPr lang="el-GR"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𝑈</m:t>
                          </m:r>
                        </m:e>
                        <m:sup>
                          <m:r>
                            <a:rPr lang="en-US" sz="1488" i="1">
                              <a:latin typeface="Cambria Math" charset="0"/>
                            </a:rPr>
                            <m:t>(</m:t>
                          </m:r>
                          <m:r>
                            <a:rPr lang="en-US" sz="1488" i="1">
                              <a:latin typeface="Cambria Math" charset="0"/>
                            </a:rPr>
                            <m:t>𝑧</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r>
                            <a:rPr lang="en-US" sz="1488" i="1">
                              <a:latin typeface="Cambria Math" charset="0"/>
                            </a:rPr>
                            <m:t>−1</m:t>
                          </m:r>
                        </m:sub>
                      </m:sSub>
                      <m:r>
                        <a:rPr lang="en-US"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r>
                            <a:rPr lang="en-US" sz="1488" i="1">
                              <a:latin typeface="Cambria Math" charset="0"/>
                            </a:rPr>
                            <m:t>(</m:t>
                          </m:r>
                          <m:r>
                            <a:rPr lang="en-US" sz="1488" i="1">
                              <a:latin typeface="Cambria Math" charset="0"/>
                            </a:rPr>
                            <m:t>𝑧</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r>
                        <a:rPr lang="en-US" sz="1488" i="1">
                          <a:latin typeface="Cambria Math" charset="0"/>
                        </a:rPr>
                        <m:t>)</m:t>
                      </m:r>
                    </m:oMath>
                  </m:oMathPara>
                </a14:m>
                <a:endParaRPr lang="en-US" sz="1488" dirty="0"/>
              </a:p>
              <a:p>
                <a:endParaRPr lang="el-GR" sz="1488" dirty="0"/>
              </a:p>
              <a:p>
                <a:r>
                  <a:rPr lang="en-US" sz="1488" dirty="0"/>
                  <a:t>Compute a reset gate similarly but with different weights</a:t>
                </a:r>
              </a:p>
              <a:p>
                <a:pPr/>
                <a14:m>
                  <m:oMathPara xmlns:m="http://schemas.openxmlformats.org/officeDocument/2006/math">
                    <m:oMathParaPr>
                      <m:jc m:val="centerGroup"/>
                    </m:oMathParaPr>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𝑟</m:t>
                          </m:r>
                        </m:e>
                        <m:sub>
                          <m:r>
                            <a:rPr lang="en-US" sz="1488" i="1">
                              <a:latin typeface="Cambria Math" charset="0"/>
                            </a:rPr>
                            <m:t>𝑡</m:t>
                          </m:r>
                        </m:sub>
                      </m:sSub>
                      <m:r>
                        <a:rPr lang="en-US" sz="1488" i="1">
                          <a:latin typeface="Cambria Math" charset="0"/>
                        </a:rPr>
                        <m:t>=  </m:t>
                      </m:r>
                      <m:r>
                        <a:rPr lang="el-GR" sz="1488" i="1">
                          <a:latin typeface="Cambria Math" charset="0"/>
                        </a:rPr>
                        <m:t>𝜎</m:t>
                      </m:r>
                      <m:d>
                        <m:dPr>
                          <m:ctrlPr>
                            <a:rPr lang="el-GR" sz="1488" i="1">
                              <a:latin typeface="Cambria Math" panose="02040503050406030204" pitchFamily="18" charset="0"/>
                            </a:rPr>
                          </m:ctrlPr>
                        </m:dPr>
                        <m:e>
                          <m:sSup>
                            <m:sSupPr>
                              <m:ctrlPr>
                                <a:rPr lang="el-GR" sz="1488" i="1">
                                  <a:latin typeface="Cambria Math" panose="02040503050406030204" pitchFamily="18" charset="0"/>
                                </a:rPr>
                              </m:ctrlPr>
                            </m:sSupPr>
                            <m:e>
                              <m:r>
                                <a:rPr lang="en-US" sz="1488" i="1">
                                  <a:latin typeface="Cambria Math" charset="0"/>
                                </a:rPr>
                                <m:t>𝑈</m:t>
                              </m:r>
                            </m:e>
                            <m:sup>
                              <m:d>
                                <m:dPr>
                                  <m:ctrlPr>
                                    <a:rPr lang="en-US" sz="1488" i="1">
                                      <a:latin typeface="Cambria Math" panose="02040503050406030204" pitchFamily="18" charset="0"/>
                                    </a:rPr>
                                  </m:ctrlPr>
                                </m:dPr>
                                <m:e>
                                  <m:r>
                                    <a:rPr lang="en-US" sz="1488" i="1">
                                      <a:latin typeface="Cambria Math" charset="0"/>
                                    </a:rPr>
                                    <m:t>𝑟</m:t>
                                  </m:r>
                                </m:e>
                              </m:d>
                            </m:sup>
                          </m:sSup>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r>
                                <a:rPr lang="en-US" sz="1488" i="1">
                                  <a:latin typeface="Cambria Math" charset="0"/>
                                </a:rPr>
                                <m:t>−1</m:t>
                              </m:r>
                            </m:sub>
                          </m:sSub>
                          <m:r>
                            <a:rPr lang="en-US"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d>
                                <m:dPr>
                                  <m:ctrlPr>
                                    <a:rPr lang="en-US" sz="1488" i="1">
                                      <a:latin typeface="Cambria Math" panose="02040503050406030204" pitchFamily="18" charset="0"/>
                                    </a:rPr>
                                  </m:ctrlPr>
                                </m:dPr>
                                <m:e>
                                  <m:r>
                                    <a:rPr lang="en-US" sz="1488" i="1">
                                      <a:latin typeface="Cambria Math" charset="0"/>
                                    </a:rPr>
                                    <m:t>𝑟</m:t>
                                  </m:r>
                                </m:e>
                              </m:d>
                            </m:sup>
                          </m:sSup>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e>
                      </m:d>
                    </m:oMath>
                  </m:oMathPara>
                </a14:m>
                <a:endParaRPr lang="en-US" sz="1488" dirty="0"/>
              </a:p>
              <a:p>
                <a:endParaRPr lang="en-US" sz="1488" dirty="0"/>
              </a:p>
              <a:p>
                <a:endParaRPr lang="en-US" sz="1488" dirty="0"/>
              </a:p>
            </p:txBody>
          </p:sp>
        </mc:Choice>
        <mc:Fallback xmlns="">
          <p:sp>
            <p:nvSpPr>
              <p:cNvPr id="17" name="TextBox 16"/>
              <p:cNvSpPr txBox="1">
                <a:spLocks noRot="1" noChangeAspect="1" noMove="1" noResize="1" noEditPoints="1" noAdjustHandles="1" noChangeArrowheads="1" noChangeShapeType="1" noTextEdit="1"/>
              </p:cNvSpPr>
              <p:nvPr/>
            </p:nvSpPr>
            <p:spPr>
              <a:xfrm>
                <a:off x="1412129" y="2116077"/>
                <a:ext cx="4554966" cy="2664384"/>
              </a:xfrm>
              <a:prstGeom prst="rect">
                <a:avLst/>
              </a:prstGeom>
              <a:blipFill>
                <a:blip r:embed="rId4"/>
                <a:stretch>
                  <a:fillRect l="-535" t="-458" r="-268"/>
                </a:stretch>
              </a:blipFill>
            </p:spPr>
            <p:txBody>
              <a:bodyPr/>
              <a:lstStyle/>
              <a:p>
                <a:r>
                  <a:rPr lang="en-US">
                    <a:noFill/>
                  </a:rPr>
                  <a:t> </a:t>
                </a:r>
              </a:p>
            </p:txBody>
          </p:sp>
        </mc:Fallback>
      </mc:AlternateContent>
      <p:sp>
        <p:nvSpPr>
          <p:cNvPr id="19" name="Ορθογώνιο 18"/>
          <p:cNvSpPr/>
          <p:nvPr/>
        </p:nvSpPr>
        <p:spPr>
          <a:xfrm>
            <a:off x="5188914" y="4007163"/>
            <a:ext cx="3507340" cy="1161023"/>
          </a:xfrm>
          <a:prstGeom prst="rect">
            <a:avLst/>
          </a:prstGeom>
        </p:spPr>
        <p:txBody>
          <a:bodyPr wrap="square">
            <a:spAutoFit/>
          </a:bodyPr>
          <a:lstStyle/>
          <a:p>
            <a:pPr algn="ctr"/>
            <a:r>
              <a:rPr lang="en-US" sz="1488" dirty="0"/>
              <a:t>If reset close to 0, ignore previous hidden state </a:t>
            </a:r>
            <a:r>
              <a:rPr lang="en-US" sz="1323" dirty="0"/>
              <a:t>(allows model to drop information that is irrelevant in the future)</a:t>
            </a:r>
          </a:p>
          <a:p>
            <a:pPr algn="ctr"/>
            <a:endParaRPr lang="en-US" sz="1323" dirty="0"/>
          </a:p>
          <a:p>
            <a:pPr algn="ctr"/>
            <a:endParaRPr lang="en-US" sz="1323" dirty="0"/>
          </a:p>
        </p:txBody>
      </p:sp>
      <p:sp>
        <p:nvSpPr>
          <p:cNvPr id="10" name="Ορθογώνιο 9"/>
          <p:cNvSpPr/>
          <p:nvPr/>
        </p:nvSpPr>
        <p:spPr>
          <a:xfrm>
            <a:off x="1412128" y="4805775"/>
            <a:ext cx="6954312" cy="550279"/>
          </a:xfrm>
          <a:prstGeom prst="rect">
            <a:avLst/>
          </a:prstGeom>
        </p:spPr>
        <p:txBody>
          <a:bodyPr wrap="square">
            <a:spAutoFit/>
          </a:bodyPr>
          <a:lstStyle/>
          <a:p>
            <a:r>
              <a:rPr lang="en-US" sz="1488" dirty="0"/>
              <a:t>Units with </a:t>
            </a:r>
            <a:r>
              <a:rPr lang="en-US" sz="1488" b="1" dirty="0">
                <a:solidFill>
                  <a:schemeClr val="accent2"/>
                </a:solidFill>
              </a:rPr>
              <a:t>short-term</a:t>
            </a:r>
            <a:r>
              <a:rPr lang="en-US" sz="1488" dirty="0"/>
              <a:t> dependencies often have </a:t>
            </a:r>
            <a:r>
              <a:rPr lang="en-US" sz="1488" b="1" dirty="0">
                <a:solidFill>
                  <a:schemeClr val="accent2"/>
                </a:solidFill>
              </a:rPr>
              <a:t>reset</a:t>
            </a:r>
            <a:r>
              <a:rPr lang="en-US" sz="1488" dirty="0">
                <a:solidFill>
                  <a:schemeClr val="accent2"/>
                </a:solidFill>
              </a:rPr>
              <a:t> </a:t>
            </a:r>
            <a:r>
              <a:rPr lang="en-US" sz="1488" dirty="0"/>
              <a:t>gates very active</a:t>
            </a:r>
          </a:p>
          <a:p>
            <a:r>
              <a:rPr lang="en-US" sz="1488" dirty="0"/>
              <a:t>Units with </a:t>
            </a:r>
            <a:r>
              <a:rPr lang="en-US" sz="1488" b="1" dirty="0">
                <a:solidFill>
                  <a:schemeClr val="accent2"/>
                </a:solidFill>
              </a:rPr>
              <a:t>long-term</a:t>
            </a:r>
            <a:r>
              <a:rPr lang="en-US" sz="1488" dirty="0"/>
              <a:t> dependencies have active </a:t>
            </a:r>
            <a:r>
              <a:rPr lang="en-US" sz="1488" b="1" dirty="0">
                <a:solidFill>
                  <a:schemeClr val="accent2"/>
                </a:solidFill>
              </a:rPr>
              <a:t>update</a:t>
            </a:r>
            <a:r>
              <a:rPr lang="en-US" sz="1488" dirty="0"/>
              <a:t> gates z </a:t>
            </a:r>
          </a:p>
        </p:txBody>
      </p:sp>
      <p:sp>
        <p:nvSpPr>
          <p:cNvPr id="12" name="TextBox 11"/>
          <p:cNvSpPr txBox="1"/>
          <p:nvPr/>
        </p:nvSpPr>
        <p:spPr>
          <a:xfrm>
            <a:off x="5872587" y="3467308"/>
            <a:ext cx="2940284" cy="321370"/>
          </a:xfrm>
          <a:prstGeom prst="rect">
            <a:avLst/>
          </a:prstGeom>
          <a:noFill/>
        </p:spPr>
        <p:txBody>
          <a:bodyPr wrap="square" rtlCol="0">
            <a:spAutoFit/>
          </a:bodyPr>
          <a:lstStyle/>
          <a:p>
            <a:r>
              <a:rPr lang="en-US" sz="744" i="1" dirty="0"/>
              <a:t>http://</a:t>
            </a:r>
            <a:r>
              <a:rPr lang="en-US" sz="744" i="1" dirty="0" err="1"/>
              <a:t>www.wildml.com</a:t>
            </a:r>
            <a:r>
              <a:rPr lang="en-US" sz="744" i="1" dirty="0"/>
              <a:t>/2015/10/recurrent-neural-network-tutorial-part-4-implementing-a-grulstm-rnn-with-python-and-theano/</a:t>
            </a:r>
            <a:endParaRPr lang="el-GR" sz="744" i="1" dirty="0"/>
          </a:p>
        </p:txBody>
      </p:sp>
    </p:spTree>
    <p:extLst>
      <p:ext uri="{BB962C8B-B14F-4D97-AF65-F5344CB8AC3E}">
        <p14:creationId xmlns:p14="http://schemas.microsoft.com/office/powerpoint/2010/main" val="3086578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061604" y="2106767"/>
            <a:ext cx="2562248" cy="1470143"/>
          </a:xfrm>
          <a:prstGeom prst="rect">
            <a:avLst/>
          </a:prstGeom>
        </p:spPr>
      </p:pic>
      <p:sp>
        <p:nvSpPr>
          <p:cNvPr id="11"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Gated Recurrent Units (GRUs)</a:t>
            </a:r>
          </a:p>
        </p:txBody>
      </p:sp>
      <p:sp>
        <p:nvSpPr>
          <p:cNvPr id="14" name="TextBox 13"/>
          <p:cNvSpPr txBox="1"/>
          <p:nvPr/>
        </p:nvSpPr>
        <p:spPr>
          <a:xfrm>
            <a:off x="1375243" y="1316820"/>
            <a:ext cx="7321011" cy="1008225"/>
          </a:xfrm>
          <a:prstGeom prst="rect">
            <a:avLst/>
          </a:prstGeom>
          <a:noFill/>
        </p:spPr>
        <p:txBody>
          <a:bodyPr wrap="square" rtlCol="0">
            <a:spAutoFit/>
          </a:bodyPr>
          <a:lstStyle/>
          <a:p>
            <a:pPr defTabSz="756087" eaLnBrk="0" fontAlgn="base" hangingPunct="0">
              <a:spcBef>
                <a:spcPct val="0"/>
              </a:spcBef>
              <a:spcAft>
                <a:spcPct val="0"/>
              </a:spcAft>
            </a:pPr>
            <a:r>
              <a:rPr lang="en-US" altLang="el-GR" sz="1488" dirty="0"/>
              <a:t>Main </a:t>
            </a:r>
            <a:r>
              <a:rPr lang="el-GR" altLang="el-GR" sz="1488" dirty="0" err="1"/>
              <a:t>idea</a:t>
            </a:r>
            <a:r>
              <a:rPr lang="en-US" altLang="el-GR" sz="1488" dirty="0"/>
              <a:t>:</a:t>
            </a:r>
          </a:p>
          <a:p>
            <a:pPr defTabSz="756087" eaLnBrk="0" fontAlgn="base" hangingPunct="0">
              <a:spcBef>
                <a:spcPct val="0"/>
              </a:spcBef>
              <a:spcAft>
                <a:spcPct val="0"/>
              </a:spcAft>
            </a:pPr>
            <a:r>
              <a:rPr lang="en-US" altLang="el-GR" sz="1488" dirty="0"/>
              <a:t>keep around memory to capture </a:t>
            </a:r>
            <a:r>
              <a:rPr lang="en-US" altLang="el-GR" sz="1488" b="1" dirty="0">
                <a:solidFill>
                  <a:schemeClr val="accent2"/>
                </a:solidFill>
              </a:rPr>
              <a:t>long dependencies</a:t>
            </a:r>
          </a:p>
          <a:p>
            <a:pPr defTabSz="756087" eaLnBrk="0" fontAlgn="base" hangingPunct="0">
              <a:spcBef>
                <a:spcPct val="0"/>
              </a:spcBef>
              <a:spcAft>
                <a:spcPct val="0"/>
              </a:spcAft>
            </a:pPr>
            <a:r>
              <a:rPr lang="en-US" altLang="el-GR" sz="1488" dirty="0"/>
              <a:t>Allow error messages to flow at </a:t>
            </a:r>
            <a:r>
              <a:rPr lang="en-US" altLang="el-GR" sz="1488" b="1" dirty="0">
                <a:solidFill>
                  <a:schemeClr val="accent2"/>
                </a:solidFill>
              </a:rPr>
              <a:t>different strengths </a:t>
            </a:r>
            <a:r>
              <a:rPr lang="en-US" altLang="el-GR" sz="1488" dirty="0"/>
              <a:t>depending on the inputs</a:t>
            </a:r>
          </a:p>
          <a:p>
            <a:pPr defTabSz="756087" eaLnBrk="0" fontAlgn="base" hangingPunct="0">
              <a:spcBef>
                <a:spcPct val="0"/>
              </a:spcBef>
              <a:spcAft>
                <a:spcPct val="0"/>
              </a:spcAft>
            </a:pPr>
            <a:endParaRPr lang="en-US" altLang="el-GR" sz="1488" dirty="0"/>
          </a:p>
        </p:txBody>
      </p:sp>
      <mc:AlternateContent xmlns:mc="http://schemas.openxmlformats.org/markup-compatibility/2006" xmlns:a14="http://schemas.microsoft.com/office/drawing/2010/main">
        <mc:Choice Requires="a14">
          <p:sp>
            <p:nvSpPr>
              <p:cNvPr id="17" name="TextBox 16"/>
              <p:cNvSpPr txBox="1"/>
              <p:nvPr/>
            </p:nvSpPr>
            <p:spPr>
              <a:xfrm>
                <a:off x="1412129" y="2116077"/>
                <a:ext cx="4554966" cy="3371692"/>
              </a:xfrm>
              <a:prstGeom prst="rect">
                <a:avLst/>
              </a:prstGeom>
              <a:noFill/>
            </p:spPr>
            <p:txBody>
              <a:bodyPr wrap="square" rtlCol="0">
                <a:spAutoFit/>
              </a:bodyPr>
              <a:lstStyle/>
              <a:p>
                <a:r>
                  <a:rPr lang="en-US" sz="1488" dirty="0"/>
                  <a:t>Standard RNN computes hidden layer at next time step directly  </a:t>
                </a:r>
                <a14:m>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sub>
                    </m:sSub>
                    <m:r>
                      <a:rPr lang="en-US" sz="1488" i="1">
                        <a:latin typeface="Cambria Math" charset="0"/>
                      </a:rPr>
                      <m:t>=  </m:t>
                    </m:r>
                    <m:r>
                      <a:rPr lang="el-GR" sz="1488" i="1">
                        <a:latin typeface="Cambria Math" charset="0"/>
                      </a:rPr>
                      <m:t>𝜎</m:t>
                    </m:r>
                    <m:r>
                      <a:rPr lang="el-GR"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r>
                          <a:rPr lang="en-US" sz="1488" i="1">
                            <a:latin typeface="Cambria Math" charset="0"/>
                          </a:rPr>
                          <m:t>(</m:t>
                        </m:r>
                        <m:r>
                          <a:rPr lang="en-US" sz="1488" i="1">
                            <a:latin typeface="Cambria Math" charset="0"/>
                          </a:rPr>
                          <m:t>hh</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r>
                          <a:rPr lang="en-US" sz="1488" i="1">
                            <a:latin typeface="Cambria Math" charset="0"/>
                          </a:rPr>
                          <m:t>−1</m:t>
                        </m:r>
                      </m:sub>
                    </m:sSub>
                    <m:r>
                      <a:rPr lang="en-US"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r>
                          <a:rPr lang="en-US" sz="1488" i="1">
                            <a:latin typeface="Cambria Math" charset="0"/>
                          </a:rPr>
                          <m:t>(</m:t>
                        </m:r>
                        <m:r>
                          <a:rPr lang="en-US" sz="1488" i="1">
                            <a:latin typeface="Cambria Math" charset="0"/>
                          </a:rPr>
                          <m:t>h𝑥</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r>
                      <a:rPr lang="en-US" sz="1488" i="1">
                        <a:latin typeface="Cambria Math" charset="0"/>
                      </a:rPr>
                      <m:t>)</m:t>
                    </m:r>
                  </m:oMath>
                </a14:m>
                <a:endParaRPr lang="el-GR" sz="1488" dirty="0"/>
              </a:p>
              <a:p>
                <a:endParaRPr lang="en-US" sz="1488" dirty="0"/>
              </a:p>
              <a:p>
                <a:r>
                  <a:rPr lang="en-US" sz="1488" dirty="0"/>
                  <a:t>Compute an update gate based on current input word vector and hidden state</a:t>
                </a:r>
              </a:p>
              <a:p>
                <a:pPr/>
                <a14:m>
                  <m:oMathPara xmlns:m="http://schemas.openxmlformats.org/officeDocument/2006/math">
                    <m:oMathParaPr>
                      <m:jc m:val="centerGroup"/>
                    </m:oMathParaPr>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𝑧</m:t>
                          </m:r>
                        </m:e>
                        <m:sub>
                          <m:r>
                            <a:rPr lang="en-US" sz="1488" i="1">
                              <a:latin typeface="Cambria Math" charset="0"/>
                            </a:rPr>
                            <m:t>𝑡</m:t>
                          </m:r>
                        </m:sub>
                      </m:sSub>
                      <m:r>
                        <a:rPr lang="en-US" sz="1488" i="1">
                          <a:latin typeface="Cambria Math" charset="0"/>
                        </a:rPr>
                        <m:t>=  </m:t>
                      </m:r>
                      <m:r>
                        <a:rPr lang="el-GR" sz="1488" i="1">
                          <a:latin typeface="Cambria Math" charset="0"/>
                        </a:rPr>
                        <m:t>𝜎</m:t>
                      </m:r>
                      <m:r>
                        <a:rPr lang="el-GR"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𝑈</m:t>
                          </m:r>
                        </m:e>
                        <m:sup>
                          <m:r>
                            <a:rPr lang="en-US" sz="1488" i="1">
                              <a:latin typeface="Cambria Math" charset="0"/>
                            </a:rPr>
                            <m:t>(</m:t>
                          </m:r>
                          <m:r>
                            <a:rPr lang="en-US" sz="1488" i="1">
                              <a:latin typeface="Cambria Math" charset="0"/>
                            </a:rPr>
                            <m:t>𝑧</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r>
                            <a:rPr lang="en-US" sz="1488" i="1">
                              <a:latin typeface="Cambria Math" charset="0"/>
                            </a:rPr>
                            <m:t>−1</m:t>
                          </m:r>
                        </m:sub>
                      </m:sSub>
                      <m:r>
                        <a:rPr lang="en-US"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r>
                            <a:rPr lang="en-US" sz="1488" i="1">
                              <a:latin typeface="Cambria Math" charset="0"/>
                            </a:rPr>
                            <m:t>(</m:t>
                          </m:r>
                          <m:r>
                            <a:rPr lang="en-US" sz="1488" i="1">
                              <a:latin typeface="Cambria Math" charset="0"/>
                            </a:rPr>
                            <m:t>𝑧</m:t>
                          </m:r>
                          <m:r>
                            <a:rPr lang="en-US" sz="1488" i="1">
                              <a:latin typeface="Cambria Math" charset="0"/>
                            </a:rPr>
                            <m:t>)</m:t>
                          </m:r>
                        </m:sup>
                      </m:sSup>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r>
                        <a:rPr lang="en-US" sz="1488" i="1">
                          <a:latin typeface="Cambria Math" charset="0"/>
                        </a:rPr>
                        <m:t>)</m:t>
                      </m:r>
                    </m:oMath>
                  </m:oMathPara>
                </a14:m>
                <a:endParaRPr lang="en-US" sz="1488" dirty="0"/>
              </a:p>
              <a:p>
                <a:endParaRPr lang="el-GR" sz="1488" dirty="0"/>
              </a:p>
              <a:p>
                <a:r>
                  <a:rPr lang="en-US" sz="1488" dirty="0"/>
                  <a:t>Compute a reset gate similarly but with different weights</a:t>
                </a:r>
              </a:p>
              <a:p>
                <a:pPr/>
                <a14:m>
                  <m:oMathPara xmlns:m="http://schemas.openxmlformats.org/officeDocument/2006/math">
                    <m:oMathParaPr>
                      <m:jc m:val="centerGroup"/>
                    </m:oMathParaPr>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𝑟</m:t>
                          </m:r>
                        </m:e>
                        <m:sub>
                          <m:r>
                            <a:rPr lang="en-US" sz="1488" i="1">
                              <a:latin typeface="Cambria Math" charset="0"/>
                            </a:rPr>
                            <m:t>𝑡</m:t>
                          </m:r>
                        </m:sub>
                      </m:sSub>
                      <m:r>
                        <a:rPr lang="en-US" sz="1488" i="1">
                          <a:latin typeface="Cambria Math" charset="0"/>
                        </a:rPr>
                        <m:t>=  </m:t>
                      </m:r>
                      <m:r>
                        <a:rPr lang="el-GR" sz="1488" i="1">
                          <a:latin typeface="Cambria Math" charset="0"/>
                        </a:rPr>
                        <m:t>𝜎</m:t>
                      </m:r>
                      <m:d>
                        <m:dPr>
                          <m:ctrlPr>
                            <a:rPr lang="el-GR" sz="1488" i="1">
                              <a:latin typeface="Cambria Math" panose="02040503050406030204" pitchFamily="18" charset="0"/>
                            </a:rPr>
                          </m:ctrlPr>
                        </m:dPr>
                        <m:e>
                          <m:sSup>
                            <m:sSupPr>
                              <m:ctrlPr>
                                <a:rPr lang="el-GR" sz="1488" i="1">
                                  <a:latin typeface="Cambria Math" panose="02040503050406030204" pitchFamily="18" charset="0"/>
                                </a:rPr>
                              </m:ctrlPr>
                            </m:sSupPr>
                            <m:e>
                              <m:r>
                                <a:rPr lang="en-US" sz="1488" i="1">
                                  <a:latin typeface="Cambria Math" charset="0"/>
                                </a:rPr>
                                <m:t>𝑈</m:t>
                              </m:r>
                            </m:e>
                            <m:sup>
                              <m:d>
                                <m:dPr>
                                  <m:ctrlPr>
                                    <a:rPr lang="en-US" sz="1488" i="1">
                                      <a:latin typeface="Cambria Math" panose="02040503050406030204" pitchFamily="18" charset="0"/>
                                    </a:rPr>
                                  </m:ctrlPr>
                                </m:dPr>
                                <m:e>
                                  <m:r>
                                    <a:rPr lang="en-US" sz="1488" i="1">
                                      <a:latin typeface="Cambria Math" charset="0"/>
                                    </a:rPr>
                                    <m:t>𝑟</m:t>
                                  </m:r>
                                </m:e>
                              </m:d>
                            </m:sup>
                          </m:sSup>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r>
                                <a:rPr lang="en-US" sz="1488" i="1">
                                  <a:latin typeface="Cambria Math" charset="0"/>
                                </a:rPr>
                                <m:t>−1</m:t>
                              </m:r>
                            </m:sub>
                          </m:sSub>
                          <m:r>
                            <a:rPr lang="en-US" sz="1488" i="1">
                              <a:latin typeface="Cambria Math" charset="0"/>
                            </a:rPr>
                            <m:t>+</m:t>
                          </m:r>
                          <m:sSup>
                            <m:sSupPr>
                              <m:ctrlPr>
                                <a:rPr lang="el-GR" sz="1488" i="1">
                                  <a:latin typeface="Cambria Math" panose="02040503050406030204" pitchFamily="18" charset="0"/>
                                </a:rPr>
                              </m:ctrlPr>
                            </m:sSupPr>
                            <m:e>
                              <m:r>
                                <a:rPr lang="en-US" sz="1488" i="1">
                                  <a:latin typeface="Cambria Math" charset="0"/>
                                </a:rPr>
                                <m:t>𝑊</m:t>
                              </m:r>
                            </m:e>
                            <m:sup>
                              <m:d>
                                <m:dPr>
                                  <m:ctrlPr>
                                    <a:rPr lang="en-US" sz="1488" i="1">
                                      <a:latin typeface="Cambria Math" panose="02040503050406030204" pitchFamily="18" charset="0"/>
                                    </a:rPr>
                                  </m:ctrlPr>
                                </m:dPr>
                                <m:e>
                                  <m:r>
                                    <a:rPr lang="en-US" sz="1488" i="1">
                                      <a:latin typeface="Cambria Math" charset="0"/>
                                    </a:rPr>
                                    <m:t>𝑟</m:t>
                                  </m:r>
                                </m:e>
                              </m:d>
                            </m:sup>
                          </m:sSup>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e>
                      </m:d>
                    </m:oMath>
                  </m:oMathPara>
                </a14:m>
                <a:endParaRPr lang="en-US" sz="1488" dirty="0"/>
              </a:p>
              <a:p>
                <a:endParaRPr lang="en-US" sz="1488" dirty="0"/>
              </a:p>
              <a:p>
                <a:r>
                  <a:rPr lang="en-US" sz="1488" dirty="0"/>
                  <a:t>New memory </a:t>
                </a:r>
                <a14:m>
                  <m:oMath xmlns:m="http://schemas.openxmlformats.org/officeDocument/2006/math">
                    <m:sSub>
                      <m:sSubPr>
                        <m:ctrlPr>
                          <a:rPr lang="en-US" sz="1488" i="1">
                            <a:latin typeface="Cambria Math" panose="02040503050406030204" pitchFamily="18" charset="0"/>
                          </a:rPr>
                        </m:ctrlPr>
                      </m:sSubPr>
                      <m:e>
                        <m:acc>
                          <m:accPr>
                            <m:chr m:val="̃"/>
                            <m:ctrlPr>
                              <a:rPr lang="en-US" sz="1488" i="1">
                                <a:latin typeface="Cambria Math" panose="02040503050406030204" pitchFamily="18" charset="0"/>
                              </a:rPr>
                            </m:ctrlPr>
                          </m:accPr>
                          <m:e>
                            <m:r>
                              <a:rPr lang="en-US" sz="1488" i="1">
                                <a:latin typeface="Cambria Math" charset="0"/>
                              </a:rPr>
                              <m:t>h</m:t>
                            </m:r>
                          </m:e>
                        </m:acc>
                      </m:e>
                      <m:sub>
                        <m:r>
                          <a:rPr lang="en-US" sz="1488" i="1">
                            <a:latin typeface="Cambria Math" charset="0"/>
                          </a:rPr>
                          <m:t>𝑡</m:t>
                        </m:r>
                      </m:sub>
                    </m:sSub>
                    <m:r>
                      <a:rPr lang="en-US" sz="1488" i="1">
                        <a:latin typeface="Cambria Math" charset="0"/>
                      </a:rPr>
                      <m:t>=  </m:t>
                    </m:r>
                    <m:r>
                      <a:rPr lang="en-US" sz="1488" i="1">
                        <a:latin typeface="Cambria Math" charset="0"/>
                      </a:rPr>
                      <m:t>𝑡𝑎𝑛h</m:t>
                    </m:r>
                    <m:r>
                      <a:rPr lang="el-GR" sz="1488" i="1">
                        <a:latin typeface="Cambria Math" charset="0"/>
                      </a:rPr>
                      <m:t>(</m:t>
                    </m:r>
                    <m:sSub>
                      <m:sSubPr>
                        <m:ctrlPr>
                          <a:rPr lang="en-US" sz="1488" i="1">
                            <a:latin typeface="Cambria Math" panose="02040503050406030204" pitchFamily="18" charset="0"/>
                          </a:rPr>
                        </m:ctrlPr>
                      </m:sSubPr>
                      <m:e>
                        <m:r>
                          <a:rPr lang="en-US" sz="1488" i="1">
                            <a:latin typeface="Cambria Math" charset="0"/>
                          </a:rPr>
                          <m:t>𝑟</m:t>
                        </m:r>
                      </m:e>
                      <m:sub>
                        <m:r>
                          <a:rPr lang="en-US" sz="1488" i="1">
                            <a:latin typeface="Cambria Math" charset="0"/>
                          </a:rPr>
                          <m:t>𝑡</m:t>
                        </m:r>
                      </m:sub>
                    </m:sSub>
                    <m:r>
                      <a:rPr lang="it-IT" sz="1488" i="1">
                        <a:latin typeface="Cambria Math" charset="0"/>
                        <a:ea typeface="Cambria Math" charset="0"/>
                        <a:cs typeface="Cambria Math" charset="0"/>
                      </a:rPr>
                      <m:t>∘</m:t>
                    </m:r>
                    <m:r>
                      <a:rPr lang="en-US" sz="1488" i="1">
                        <a:latin typeface="Cambria Math" charset="0"/>
                      </a:rPr>
                      <m:t>𝑈</m:t>
                    </m:r>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r>
                          <a:rPr lang="en-US" sz="1488" i="1">
                            <a:latin typeface="Cambria Math" charset="0"/>
                          </a:rPr>
                          <m:t>−1</m:t>
                        </m:r>
                      </m:sub>
                    </m:sSub>
                    <m:r>
                      <a:rPr lang="en-US" sz="1488" i="1">
                        <a:latin typeface="Cambria Math" charset="0"/>
                      </a:rPr>
                      <m:t>+</m:t>
                    </m:r>
                    <m:r>
                      <a:rPr lang="en-US" sz="1488" i="1">
                        <a:latin typeface="Cambria Math" charset="0"/>
                      </a:rPr>
                      <m:t>𝑊</m:t>
                    </m:r>
                    <m:sSub>
                      <m:sSubPr>
                        <m:ctrlPr>
                          <a:rPr lang="en-US" sz="1488" i="1">
                            <a:latin typeface="Cambria Math" panose="02040503050406030204" pitchFamily="18" charset="0"/>
                          </a:rPr>
                        </m:ctrlPr>
                      </m:sSubPr>
                      <m:e>
                        <m:r>
                          <a:rPr lang="en-US" sz="1488" i="1">
                            <a:latin typeface="Cambria Math" charset="0"/>
                          </a:rPr>
                          <m:t>𝑥</m:t>
                        </m:r>
                      </m:e>
                      <m:sub>
                        <m:r>
                          <a:rPr lang="en-US" sz="1488" i="1">
                            <a:latin typeface="Cambria Math" charset="0"/>
                          </a:rPr>
                          <m:t>𝑡</m:t>
                        </m:r>
                      </m:sub>
                    </m:sSub>
                    <m:r>
                      <a:rPr lang="en-US" sz="1488" i="1">
                        <a:latin typeface="Cambria Math" charset="0"/>
                      </a:rPr>
                      <m:t>)</m:t>
                    </m:r>
                  </m:oMath>
                </a14:m>
                <a:endParaRPr lang="en-US" sz="1488" dirty="0"/>
              </a:p>
              <a:p>
                <a:endParaRPr lang="en-US" sz="1488" dirty="0"/>
              </a:p>
              <a:p>
                <a:r>
                  <a:rPr lang="en-US" sz="1488" dirty="0"/>
                  <a:t>Final memory </a:t>
                </a:r>
                <a14:m>
                  <m:oMath xmlns:m="http://schemas.openxmlformats.org/officeDocument/2006/math">
                    <m:sSub>
                      <m:sSubPr>
                        <m:ctrlPr>
                          <a:rPr lang="en-US" sz="1488" i="1">
                            <a:latin typeface="Cambria Math" panose="02040503050406030204" pitchFamily="18" charset="0"/>
                          </a:rPr>
                        </m:ctrlPr>
                      </m:sSubPr>
                      <m:e>
                        <m:r>
                          <a:rPr lang="en-US" sz="1488" i="1">
                            <a:latin typeface="Cambria Math" charset="0"/>
                          </a:rPr>
                          <m:t>h</m:t>
                        </m:r>
                      </m:e>
                      <m:sub>
                        <m:r>
                          <a:rPr lang="en-US" sz="1488" i="1">
                            <a:latin typeface="Cambria Math" charset="0"/>
                          </a:rPr>
                          <m:t>𝑡</m:t>
                        </m:r>
                      </m:sub>
                    </m:sSub>
                    <m:r>
                      <a:rPr lang="en-US" sz="1488" i="1">
                        <a:latin typeface="Cambria Math" charset="0"/>
                      </a:rPr>
                      <m:t>=</m:t>
                    </m:r>
                    <m:sSub>
                      <m:sSubPr>
                        <m:ctrlPr>
                          <a:rPr lang="en-US" sz="1488" i="1">
                            <a:latin typeface="Cambria Math" panose="02040503050406030204" pitchFamily="18" charset="0"/>
                          </a:rPr>
                        </m:ctrlPr>
                      </m:sSubPr>
                      <m:e>
                        <m:r>
                          <a:rPr lang="en-US" sz="1488" i="1">
                            <a:latin typeface="Cambria Math" charset="0"/>
                          </a:rPr>
                          <m:t>𝑧</m:t>
                        </m:r>
                      </m:e>
                      <m:sub>
                        <m:r>
                          <a:rPr lang="en-US" sz="1488" i="1">
                            <a:latin typeface="Cambria Math" charset="0"/>
                          </a:rPr>
                          <m:t>𝑡</m:t>
                        </m:r>
                      </m:sub>
                    </m:sSub>
                    <m:sSub>
                      <m:sSubPr>
                        <m:ctrlPr>
                          <a:rPr lang="en-US" sz="1488" i="1">
                            <a:latin typeface="Cambria Math" panose="02040503050406030204" pitchFamily="18" charset="0"/>
                          </a:rPr>
                        </m:ctrlPr>
                      </m:sSubPr>
                      <m:e>
                        <m:r>
                          <a:rPr lang="it-IT" sz="1488" i="1">
                            <a:latin typeface="Cambria Math" charset="0"/>
                            <a:ea typeface="Cambria Math" charset="0"/>
                            <a:cs typeface="Cambria Math" charset="0"/>
                          </a:rPr>
                          <m:t>∘</m:t>
                        </m:r>
                        <m:r>
                          <a:rPr lang="en-US" sz="1488" i="1">
                            <a:latin typeface="Cambria Math" charset="0"/>
                          </a:rPr>
                          <m:t>h</m:t>
                        </m:r>
                      </m:e>
                      <m:sub>
                        <m:r>
                          <a:rPr lang="en-US" sz="1488" i="1">
                            <a:latin typeface="Cambria Math" charset="0"/>
                          </a:rPr>
                          <m:t>𝑡</m:t>
                        </m:r>
                        <m:r>
                          <a:rPr lang="en-US" sz="1488" i="1">
                            <a:latin typeface="Cambria Math" charset="0"/>
                          </a:rPr>
                          <m:t>−1</m:t>
                        </m:r>
                      </m:sub>
                    </m:sSub>
                    <m:r>
                      <a:rPr lang="en-US" sz="1488" i="1">
                        <a:latin typeface="Cambria Math" charset="0"/>
                      </a:rPr>
                      <m:t>+(1−</m:t>
                    </m:r>
                    <m:sSub>
                      <m:sSubPr>
                        <m:ctrlPr>
                          <a:rPr lang="en-US" sz="1488" i="1">
                            <a:latin typeface="Cambria Math" panose="02040503050406030204" pitchFamily="18" charset="0"/>
                          </a:rPr>
                        </m:ctrlPr>
                      </m:sSubPr>
                      <m:e>
                        <m:r>
                          <a:rPr lang="en-US" sz="1488" i="1">
                            <a:latin typeface="Cambria Math" charset="0"/>
                          </a:rPr>
                          <m:t>𝑧</m:t>
                        </m:r>
                      </m:e>
                      <m:sub>
                        <m:r>
                          <a:rPr lang="en-US" sz="1488" i="1">
                            <a:latin typeface="Cambria Math" charset="0"/>
                          </a:rPr>
                          <m:t>𝑡</m:t>
                        </m:r>
                      </m:sub>
                    </m:sSub>
                    <m:r>
                      <a:rPr lang="en-US" sz="1488" i="1">
                        <a:latin typeface="Cambria Math" charset="0"/>
                      </a:rPr>
                      <m:t>)</m:t>
                    </m:r>
                    <m:r>
                      <a:rPr lang="it-IT" sz="1488" i="1">
                        <a:latin typeface="Cambria Math" charset="0"/>
                        <a:ea typeface="Cambria Math" charset="0"/>
                        <a:cs typeface="Cambria Math" charset="0"/>
                      </a:rPr>
                      <m:t>∘</m:t>
                    </m:r>
                    <m:sSub>
                      <m:sSubPr>
                        <m:ctrlPr>
                          <a:rPr lang="en-US" sz="1488" i="1">
                            <a:latin typeface="Cambria Math" panose="02040503050406030204" pitchFamily="18" charset="0"/>
                          </a:rPr>
                        </m:ctrlPr>
                      </m:sSubPr>
                      <m:e>
                        <m:acc>
                          <m:accPr>
                            <m:chr m:val="̃"/>
                            <m:ctrlPr>
                              <a:rPr lang="en-US" sz="1488" i="1">
                                <a:latin typeface="Cambria Math" panose="02040503050406030204" pitchFamily="18" charset="0"/>
                              </a:rPr>
                            </m:ctrlPr>
                          </m:accPr>
                          <m:e>
                            <m:r>
                              <a:rPr lang="en-US" sz="1488" i="1">
                                <a:latin typeface="Cambria Math" charset="0"/>
                              </a:rPr>
                              <m:t>h</m:t>
                            </m:r>
                          </m:e>
                        </m:acc>
                      </m:e>
                      <m:sub>
                        <m:r>
                          <a:rPr lang="en-US" sz="1488" i="1">
                            <a:latin typeface="Cambria Math" charset="0"/>
                          </a:rPr>
                          <m:t>𝑡</m:t>
                        </m:r>
                      </m:sub>
                    </m:sSub>
                  </m:oMath>
                </a14:m>
                <a:endParaRPr lang="en-US" sz="1488" dirty="0"/>
              </a:p>
              <a:p>
                <a:endParaRPr lang="en-US" sz="1488" dirty="0"/>
              </a:p>
            </p:txBody>
          </p:sp>
        </mc:Choice>
        <mc:Fallback xmlns="">
          <p:sp>
            <p:nvSpPr>
              <p:cNvPr id="17" name="TextBox 16"/>
              <p:cNvSpPr txBox="1">
                <a:spLocks noRot="1" noChangeAspect="1" noMove="1" noResize="1" noEditPoints="1" noAdjustHandles="1" noChangeArrowheads="1" noChangeShapeType="1" noTextEdit="1"/>
              </p:cNvSpPr>
              <p:nvPr/>
            </p:nvSpPr>
            <p:spPr>
              <a:xfrm>
                <a:off x="1412129" y="2116077"/>
                <a:ext cx="4554966" cy="3371692"/>
              </a:xfrm>
              <a:prstGeom prst="rect">
                <a:avLst/>
              </a:prstGeom>
              <a:blipFill>
                <a:blip r:embed="rId4"/>
                <a:stretch>
                  <a:fillRect l="-535" t="-362" r="-268"/>
                </a:stretch>
              </a:blipFill>
            </p:spPr>
            <p:txBody>
              <a:bodyPr/>
              <a:lstStyle/>
              <a:p>
                <a:r>
                  <a:rPr lang="en-US">
                    <a:noFill/>
                  </a:rPr>
                  <a:t> </a:t>
                </a:r>
              </a:p>
            </p:txBody>
          </p:sp>
        </mc:Fallback>
      </mc:AlternateContent>
      <p:sp>
        <p:nvSpPr>
          <p:cNvPr id="10" name="TextBox 9"/>
          <p:cNvSpPr txBox="1"/>
          <p:nvPr/>
        </p:nvSpPr>
        <p:spPr>
          <a:xfrm>
            <a:off x="5472441" y="4121036"/>
            <a:ext cx="3223813" cy="1008225"/>
          </a:xfrm>
          <a:prstGeom prst="rect">
            <a:avLst/>
          </a:prstGeom>
          <a:noFill/>
        </p:spPr>
        <p:txBody>
          <a:bodyPr wrap="square" rtlCol="0">
            <a:spAutoFit/>
          </a:bodyPr>
          <a:lstStyle/>
          <a:p>
            <a:r>
              <a:rPr lang="en-US" sz="1488" dirty="0">
                <a:hlinkClick r:id="rId5"/>
              </a:rPr>
              <a:t>LSTMs</a:t>
            </a:r>
            <a:r>
              <a:rPr lang="en-US" sz="1488" dirty="0"/>
              <a:t> are a more complex form, but basically same intuition</a:t>
            </a:r>
          </a:p>
          <a:p>
            <a:r>
              <a:rPr lang="en-US" sz="1488" dirty="0"/>
              <a:t>GRUs are often more preferred than LSTMs</a:t>
            </a:r>
          </a:p>
        </p:txBody>
      </p:sp>
      <p:sp>
        <p:nvSpPr>
          <p:cNvPr id="2" name="Ορθογώνιο 1"/>
          <p:cNvSpPr/>
          <p:nvPr/>
        </p:nvSpPr>
        <p:spPr>
          <a:xfrm>
            <a:off x="5041900" y="5148755"/>
            <a:ext cx="3780367" cy="321306"/>
          </a:xfrm>
          <a:prstGeom prst="rect">
            <a:avLst/>
          </a:prstGeom>
        </p:spPr>
        <p:txBody>
          <a:bodyPr wrap="square">
            <a:spAutoFit/>
          </a:bodyPr>
          <a:lstStyle/>
          <a:p>
            <a:r>
              <a:rPr lang="en-US" sz="1488" dirty="0"/>
              <a:t>combines </a:t>
            </a:r>
            <a:r>
              <a:rPr lang="en-US" sz="1488"/>
              <a:t>current &amp; previous </a:t>
            </a:r>
            <a:r>
              <a:rPr lang="en-US" sz="1488" dirty="0"/>
              <a:t>time steps</a:t>
            </a:r>
          </a:p>
        </p:txBody>
      </p:sp>
      <p:sp>
        <p:nvSpPr>
          <p:cNvPr id="12" name="TextBox 11"/>
          <p:cNvSpPr txBox="1"/>
          <p:nvPr/>
        </p:nvSpPr>
        <p:spPr>
          <a:xfrm>
            <a:off x="5872587" y="3467308"/>
            <a:ext cx="2940284" cy="321370"/>
          </a:xfrm>
          <a:prstGeom prst="rect">
            <a:avLst/>
          </a:prstGeom>
          <a:noFill/>
        </p:spPr>
        <p:txBody>
          <a:bodyPr wrap="square" rtlCol="0">
            <a:spAutoFit/>
          </a:bodyPr>
          <a:lstStyle/>
          <a:p>
            <a:r>
              <a:rPr lang="en-US" sz="744" i="1" dirty="0"/>
              <a:t>http://</a:t>
            </a:r>
            <a:r>
              <a:rPr lang="en-US" sz="744" i="1" dirty="0" err="1"/>
              <a:t>www.wildml.com</a:t>
            </a:r>
            <a:r>
              <a:rPr lang="en-US" sz="744" i="1" dirty="0"/>
              <a:t>/2015/10/recurrent-neural-network-tutorial-part-4-implementing-a-grulstm-rnn-with-python-and-theano/</a:t>
            </a:r>
            <a:endParaRPr lang="el-GR" sz="744" i="1" dirty="0"/>
          </a:p>
        </p:txBody>
      </p:sp>
    </p:spTree>
    <p:extLst>
      <p:ext uri="{BB962C8B-B14F-4D97-AF65-F5344CB8AC3E}">
        <p14:creationId xmlns:p14="http://schemas.microsoft.com/office/powerpoint/2010/main" val="11739329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Attention Mechanism</a:t>
            </a:r>
          </a:p>
        </p:txBody>
      </p:sp>
      <p:pic>
        <p:nvPicPr>
          <p:cNvPr id="28" name="Εικόνα 27"/>
          <p:cNvPicPr>
            <a:picLocks noChangeAspect="1"/>
          </p:cNvPicPr>
          <p:nvPr/>
        </p:nvPicPr>
        <p:blipFill>
          <a:blip r:embed="rId2"/>
          <a:stretch>
            <a:fillRect/>
          </a:stretch>
        </p:blipFill>
        <p:spPr>
          <a:xfrm>
            <a:off x="3430480" y="866043"/>
            <a:ext cx="3701609" cy="3463494"/>
          </a:xfrm>
          <a:prstGeom prst="rect">
            <a:avLst/>
          </a:prstGeom>
        </p:spPr>
      </p:pic>
      <p:sp>
        <p:nvSpPr>
          <p:cNvPr id="21" name="Ορθογώνιο 20"/>
          <p:cNvSpPr/>
          <p:nvPr/>
        </p:nvSpPr>
        <p:spPr>
          <a:xfrm>
            <a:off x="2091253" y="4329537"/>
            <a:ext cx="5901295" cy="245003"/>
          </a:xfrm>
          <a:prstGeom prst="rect">
            <a:avLst/>
          </a:prstGeom>
        </p:spPr>
        <p:txBody>
          <a:bodyPr wrap="square">
            <a:spAutoFit/>
          </a:bodyPr>
          <a:lstStyle/>
          <a:p>
            <a:r>
              <a:rPr lang="en-US" sz="992" i="1" dirty="0" err="1">
                <a:solidFill>
                  <a:srgbClr val="222222"/>
                </a:solidFill>
                <a:latin typeface="Arial" charset="0"/>
              </a:rPr>
              <a:t>Bahdanau</a:t>
            </a:r>
            <a:r>
              <a:rPr lang="en-US" sz="992" i="1" dirty="0">
                <a:solidFill>
                  <a:srgbClr val="222222"/>
                </a:solidFill>
                <a:latin typeface="Arial" charset="0"/>
              </a:rPr>
              <a:t> D. et al. "Neural machine translation by jointly learning to align and translate." ICLR (2015)</a:t>
            </a:r>
            <a:endParaRPr lang="el-GR" sz="992" i="1" dirty="0"/>
          </a:p>
        </p:txBody>
      </p:sp>
      <p:sp>
        <p:nvSpPr>
          <p:cNvPr id="23" name="TextBox 22"/>
          <p:cNvSpPr txBox="1"/>
          <p:nvPr/>
        </p:nvSpPr>
        <p:spPr>
          <a:xfrm>
            <a:off x="1629069" y="4884384"/>
            <a:ext cx="2497863" cy="321306"/>
          </a:xfrm>
          <a:prstGeom prst="rect">
            <a:avLst/>
          </a:prstGeom>
          <a:noFill/>
        </p:spPr>
        <p:txBody>
          <a:bodyPr wrap="none" rtlCol="0">
            <a:spAutoFit/>
          </a:bodyPr>
          <a:lstStyle/>
          <a:p>
            <a:r>
              <a:rPr lang="en-US" sz="1488" dirty="0"/>
              <a:t>Main idea: retrieve as needed</a:t>
            </a:r>
            <a:endParaRPr lang="el-GR" sz="1488" dirty="0"/>
          </a:p>
        </p:txBody>
      </p:sp>
      <p:sp>
        <p:nvSpPr>
          <p:cNvPr id="26" name="TextBox 25"/>
          <p:cNvSpPr txBox="1"/>
          <p:nvPr/>
        </p:nvSpPr>
        <p:spPr>
          <a:xfrm>
            <a:off x="2196130" y="1154538"/>
            <a:ext cx="1785553" cy="321306"/>
          </a:xfrm>
          <a:prstGeom prst="rect">
            <a:avLst/>
          </a:prstGeom>
          <a:noFill/>
        </p:spPr>
        <p:txBody>
          <a:bodyPr wrap="none" rtlCol="0">
            <a:spAutoFit/>
          </a:bodyPr>
          <a:lstStyle/>
          <a:p>
            <a:r>
              <a:rPr lang="en-US" sz="1488" dirty="0"/>
              <a:t>Pool of </a:t>
            </a:r>
            <a:r>
              <a:rPr lang="en-US" sz="1488"/>
              <a:t>source states</a:t>
            </a:r>
            <a:endParaRPr lang="el-GR" sz="1488" dirty="0"/>
          </a:p>
        </p:txBody>
      </p:sp>
    </p:spTree>
    <p:extLst>
      <p:ext uri="{BB962C8B-B14F-4D97-AF65-F5344CB8AC3E}">
        <p14:creationId xmlns:p14="http://schemas.microsoft.com/office/powerpoint/2010/main" val="23250471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Attention - Scoring</a:t>
            </a:r>
          </a:p>
        </p:txBody>
      </p:sp>
      <p:sp>
        <p:nvSpPr>
          <p:cNvPr id="23" name="TextBox 22"/>
          <p:cNvSpPr txBox="1"/>
          <p:nvPr/>
        </p:nvSpPr>
        <p:spPr>
          <a:xfrm>
            <a:off x="1654354" y="4948171"/>
            <a:ext cx="3390736" cy="321306"/>
          </a:xfrm>
          <a:prstGeom prst="rect">
            <a:avLst/>
          </a:prstGeom>
          <a:noFill/>
        </p:spPr>
        <p:txBody>
          <a:bodyPr wrap="none" rtlCol="0">
            <a:spAutoFit/>
          </a:bodyPr>
          <a:lstStyle/>
          <a:p>
            <a:r>
              <a:rPr lang="en-US" sz="1488" b="1" dirty="0">
                <a:solidFill>
                  <a:schemeClr val="accent2"/>
                </a:solidFill>
              </a:rPr>
              <a:t>Compare</a:t>
            </a:r>
            <a:r>
              <a:rPr lang="en-US" sz="1488" dirty="0"/>
              <a:t> target and source hidden states</a:t>
            </a:r>
            <a:endParaRPr lang="el-GR" sz="1488" dirty="0"/>
          </a:p>
        </p:txBody>
      </p:sp>
      <mc:AlternateContent xmlns:mc="http://schemas.openxmlformats.org/markup-compatibility/2006" xmlns:a14="http://schemas.microsoft.com/office/drawing/2010/main">
        <mc:Choice Requires="a14">
          <p:sp>
            <p:nvSpPr>
              <p:cNvPr id="4" name="TextBox 3"/>
              <p:cNvSpPr txBox="1"/>
              <p:nvPr/>
            </p:nvSpPr>
            <p:spPr>
              <a:xfrm>
                <a:off x="3183220" y="4434152"/>
                <a:ext cx="3853489" cy="356444"/>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sz="1984" i="1">
                          <a:latin typeface="Cambria Math" charset="0"/>
                        </a:rPr>
                        <m:t>𝑠𝑐𝑜𝑟𝑒</m:t>
                      </m:r>
                      <m:d>
                        <m:dPr>
                          <m:ctrlPr>
                            <a:rPr lang="en-US" sz="1984" i="1">
                              <a:latin typeface="Cambria Math" panose="02040503050406030204" pitchFamily="18" charset="0"/>
                            </a:rPr>
                          </m:ctrlPr>
                        </m:dPr>
                        <m:e>
                          <m:sSub>
                            <m:sSubPr>
                              <m:ctrlPr>
                                <a:rPr lang="en-US" sz="1984" i="1">
                                  <a:latin typeface="Cambria Math" panose="02040503050406030204" pitchFamily="18" charset="0"/>
                                </a:rPr>
                              </m:ctrlPr>
                            </m:sSubPr>
                            <m:e>
                              <m:r>
                                <a:rPr lang="en-US" sz="1984" i="1">
                                  <a:latin typeface="Cambria Math" charset="0"/>
                                </a:rPr>
                                <m:t>h</m:t>
                              </m:r>
                            </m:e>
                            <m:sub>
                              <m:r>
                                <a:rPr lang="en-US" sz="1984" i="1">
                                  <a:latin typeface="Cambria Math" charset="0"/>
                                </a:rPr>
                                <m:t>𝑡</m:t>
                              </m:r>
                              <m:r>
                                <a:rPr lang="en-US" sz="1984" i="1">
                                  <a:latin typeface="Cambria Math" charset="0"/>
                                </a:rPr>
                                <m:t>−1</m:t>
                              </m:r>
                            </m:sub>
                          </m:sSub>
                          <m:r>
                            <a:rPr lang="en-US" sz="1984" i="1">
                              <a:latin typeface="Cambria Math" charset="0"/>
                            </a:rPr>
                            <m:t>,</m:t>
                          </m:r>
                          <m:sSub>
                            <m:sSubPr>
                              <m:ctrlPr>
                                <a:rPr lang="en-US" sz="1984" i="1">
                                  <a:latin typeface="Cambria Math" panose="02040503050406030204" pitchFamily="18" charset="0"/>
                                </a:rPr>
                              </m:ctrlPr>
                            </m:sSubPr>
                            <m:e>
                              <m:acc>
                                <m:accPr>
                                  <m:chr m:val="̅"/>
                                  <m:ctrlPr>
                                    <a:rPr lang="en-US" sz="1984" i="1">
                                      <a:latin typeface="Cambria Math" panose="02040503050406030204" pitchFamily="18" charset="0"/>
                                    </a:rPr>
                                  </m:ctrlPr>
                                </m:accPr>
                                <m:e>
                                  <m:r>
                                    <a:rPr lang="en-US" sz="1984" i="1">
                                      <a:latin typeface="Cambria Math" charset="0"/>
                                    </a:rPr>
                                    <m:t>h</m:t>
                                  </m:r>
                                </m:e>
                              </m:acc>
                            </m:e>
                            <m:sub>
                              <m:r>
                                <a:rPr lang="en-US" sz="1984" i="1">
                                  <a:latin typeface="Cambria Math" charset="0"/>
                                </a:rPr>
                                <m:t>𝑠</m:t>
                              </m:r>
                            </m:sub>
                          </m:sSub>
                        </m:e>
                      </m:d>
                      <m:r>
                        <a:rPr lang="en-US" sz="1984" i="1">
                          <a:latin typeface="Cambria Math" charset="0"/>
                        </a:rPr>
                        <m:t>=</m:t>
                      </m:r>
                      <m:sSub>
                        <m:sSubPr>
                          <m:ctrlPr>
                            <a:rPr lang="en-US" sz="1984" i="1">
                              <a:latin typeface="Cambria Math" panose="02040503050406030204" pitchFamily="18" charset="0"/>
                            </a:rPr>
                          </m:ctrlPr>
                        </m:sSubPr>
                        <m:e>
                          <m:sSup>
                            <m:sSupPr>
                              <m:ctrlPr>
                                <a:rPr lang="en-US" sz="1984" i="1">
                                  <a:latin typeface="Cambria Math" panose="02040503050406030204" pitchFamily="18" charset="0"/>
                                </a:rPr>
                              </m:ctrlPr>
                            </m:sSupPr>
                            <m:e>
                              <m:sSub>
                                <m:sSubPr>
                                  <m:ctrlPr>
                                    <a:rPr lang="en-US" sz="1984" i="1">
                                      <a:latin typeface="Cambria Math" panose="02040503050406030204" pitchFamily="18" charset="0"/>
                                    </a:rPr>
                                  </m:ctrlPr>
                                </m:sSubPr>
                                <m:e>
                                  <m:r>
                                    <a:rPr lang="en-US" sz="1984" i="1">
                                      <a:latin typeface="Cambria Math" charset="0"/>
                                    </a:rPr>
                                    <m:t>h</m:t>
                                  </m:r>
                                </m:e>
                                <m:sub>
                                  <m:r>
                                    <a:rPr lang="en-US" sz="1984" i="1">
                                      <a:latin typeface="Cambria Math" charset="0"/>
                                    </a:rPr>
                                    <m:t>𝑡</m:t>
                                  </m:r>
                                </m:sub>
                              </m:sSub>
                            </m:e>
                            <m:sup>
                              <m:r>
                                <a:rPr lang="en-US" sz="1984" i="1">
                                  <a:latin typeface="Cambria Math" charset="0"/>
                                </a:rPr>
                                <m:t>𝑇</m:t>
                              </m:r>
                            </m:sup>
                          </m:sSup>
                          <m:acc>
                            <m:accPr>
                              <m:chr m:val="̅"/>
                              <m:ctrlPr>
                                <a:rPr lang="en-US" sz="1984" i="1">
                                  <a:latin typeface="Cambria Math" panose="02040503050406030204" pitchFamily="18" charset="0"/>
                                </a:rPr>
                              </m:ctrlPr>
                            </m:accPr>
                            <m:e>
                              <m:r>
                                <a:rPr lang="en-US" sz="1984" i="1">
                                  <a:latin typeface="Cambria Math" charset="0"/>
                                </a:rPr>
                                <m:t>h</m:t>
                              </m:r>
                            </m:e>
                          </m:acc>
                        </m:e>
                        <m:sub>
                          <m:r>
                            <a:rPr lang="en-US" sz="1984" i="1">
                              <a:latin typeface="Cambria Math" charset="0"/>
                            </a:rPr>
                            <m:t>𝑠</m:t>
                          </m:r>
                        </m:sub>
                      </m:sSub>
                    </m:oMath>
                  </m:oMathPara>
                </a14:m>
                <a:endParaRPr lang="el-GR" sz="1984" dirty="0"/>
              </a:p>
            </p:txBody>
          </p:sp>
        </mc:Choice>
        <mc:Fallback xmlns="">
          <p:sp>
            <p:nvSpPr>
              <p:cNvPr id="4" name="TextBox 3"/>
              <p:cNvSpPr txBox="1">
                <a:spLocks noRot="1" noChangeAspect="1" noMove="1" noResize="1" noEditPoints="1" noAdjustHandles="1" noChangeArrowheads="1" noChangeShapeType="1" noTextEdit="1"/>
              </p:cNvSpPr>
              <p:nvPr/>
            </p:nvSpPr>
            <p:spPr>
              <a:xfrm>
                <a:off x="3183220" y="4434152"/>
                <a:ext cx="3853489" cy="356444"/>
              </a:xfrm>
              <a:prstGeom prst="rect">
                <a:avLst/>
              </a:prstGeom>
              <a:blipFill>
                <a:blip r:embed="rId2"/>
                <a:stretch>
                  <a:fillRect b="-6780"/>
                </a:stretch>
              </a:blipFill>
            </p:spPr>
            <p:txBody>
              <a:bodyPr/>
              <a:lstStyle/>
              <a:p>
                <a:r>
                  <a:rPr lang="en-US">
                    <a:noFill/>
                  </a:rPr>
                  <a:t> </a:t>
                </a:r>
              </a:p>
            </p:txBody>
          </p:sp>
        </mc:Fallback>
      </mc:AlternateContent>
      <p:pic>
        <p:nvPicPr>
          <p:cNvPr id="7" name="Εικόνα 6"/>
          <p:cNvPicPr>
            <a:picLocks noChangeAspect="1"/>
          </p:cNvPicPr>
          <p:nvPr/>
        </p:nvPicPr>
        <p:blipFill>
          <a:blip r:embed="rId3"/>
          <a:stretch>
            <a:fillRect/>
          </a:stretch>
        </p:blipFill>
        <p:spPr>
          <a:xfrm>
            <a:off x="2949047" y="1064094"/>
            <a:ext cx="4177305" cy="3276318"/>
          </a:xfrm>
          <a:prstGeom prst="rect">
            <a:avLst/>
          </a:prstGeom>
        </p:spPr>
      </p:pic>
      <p:pic>
        <p:nvPicPr>
          <p:cNvPr id="8" name="Εικόνα 7"/>
          <p:cNvPicPr>
            <a:picLocks noChangeAspect="1"/>
          </p:cNvPicPr>
          <p:nvPr/>
        </p:nvPicPr>
        <p:blipFill>
          <a:blip r:embed="rId4"/>
          <a:stretch>
            <a:fillRect/>
          </a:stretch>
        </p:blipFill>
        <p:spPr>
          <a:xfrm>
            <a:off x="2949047" y="1082175"/>
            <a:ext cx="4177305" cy="3360007"/>
          </a:xfrm>
          <a:prstGeom prst="rect">
            <a:avLst/>
          </a:prstGeom>
        </p:spPr>
      </p:pic>
    </p:spTree>
    <p:extLst>
      <p:ext uri="{BB962C8B-B14F-4D97-AF65-F5344CB8AC3E}">
        <p14:creationId xmlns:p14="http://schemas.microsoft.com/office/powerpoint/2010/main" val="158275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Attention - Normalization</a:t>
            </a:r>
          </a:p>
        </p:txBody>
      </p:sp>
      <p:sp>
        <p:nvSpPr>
          <p:cNvPr id="23" name="TextBox 22"/>
          <p:cNvSpPr txBox="1"/>
          <p:nvPr/>
        </p:nvSpPr>
        <p:spPr>
          <a:xfrm>
            <a:off x="1666760" y="4980010"/>
            <a:ext cx="2620654" cy="321306"/>
          </a:xfrm>
          <a:prstGeom prst="rect">
            <a:avLst/>
          </a:prstGeom>
          <a:noFill/>
        </p:spPr>
        <p:txBody>
          <a:bodyPr wrap="none" rtlCol="0">
            <a:spAutoFit/>
          </a:bodyPr>
          <a:lstStyle/>
          <a:p>
            <a:r>
              <a:rPr lang="en-US" sz="1488" b="1" dirty="0">
                <a:solidFill>
                  <a:schemeClr val="accent2"/>
                </a:solidFill>
              </a:rPr>
              <a:t>Convert </a:t>
            </a:r>
            <a:r>
              <a:rPr lang="en-US" sz="1488" dirty="0"/>
              <a:t>into alignment weights</a:t>
            </a:r>
            <a:endParaRPr lang="el-GR" sz="1488" dirty="0"/>
          </a:p>
        </p:txBody>
      </p:sp>
      <mc:AlternateContent xmlns:mc="http://schemas.openxmlformats.org/markup-compatibility/2006" xmlns:a14="http://schemas.microsoft.com/office/drawing/2010/main">
        <mc:Choice Requires="a14">
          <p:sp>
            <p:nvSpPr>
              <p:cNvPr id="4" name="TextBox 3"/>
              <p:cNvSpPr txBox="1"/>
              <p:nvPr/>
            </p:nvSpPr>
            <p:spPr>
              <a:xfrm>
                <a:off x="3173924" y="4262881"/>
                <a:ext cx="2938949" cy="6858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984" i="1">
                              <a:latin typeface="Cambria Math" panose="02040503050406030204" pitchFamily="18" charset="0"/>
                            </a:rPr>
                          </m:ctrlPr>
                        </m:sSubPr>
                        <m:e>
                          <m:r>
                            <a:rPr lang="en-US" sz="1984" i="1">
                              <a:latin typeface="Cambria Math" charset="0"/>
                            </a:rPr>
                            <m:t>𝑎</m:t>
                          </m:r>
                        </m:e>
                        <m:sub>
                          <m:r>
                            <a:rPr lang="en-US" sz="1984" i="1">
                              <a:latin typeface="Cambria Math" charset="0"/>
                            </a:rPr>
                            <m:t>𝑡</m:t>
                          </m:r>
                        </m:sub>
                      </m:sSub>
                      <m:d>
                        <m:dPr>
                          <m:ctrlPr>
                            <a:rPr lang="en-US" sz="1984" i="1">
                              <a:latin typeface="Cambria Math" panose="02040503050406030204" pitchFamily="18" charset="0"/>
                            </a:rPr>
                          </m:ctrlPr>
                        </m:dPr>
                        <m:e>
                          <m:r>
                            <a:rPr lang="en-US" sz="1984" i="1">
                              <a:latin typeface="Cambria Math" charset="0"/>
                            </a:rPr>
                            <m:t>𝑠</m:t>
                          </m:r>
                        </m:e>
                      </m:d>
                      <m:r>
                        <a:rPr lang="en-US" sz="1984" i="1">
                          <a:latin typeface="Cambria Math" charset="0"/>
                        </a:rPr>
                        <m:t>= </m:t>
                      </m:r>
                      <m:f>
                        <m:fPr>
                          <m:ctrlPr>
                            <a:rPr lang="mr-IN" sz="1984" i="1">
                              <a:latin typeface="Cambria Math" panose="02040503050406030204" pitchFamily="18" charset="0"/>
                            </a:rPr>
                          </m:ctrlPr>
                        </m:fPr>
                        <m:num>
                          <m:sSup>
                            <m:sSupPr>
                              <m:ctrlPr>
                                <a:rPr lang="mr-IN" sz="1984" i="1">
                                  <a:latin typeface="Cambria Math" panose="02040503050406030204" pitchFamily="18" charset="0"/>
                                </a:rPr>
                              </m:ctrlPr>
                            </m:sSupPr>
                            <m:e>
                              <m:r>
                                <a:rPr lang="en-US" sz="1984" i="1">
                                  <a:latin typeface="Cambria Math" charset="0"/>
                                </a:rPr>
                                <m:t>𝑒</m:t>
                              </m:r>
                            </m:e>
                            <m:sup>
                              <m:r>
                                <a:rPr lang="en-US" sz="1984" i="1">
                                  <a:latin typeface="Cambria Math" charset="0"/>
                                </a:rPr>
                                <m:t>𝑠𝑐𝑜𝑟𝑒</m:t>
                              </m:r>
                              <m:r>
                                <a:rPr lang="en-US" sz="1984" i="1">
                                  <a:latin typeface="Cambria Math" charset="0"/>
                                </a:rPr>
                                <m:t>(</m:t>
                              </m:r>
                              <m:r>
                                <a:rPr lang="en-US" sz="1984" i="1">
                                  <a:latin typeface="Cambria Math" charset="0"/>
                                </a:rPr>
                                <m:t>𝑠</m:t>
                              </m:r>
                              <m:r>
                                <a:rPr lang="en-US" sz="1984" i="1">
                                  <a:latin typeface="Cambria Math" charset="0"/>
                                </a:rPr>
                                <m:t>)</m:t>
                              </m:r>
                            </m:sup>
                          </m:sSup>
                        </m:num>
                        <m:den>
                          <m:nary>
                            <m:naryPr>
                              <m:chr m:val="∑"/>
                              <m:supHide m:val="on"/>
                              <m:ctrlPr>
                                <a:rPr lang="mr-IN" sz="1984" i="1">
                                  <a:latin typeface="Cambria Math" panose="02040503050406030204" pitchFamily="18" charset="0"/>
                                </a:rPr>
                              </m:ctrlPr>
                            </m:naryPr>
                            <m:sub>
                              <m:r>
                                <m:rPr>
                                  <m:brk m:alnAt="7"/>
                                </m:rPr>
                                <a:rPr lang="en-US" sz="1984" i="1">
                                  <a:latin typeface="Cambria Math" charset="0"/>
                                </a:rPr>
                                <m:t>𝑠</m:t>
                              </m:r>
                              <m:r>
                                <a:rPr lang="en-US" sz="1984" i="1">
                                  <a:latin typeface="Cambria Math" charset="0"/>
                                </a:rPr>
                                <m:t>′</m:t>
                              </m:r>
                            </m:sub>
                            <m:sup/>
                            <m:e>
                              <m:sSup>
                                <m:sSupPr>
                                  <m:ctrlPr>
                                    <a:rPr lang="mr-IN" sz="1984" i="1">
                                      <a:latin typeface="Cambria Math" panose="02040503050406030204" pitchFamily="18" charset="0"/>
                                    </a:rPr>
                                  </m:ctrlPr>
                                </m:sSupPr>
                                <m:e>
                                  <m:r>
                                    <a:rPr lang="en-US" sz="1984" i="1">
                                      <a:latin typeface="Cambria Math" charset="0"/>
                                    </a:rPr>
                                    <m:t>𝑒</m:t>
                                  </m:r>
                                </m:e>
                                <m:sup>
                                  <m:r>
                                    <a:rPr lang="en-US" sz="1984" i="1">
                                      <a:latin typeface="Cambria Math" charset="0"/>
                                    </a:rPr>
                                    <m:t>𝑠𝑐𝑜𝑟𝑒</m:t>
                                  </m:r>
                                  <m:r>
                                    <a:rPr lang="en-US" sz="1984" i="1">
                                      <a:latin typeface="Cambria Math" charset="0"/>
                                    </a:rPr>
                                    <m:t>(</m:t>
                                  </m:r>
                                  <m:r>
                                    <a:rPr lang="en-US" sz="1984" i="1">
                                      <a:latin typeface="Cambria Math" charset="0"/>
                                    </a:rPr>
                                    <m:t>𝑠</m:t>
                                  </m:r>
                                  <m:r>
                                    <a:rPr lang="en-US" sz="1984" i="1">
                                      <a:latin typeface="Cambria Math" charset="0"/>
                                    </a:rPr>
                                    <m:t>′)</m:t>
                                  </m:r>
                                </m:sup>
                              </m:sSup>
                            </m:e>
                          </m:nary>
                        </m:den>
                      </m:f>
                    </m:oMath>
                  </m:oMathPara>
                </a14:m>
                <a:endParaRPr lang="el-GR" sz="1984" dirty="0"/>
              </a:p>
            </p:txBody>
          </p:sp>
        </mc:Choice>
        <mc:Fallback xmlns="">
          <p:sp>
            <p:nvSpPr>
              <p:cNvPr id="4" name="TextBox 3"/>
              <p:cNvSpPr txBox="1">
                <a:spLocks noRot="1" noChangeAspect="1" noMove="1" noResize="1" noEditPoints="1" noAdjustHandles="1" noChangeArrowheads="1" noChangeShapeType="1" noTextEdit="1"/>
              </p:cNvSpPr>
              <p:nvPr/>
            </p:nvSpPr>
            <p:spPr>
              <a:xfrm>
                <a:off x="3173924" y="4262881"/>
                <a:ext cx="2938949" cy="685829"/>
              </a:xfrm>
              <a:prstGeom prst="rect">
                <a:avLst/>
              </a:prstGeom>
              <a:blipFill>
                <a:blip r:embed="rId2"/>
                <a:stretch>
                  <a:fillRect/>
                </a:stretch>
              </a:blipFill>
            </p:spPr>
            <p:txBody>
              <a:bodyPr/>
              <a:lstStyle/>
              <a:p>
                <a:r>
                  <a:rPr lang="en-US">
                    <a:noFill/>
                  </a:rPr>
                  <a:t> </a:t>
                </a:r>
              </a:p>
            </p:txBody>
          </p:sp>
        </mc:Fallback>
      </mc:AlternateContent>
      <p:pic>
        <p:nvPicPr>
          <p:cNvPr id="6" name="Εικόνα 5"/>
          <p:cNvPicPr>
            <a:picLocks noChangeAspect="1"/>
          </p:cNvPicPr>
          <p:nvPr/>
        </p:nvPicPr>
        <p:blipFill>
          <a:blip r:embed="rId3"/>
          <a:stretch>
            <a:fillRect/>
          </a:stretch>
        </p:blipFill>
        <p:spPr>
          <a:xfrm>
            <a:off x="2877002" y="970278"/>
            <a:ext cx="4107586" cy="3208594"/>
          </a:xfrm>
          <a:prstGeom prst="rect">
            <a:avLst/>
          </a:prstGeom>
        </p:spPr>
      </p:pic>
    </p:spTree>
    <p:extLst>
      <p:ext uri="{BB962C8B-B14F-4D97-AF65-F5344CB8AC3E}">
        <p14:creationId xmlns:p14="http://schemas.microsoft.com/office/powerpoint/2010/main" val="14222221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8846" y="184588"/>
            <a:ext cx="6586108" cy="679954"/>
          </a:xfrm>
        </p:spPr>
        <p:txBody>
          <a:bodyPr/>
          <a:lstStyle/>
          <a:p>
            <a:r>
              <a:rPr lang="en-US" dirty="0"/>
              <a:t>Attention - Context</a:t>
            </a:r>
            <a:br>
              <a:rPr lang="en-US" dirty="0"/>
            </a:br>
            <a:endParaRPr lang="en-US" dirty="0"/>
          </a:p>
        </p:txBody>
      </p:sp>
      <p:pic>
        <p:nvPicPr>
          <p:cNvPr id="3" name="Εικόνα 2"/>
          <p:cNvPicPr>
            <a:picLocks noChangeAspect="1"/>
          </p:cNvPicPr>
          <p:nvPr/>
        </p:nvPicPr>
        <p:blipFill>
          <a:blip r:embed="rId2"/>
          <a:stretch>
            <a:fillRect/>
          </a:stretch>
        </p:blipFill>
        <p:spPr>
          <a:xfrm>
            <a:off x="3130715" y="1015531"/>
            <a:ext cx="3478347" cy="3268885"/>
          </a:xfrm>
          <a:prstGeom prst="rect">
            <a:avLst/>
          </a:prstGeom>
        </p:spPr>
      </p:pic>
      <p:sp>
        <p:nvSpPr>
          <p:cNvPr id="11" name="TextBox 10"/>
          <p:cNvSpPr txBox="1"/>
          <p:nvPr/>
        </p:nvSpPr>
        <p:spPr>
          <a:xfrm>
            <a:off x="1666760" y="4980010"/>
            <a:ext cx="3208955" cy="321306"/>
          </a:xfrm>
          <a:prstGeom prst="rect">
            <a:avLst/>
          </a:prstGeom>
          <a:noFill/>
        </p:spPr>
        <p:txBody>
          <a:bodyPr wrap="none" rtlCol="0">
            <a:spAutoFit/>
          </a:bodyPr>
          <a:lstStyle/>
          <a:p>
            <a:r>
              <a:rPr lang="en-US" sz="1488" dirty="0"/>
              <a:t>Build </a:t>
            </a:r>
            <a:r>
              <a:rPr lang="en-US" sz="1488" b="1" dirty="0">
                <a:solidFill>
                  <a:schemeClr val="accent2"/>
                </a:solidFill>
              </a:rPr>
              <a:t>context</a:t>
            </a:r>
            <a:r>
              <a:rPr lang="en-US" sz="1488" dirty="0"/>
              <a:t> vector: weighted average</a:t>
            </a:r>
            <a:endParaRPr lang="el-GR" sz="1488" dirty="0"/>
          </a:p>
        </p:txBody>
      </p:sp>
      <mc:AlternateContent xmlns:mc="http://schemas.openxmlformats.org/markup-compatibility/2006" xmlns:a14="http://schemas.microsoft.com/office/drawing/2010/main">
        <mc:Choice Requires="a14">
          <p:sp>
            <p:nvSpPr>
              <p:cNvPr id="12" name="Ορθογώνιο 11"/>
              <p:cNvSpPr/>
              <p:nvPr/>
            </p:nvSpPr>
            <p:spPr>
              <a:xfrm>
                <a:off x="3718778" y="4284416"/>
                <a:ext cx="2035557" cy="833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984" i="1">
                              <a:latin typeface="Cambria Math" panose="02040503050406030204" pitchFamily="18" charset="0"/>
                            </a:rPr>
                          </m:ctrlPr>
                        </m:sSubPr>
                        <m:e>
                          <m:r>
                            <a:rPr lang="en-US" sz="1984" i="1">
                              <a:latin typeface="Cambria Math" charset="0"/>
                            </a:rPr>
                            <m:t>𝑐</m:t>
                          </m:r>
                        </m:e>
                        <m:sub>
                          <m:r>
                            <a:rPr lang="en-US" sz="1984" i="1">
                              <a:latin typeface="Cambria Math" charset="0"/>
                            </a:rPr>
                            <m:t>𝑡</m:t>
                          </m:r>
                        </m:sub>
                      </m:sSub>
                      <m:r>
                        <a:rPr lang="en-US" sz="1984" i="1">
                          <a:latin typeface="Cambria Math" charset="0"/>
                        </a:rPr>
                        <m:t>= </m:t>
                      </m:r>
                      <m:nary>
                        <m:naryPr>
                          <m:chr m:val="∑"/>
                          <m:supHide m:val="on"/>
                          <m:ctrlPr>
                            <a:rPr lang="en-US" sz="1984" i="1">
                              <a:latin typeface="Cambria Math" panose="02040503050406030204" pitchFamily="18" charset="0"/>
                            </a:rPr>
                          </m:ctrlPr>
                        </m:naryPr>
                        <m:sub>
                          <m:r>
                            <m:rPr>
                              <m:brk m:alnAt="7"/>
                            </m:rPr>
                            <a:rPr lang="en-US" sz="1984" i="1">
                              <a:latin typeface="Cambria Math" charset="0"/>
                            </a:rPr>
                            <m:t>𝑠</m:t>
                          </m:r>
                        </m:sub>
                        <m:sup/>
                        <m:e>
                          <m:sSub>
                            <m:sSubPr>
                              <m:ctrlPr>
                                <a:rPr lang="en-US" sz="1984" i="1">
                                  <a:latin typeface="Cambria Math" panose="02040503050406030204" pitchFamily="18" charset="0"/>
                                </a:rPr>
                              </m:ctrlPr>
                            </m:sSubPr>
                            <m:e>
                              <m:r>
                                <a:rPr lang="en-US" sz="1984" i="1">
                                  <a:latin typeface="Cambria Math" charset="0"/>
                                </a:rPr>
                                <m:t>𝑎</m:t>
                              </m:r>
                            </m:e>
                            <m:sub>
                              <m:r>
                                <a:rPr lang="en-US" sz="1984" i="1">
                                  <a:latin typeface="Cambria Math" charset="0"/>
                                </a:rPr>
                                <m:t>𝑡</m:t>
                              </m:r>
                            </m:sub>
                          </m:sSub>
                          <m:d>
                            <m:dPr>
                              <m:ctrlPr>
                                <a:rPr lang="en-US" sz="1984" i="1">
                                  <a:latin typeface="Cambria Math" panose="02040503050406030204" pitchFamily="18" charset="0"/>
                                </a:rPr>
                              </m:ctrlPr>
                            </m:dPr>
                            <m:e>
                              <m:r>
                                <a:rPr lang="en-US" sz="1984" i="1">
                                  <a:latin typeface="Cambria Math" charset="0"/>
                                </a:rPr>
                                <m:t>𝑠</m:t>
                              </m:r>
                            </m:e>
                          </m:d>
                          <m:sSub>
                            <m:sSubPr>
                              <m:ctrlPr>
                                <a:rPr lang="en-US" sz="1984" i="1">
                                  <a:latin typeface="Cambria Math" panose="02040503050406030204" pitchFamily="18" charset="0"/>
                                </a:rPr>
                              </m:ctrlPr>
                            </m:sSubPr>
                            <m:e>
                              <m:acc>
                                <m:accPr>
                                  <m:chr m:val="̅"/>
                                  <m:ctrlPr>
                                    <a:rPr lang="en-US" sz="1984" i="1">
                                      <a:latin typeface="Cambria Math" panose="02040503050406030204" pitchFamily="18" charset="0"/>
                                    </a:rPr>
                                  </m:ctrlPr>
                                </m:accPr>
                                <m:e>
                                  <m:r>
                                    <a:rPr lang="en-US" sz="1984" i="1">
                                      <a:latin typeface="Cambria Math" charset="0"/>
                                    </a:rPr>
                                    <m:t>h</m:t>
                                  </m:r>
                                </m:e>
                              </m:acc>
                            </m:e>
                            <m:sub>
                              <m:r>
                                <a:rPr lang="en-US" sz="1984" i="1">
                                  <a:latin typeface="Cambria Math" charset="0"/>
                                </a:rPr>
                                <m:t>𝑠</m:t>
                              </m:r>
                            </m:sub>
                          </m:sSub>
                        </m:e>
                      </m:nary>
                    </m:oMath>
                  </m:oMathPara>
                </a14:m>
                <a:endParaRPr lang="el-GR" sz="1984" dirty="0"/>
              </a:p>
            </p:txBody>
          </p:sp>
        </mc:Choice>
        <mc:Fallback xmlns="">
          <p:sp>
            <p:nvSpPr>
              <p:cNvPr id="12" name="Ορθογώνιο 11"/>
              <p:cNvSpPr>
                <a:spLocks noRot="1" noChangeAspect="1" noMove="1" noResize="1" noEditPoints="1" noAdjustHandles="1" noChangeArrowheads="1" noChangeShapeType="1" noTextEdit="1"/>
              </p:cNvSpPr>
              <p:nvPr/>
            </p:nvSpPr>
            <p:spPr>
              <a:xfrm>
                <a:off x="3718778" y="4284416"/>
                <a:ext cx="2035557" cy="83343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80187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7100" y="313532"/>
            <a:ext cx="5867400" cy="532223"/>
          </a:xfrm>
          <a:prstGeom prst="rect">
            <a:avLst/>
          </a:prstGeom>
        </p:spPr>
        <p:txBody>
          <a:bodyPr vert="horz" wrap="square" lIns="0" tIns="28093" rIns="0" bIns="0" rtlCol="0">
            <a:spAutoFit/>
          </a:bodyPr>
          <a:lstStyle/>
          <a:p>
            <a:pPr marL="20809">
              <a:spcBef>
                <a:spcPts val="221"/>
              </a:spcBef>
            </a:pPr>
            <a:r>
              <a:rPr spc="-74" dirty="0"/>
              <a:t>A</a:t>
            </a:r>
            <a:r>
              <a:rPr spc="205" dirty="0"/>
              <a:t> </a:t>
            </a:r>
            <a:r>
              <a:rPr spc="24" dirty="0"/>
              <a:t>Model</a:t>
            </a:r>
            <a:r>
              <a:rPr spc="213" dirty="0"/>
              <a:t> </a:t>
            </a:r>
            <a:r>
              <a:rPr spc="-24" dirty="0"/>
              <a:t>Adaptive</a:t>
            </a:r>
            <a:r>
              <a:rPr spc="213" dirty="0"/>
              <a:t> </a:t>
            </a:r>
            <a:r>
              <a:rPr spc="-74" dirty="0"/>
              <a:t>Neuron</a:t>
            </a:r>
          </a:p>
        </p:txBody>
      </p:sp>
      <p:pic>
        <p:nvPicPr>
          <p:cNvPr id="3" name="object 3"/>
          <p:cNvPicPr/>
          <p:nvPr/>
        </p:nvPicPr>
        <p:blipFill>
          <a:blip r:embed="rId2" cstate="print"/>
          <a:stretch>
            <a:fillRect/>
          </a:stretch>
        </p:blipFill>
        <p:spPr>
          <a:xfrm>
            <a:off x="2221901" y="1006579"/>
            <a:ext cx="5575962" cy="1690970"/>
          </a:xfrm>
          <a:prstGeom prst="rect">
            <a:avLst/>
          </a:prstGeom>
        </p:spPr>
      </p:pic>
      <p:pic>
        <p:nvPicPr>
          <p:cNvPr id="4" name="object 4"/>
          <p:cNvPicPr/>
          <p:nvPr/>
        </p:nvPicPr>
        <p:blipFill>
          <a:blip r:embed="rId3" cstate="print"/>
          <a:stretch>
            <a:fillRect/>
          </a:stretch>
        </p:blipFill>
        <p:spPr>
          <a:xfrm>
            <a:off x="2088448" y="3196151"/>
            <a:ext cx="106939" cy="106939"/>
          </a:xfrm>
          <a:prstGeom prst="rect">
            <a:avLst/>
          </a:prstGeom>
        </p:spPr>
      </p:pic>
      <p:sp>
        <p:nvSpPr>
          <p:cNvPr id="5" name="object 5"/>
          <p:cNvSpPr txBox="1"/>
          <p:nvPr/>
        </p:nvSpPr>
        <p:spPr>
          <a:xfrm>
            <a:off x="2288094" y="3059410"/>
            <a:ext cx="5201299" cy="843625"/>
          </a:xfrm>
          <a:prstGeom prst="rect">
            <a:avLst/>
          </a:prstGeom>
        </p:spPr>
        <p:txBody>
          <a:bodyPr vert="horz" wrap="square" lIns="0" tIns="18729" rIns="0" bIns="0" rtlCol="0">
            <a:spAutoFit/>
          </a:bodyPr>
          <a:lstStyle/>
          <a:p>
            <a:pPr marL="20809">
              <a:spcBef>
                <a:spcPts val="148"/>
              </a:spcBef>
            </a:pPr>
            <a:r>
              <a:rPr sz="1802" spc="-8" dirty="0">
                <a:solidFill>
                  <a:srgbClr val="00007F"/>
                </a:solidFill>
                <a:latin typeface="Tahoma"/>
                <a:cs typeface="Tahoma"/>
              </a:rPr>
              <a:t>This</a:t>
            </a:r>
            <a:r>
              <a:rPr sz="1802" spc="16" dirty="0">
                <a:solidFill>
                  <a:srgbClr val="00007F"/>
                </a:solidFill>
                <a:latin typeface="Tahoma"/>
                <a:cs typeface="Tahoma"/>
              </a:rPr>
              <a:t> </a:t>
            </a:r>
            <a:r>
              <a:rPr sz="1802" spc="-58" dirty="0">
                <a:solidFill>
                  <a:srgbClr val="00007F"/>
                </a:solidFill>
                <a:latin typeface="Tahoma"/>
                <a:cs typeface="Tahoma"/>
              </a:rPr>
              <a:t>is</a:t>
            </a:r>
            <a:r>
              <a:rPr sz="1802" spc="24" dirty="0">
                <a:solidFill>
                  <a:srgbClr val="00007F"/>
                </a:solidFill>
                <a:latin typeface="Tahoma"/>
                <a:cs typeface="Tahoma"/>
              </a:rPr>
              <a:t> </a:t>
            </a:r>
            <a:r>
              <a:rPr sz="1802" spc="-74" dirty="0">
                <a:solidFill>
                  <a:srgbClr val="00007F"/>
                </a:solidFill>
                <a:latin typeface="Tahoma"/>
                <a:cs typeface="Tahoma"/>
              </a:rPr>
              <a:t>also</a:t>
            </a:r>
            <a:r>
              <a:rPr sz="1802" spc="16" dirty="0">
                <a:solidFill>
                  <a:srgbClr val="00007F"/>
                </a:solidFill>
                <a:latin typeface="Tahoma"/>
                <a:cs typeface="Tahoma"/>
              </a:rPr>
              <a:t> </a:t>
            </a:r>
            <a:r>
              <a:rPr sz="1802" spc="-58" dirty="0">
                <a:solidFill>
                  <a:srgbClr val="00007F"/>
                </a:solidFill>
                <a:latin typeface="Tahoma"/>
                <a:cs typeface="Tahoma"/>
              </a:rPr>
              <a:t>called</a:t>
            </a:r>
            <a:r>
              <a:rPr sz="1802" spc="24" dirty="0">
                <a:solidFill>
                  <a:srgbClr val="00007F"/>
                </a:solidFill>
                <a:latin typeface="Tahoma"/>
                <a:cs typeface="Tahoma"/>
              </a:rPr>
              <a:t> </a:t>
            </a:r>
            <a:r>
              <a:rPr sz="1802" spc="-90" dirty="0">
                <a:solidFill>
                  <a:srgbClr val="00007F"/>
                </a:solidFill>
                <a:latin typeface="Tahoma"/>
                <a:cs typeface="Tahoma"/>
              </a:rPr>
              <a:t>a</a:t>
            </a:r>
            <a:r>
              <a:rPr sz="1802" spc="16" dirty="0">
                <a:solidFill>
                  <a:srgbClr val="00007F"/>
                </a:solidFill>
                <a:latin typeface="Tahoma"/>
                <a:cs typeface="Tahoma"/>
              </a:rPr>
              <a:t> </a:t>
            </a:r>
            <a:r>
              <a:rPr sz="1802" spc="-58" dirty="0">
                <a:solidFill>
                  <a:srgbClr val="FF0000"/>
                </a:solidFill>
                <a:latin typeface="Tahoma"/>
                <a:cs typeface="Tahoma"/>
              </a:rPr>
              <a:t>Perceptron</a:t>
            </a:r>
            <a:endParaRPr sz="1802">
              <a:latin typeface="Tahoma"/>
              <a:cs typeface="Tahoma"/>
            </a:endParaRPr>
          </a:p>
          <a:p>
            <a:pPr marL="20809" marR="8324">
              <a:lnSpc>
                <a:spcPct val="102600"/>
              </a:lnSpc>
            </a:pPr>
            <a:r>
              <a:rPr sz="1802" spc="-90" dirty="0">
                <a:solidFill>
                  <a:srgbClr val="00007F"/>
                </a:solidFill>
                <a:latin typeface="Tahoma"/>
                <a:cs typeface="Tahoma"/>
              </a:rPr>
              <a:t>Assumes </a:t>
            </a:r>
            <a:r>
              <a:rPr sz="1802" spc="-58" dirty="0">
                <a:solidFill>
                  <a:srgbClr val="00007F"/>
                </a:solidFill>
                <a:latin typeface="Tahoma"/>
                <a:cs typeface="Tahoma"/>
              </a:rPr>
              <a:t>data </a:t>
            </a:r>
            <a:r>
              <a:rPr sz="1802" spc="-115" dirty="0">
                <a:solidFill>
                  <a:srgbClr val="00007F"/>
                </a:solidFill>
                <a:latin typeface="Tahoma"/>
                <a:cs typeface="Tahoma"/>
              </a:rPr>
              <a:t>are</a:t>
            </a:r>
            <a:r>
              <a:rPr sz="1802" spc="-106" dirty="0">
                <a:solidFill>
                  <a:srgbClr val="00007F"/>
                </a:solidFill>
                <a:latin typeface="Tahoma"/>
                <a:cs typeface="Tahoma"/>
              </a:rPr>
              <a:t> </a:t>
            </a:r>
            <a:r>
              <a:rPr sz="1802" spc="-58" dirty="0">
                <a:solidFill>
                  <a:srgbClr val="BF7F3F"/>
                </a:solidFill>
                <a:latin typeface="Tahoma"/>
                <a:cs typeface="Tahoma"/>
              </a:rPr>
              <a:t>linearly </a:t>
            </a:r>
            <a:r>
              <a:rPr sz="1802" spc="-90" dirty="0">
                <a:solidFill>
                  <a:srgbClr val="BF7F3F"/>
                </a:solidFill>
                <a:latin typeface="Tahoma"/>
                <a:cs typeface="Tahoma"/>
              </a:rPr>
              <a:t>separable</a:t>
            </a:r>
            <a:r>
              <a:rPr sz="1802" spc="-90" dirty="0">
                <a:solidFill>
                  <a:srgbClr val="00007F"/>
                </a:solidFill>
                <a:latin typeface="Tahoma"/>
                <a:cs typeface="Tahoma"/>
              </a:rPr>
              <a:t>.</a:t>
            </a:r>
            <a:r>
              <a:rPr sz="1802" spc="-82" dirty="0">
                <a:solidFill>
                  <a:srgbClr val="00007F"/>
                </a:solidFill>
                <a:latin typeface="Tahoma"/>
                <a:cs typeface="Tahoma"/>
              </a:rPr>
              <a:t> </a:t>
            </a:r>
            <a:r>
              <a:rPr sz="1802" spc="-58" dirty="0">
                <a:solidFill>
                  <a:srgbClr val="00007F"/>
                </a:solidFill>
                <a:latin typeface="Tahoma"/>
                <a:cs typeface="Tahoma"/>
              </a:rPr>
              <a:t>Simple </a:t>
            </a:r>
            <a:r>
              <a:rPr sz="1802" spc="-49" dirty="0">
                <a:solidFill>
                  <a:srgbClr val="00007F"/>
                </a:solidFill>
                <a:latin typeface="Tahoma"/>
                <a:cs typeface="Tahoma"/>
              </a:rPr>
              <a:t>stochastic </a:t>
            </a:r>
            <a:r>
              <a:rPr sz="1802" spc="-541" dirty="0">
                <a:solidFill>
                  <a:srgbClr val="00007F"/>
                </a:solidFill>
                <a:latin typeface="Tahoma"/>
                <a:cs typeface="Tahoma"/>
              </a:rPr>
              <a:t> </a:t>
            </a:r>
            <a:r>
              <a:rPr sz="1802" spc="-58" dirty="0">
                <a:solidFill>
                  <a:srgbClr val="00007F"/>
                </a:solidFill>
                <a:latin typeface="Tahoma"/>
                <a:cs typeface="Tahoma"/>
              </a:rPr>
              <a:t>algorithm</a:t>
            </a:r>
            <a:r>
              <a:rPr sz="1802" spc="24" dirty="0">
                <a:solidFill>
                  <a:srgbClr val="00007F"/>
                </a:solidFill>
                <a:latin typeface="Tahoma"/>
                <a:cs typeface="Tahoma"/>
              </a:rPr>
              <a:t> </a:t>
            </a:r>
            <a:r>
              <a:rPr sz="1802" spc="-74" dirty="0">
                <a:solidFill>
                  <a:srgbClr val="00007F"/>
                </a:solidFill>
                <a:latin typeface="Tahoma"/>
                <a:cs typeface="Tahoma"/>
              </a:rPr>
              <a:t>for</a:t>
            </a:r>
            <a:r>
              <a:rPr sz="1802" spc="33" dirty="0">
                <a:solidFill>
                  <a:srgbClr val="00007F"/>
                </a:solidFill>
                <a:latin typeface="Tahoma"/>
                <a:cs typeface="Tahoma"/>
              </a:rPr>
              <a:t> </a:t>
            </a:r>
            <a:r>
              <a:rPr sz="1802" spc="-74" dirty="0">
                <a:solidFill>
                  <a:srgbClr val="00007F"/>
                </a:solidFill>
                <a:latin typeface="Tahoma"/>
                <a:cs typeface="Tahoma"/>
              </a:rPr>
              <a:t>learning</a:t>
            </a:r>
            <a:r>
              <a:rPr sz="1802" spc="24" dirty="0">
                <a:solidFill>
                  <a:srgbClr val="00007F"/>
                </a:solidFill>
                <a:latin typeface="Tahoma"/>
                <a:cs typeface="Tahoma"/>
              </a:rPr>
              <a:t> </a:t>
            </a:r>
            <a:r>
              <a:rPr sz="1802" spc="-66" dirty="0">
                <a:solidFill>
                  <a:srgbClr val="00007F"/>
                </a:solidFill>
                <a:latin typeface="Tahoma"/>
                <a:cs typeface="Tahoma"/>
              </a:rPr>
              <a:t>the</a:t>
            </a:r>
            <a:r>
              <a:rPr sz="1802" spc="33" dirty="0">
                <a:solidFill>
                  <a:srgbClr val="00007F"/>
                </a:solidFill>
                <a:latin typeface="Tahoma"/>
                <a:cs typeface="Tahoma"/>
              </a:rPr>
              <a:t> </a:t>
            </a:r>
            <a:r>
              <a:rPr sz="1802" spc="-66" dirty="0">
                <a:solidFill>
                  <a:srgbClr val="00007F"/>
                </a:solidFill>
                <a:latin typeface="Tahoma"/>
                <a:cs typeface="Tahoma"/>
              </a:rPr>
              <a:t>linear</a:t>
            </a:r>
            <a:r>
              <a:rPr sz="1802" spc="33" dirty="0">
                <a:solidFill>
                  <a:srgbClr val="00007F"/>
                </a:solidFill>
                <a:latin typeface="Tahoma"/>
                <a:cs typeface="Tahoma"/>
              </a:rPr>
              <a:t> </a:t>
            </a:r>
            <a:r>
              <a:rPr sz="1802" spc="-58" dirty="0">
                <a:solidFill>
                  <a:srgbClr val="00007F"/>
                </a:solidFill>
                <a:latin typeface="Tahoma"/>
                <a:cs typeface="Tahoma"/>
              </a:rPr>
              <a:t>classifier</a:t>
            </a:r>
            <a:endParaRPr sz="1802">
              <a:latin typeface="Tahoma"/>
              <a:cs typeface="Tahoma"/>
            </a:endParaRPr>
          </a:p>
        </p:txBody>
      </p:sp>
      <p:pic>
        <p:nvPicPr>
          <p:cNvPr id="6" name="object 6"/>
          <p:cNvPicPr/>
          <p:nvPr/>
        </p:nvPicPr>
        <p:blipFill>
          <a:blip r:embed="rId4" cstate="print"/>
          <a:stretch>
            <a:fillRect/>
          </a:stretch>
        </p:blipFill>
        <p:spPr>
          <a:xfrm>
            <a:off x="2088448" y="3478097"/>
            <a:ext cx="106939" cy="106939"/>
          </a:xfrm>
          <a:prstGeom prst="rect">
            <a:avLst/>
          </a:prstGeom>
        </p:spPr>
      </p:pic>
      <p:sp>
        <p:nvSpPr>
          <p:cNvPr id="8" name="object 8"/>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9" name="object 9"/>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8846" y="184588"/>
            <a:ext cx="6586108" cy="679954"/>
          </a:xfrm>
        </p:spPr>
        <p:txBody>
          <a:bodyPr/>
          <a:lstStyle/>
          <a:p>
            <a:r>
              <a:rPr lang="en-US" dirty="0"/>
              <a:t>Attention - Context</a:t>
            </a:r>
            <a:br>
              <a:rPr lang="en-US" dirty="0"/>
            </a:br>
            <a:endParaRPr lang="en-US" dirty="0"/>
          </a:p>
        </p:txBody>
      </p:sp>
      <p:sp>
        <p:nvSpPr>
          <p:cNvPr id="11" name="TextBox 10"/>
          <p:cNvSpPr txBox="1"/>
          <p:nvPr/>
        </p:nvSpPr>
        <p:spPr>
          <a:xfrm>
            <a:off x="1666760" y="4980010"/>
            <a:ext cx="2300117" cy="321306"/>
          </a:xfrm>
          <a:prstGeom prst="rect">
            <a:avLst/>
          </a:prstGeom>
          <a:noFill/>
        </p:spPr>
        <p:txBody>
          <a:bodyPr wrap="none" rtlCol="0">
            <a:spAutoFit/>
          </a:bodyPr>
          <a:lstStyle/>
          <a:p>
            <a:r>
              <a:rPr lang="en-US" sz="1488" dirty="0"/>
              <a:t>Compute </a:t>
            </a:r>
            <a:r>
              <a:rPr lang="en-US" sz="1488" b="1" dirty="0">
                <a:solidFill>
                  <a:schemeClr val="accent2"/>
                </a:solidFill>
              </a:rPr>
              <a:t>next</a:t>
            </a:r>
            <a:r>
              <a:rPr lang="en-US" sz="1488" dirty="0"/>
              <a:t> hidden state</a:t>
            </a:r>
            <a:endParaRPr lang="el-GR" sz="1488" dirty="0"/>
          </a:p>
        </p:txBody>
      </p:sp>
      <mc:AlternateContent xmlns:mc="http://schemas.openxmlformats.org/markup-compatibility/2006" xmlns:a14="http://schemas.microsoft.com/office/drawing/2010/main">
        <mc:Choice Requires="a14">
          <p:sp>
            <p:nvSpPr>
              <p:cNvPr id="12" name="Ορθογώνιο 11"/>
              <p:cNvSpPr/>
              <p:nvPr/>
            </p:nvSpPr>
            <p:spPr>
              <a:xfrm>
                <a:off x="3917895" y="4420377"/>
                <a:ext cx="2267287" cy="3976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984" i="1">
                              <a:latin typeface="Cambria Math" panose="02040503050406030204" pitchFamily="18" charset="0"/>
                            </a:rPr>
                          </m:ctrlPr>
                        </m:sSubPr>
                        <m:e>
                          <m:r>
                            <a:rPr lang="en-US" sz="1984" i="1">
                              <a:latin typeface="Cambria Math" charset="0"/>
                            </a:rPr>
                            <m:t>h</m:t>
                          </m:r>
                        </m:e>
                        <m:sub>
                          <m:r>
                            <a:rPr lang="en-US" sz="1984" i="1">
                              <a:latin typeface="Cambria Math" charset="0"/>
                            </a:rPr>
                            <m:t>𝑡</m:t>
                          </m:r>
                        </m:sub>
                      </m:sSub>
                      <m:r>
                        <a:rPr lang="en-US" sz="1984" i="1">
                          <a:latin typeface="Cambria Math" charset="0"/>
                        </a:rPr>
                        <m:t>=</m:t>
                      </m:r>
                      <m:r>
                        <a:rPr lang="en-US" sz="1984" i="1">
                          <a:latin typeface="Cambria Math" charset="0"/>
                        </a:rPr>
                        <m:t>𝑓</m:t>
                      </m:r>
                      <m:r>
                        <a:rPr lang="en-US" sz="1984" i="1">
                          <a:latin typeface="Cambria Math" charset="0"/>
                        </a:rPr>
                        <m:t>(</m:t>
                      </m:r>
                      <m:sSub>
                        <m:sSubPr>
                          <m:ctrlPr>
                            <a:rPr lang="en-US" sz="1984" i="1">
                              <a:latin typeface="Cambria Math" panose="02040503050406030204" pitchFamily="18" charset="0"/>
                            </a:rPr>
                          </m:ctrlPr>
                        </m:sSubPr>
                        <m:e>
                          <m:r>
                            <a:rPr lang="en-US" sz="1984" i="1">
                              <a:latin typeface="Cambria Math" charset="0"/>
                            </a:rPr>
                            <m:t>h</m:t>
                          </m:r>
                        </m:e>
                        <m:sub>
                          <m:r>
                            <a:rPr lang="en-US" sz="1984" i="1">
                              <a:latin typeface="Cambria Math" charset="0"/>
                            </a:rPr>
                            <m:t>𝑡</m:t>
                          </m:r>
                          <m:r>
                            <a:rPr lang="en-US" sz="1984" i="1">
                              <a:latin typeface="Cambria Math" charset="0"/>
                            </a:rPr>
                            <m:t>−1</m:t>
                          </m:r>
                        </m:sub>
                      </m:sSub>
                      <m:r>
                        <a:rPr lang="en-US" sz="1984" i="1">
                          <a:latin typeface="Cambria Math" charset="0"/>
                        </a:rPr>
                        <m:t>,</m:t>
                      </m:r>
                      <m:sSub>
                        <m:sSubPr>
                          <m:ctrlPr>
                            <a:rPr lang="en-US" sz="1984" i="1">
                              <a:latin typeface="Cambria Math" panose="02040503050406030204" pitchFamily="18" charset="0"/>
                            </a:rPr>
                          </m:ctrlPr>
                        </m:sSubPr>
                        <m:e>
                          <m:r>
                            <a:rPr lang="en-US" sz="1984" i="1">
                              <a:latin typeface="Cambria Math" charset="0"/>
                            </a:rPr>
                            <m:t>𝑐</m:t>
                          </m:r>
                        </m:e>
                        <m:sub>
                          <m:r>
                            <a:rPr lang="en-US" sz="1984" i="1">
                              <a:latin typeface="Cambria Math" charset="0"/>
                            </a:rPr>
                            <m:t>𝑡</m:t>
                          </m:r>
                        </m:sub>
                      </m:sSub>
                      <m:r>
                        <a:rPr lang="en-US" sz="1984" i="1">
                          <a:latin typeface="Cambria Math" charset="0"/>
                        </a:rPr>
                        <m:t>,</m:t>
                      </m:r>
                      <m:sSub>
                        <m:sSubPr>
                          <m:ctrlPr>
                            <a:rPr lang="en-US" sz="1984" i="1">
                              <a:latin typeface="Cambria Math" panose="02040503050406030204" pitchFamily="18" charset="0"/>
                            </a:rPr>
                          </m:ctrlPr>
                        </m:sSubPr>
                        <m:e>
                          <m:r>
                            <a:rPr lang="en-US" sz="1984" i="1">
                              <a:latin typeface="Cambria Math" charset="0"/>
                            </a:rPr>
                            <m:t>𝑒</m:t>
                          </m:r>
                        </m:e>
                        <m:sub>
                          <m:r>
                            <a:rPr lang="en-US" sz="1984" i="1">
                              <a:latin typeface="Cambria Math" charset="0"/>
                            </a:rPr>
                            <m:t>𝑡</m:t>
                          </m:r>
                        </m:sub>
                      </m:sSub>
                      <m:r>
                        <a:rPr lang="en-US" sz="1984" i="1">
                          <a:latin typeface="Cambria Math" charset="0"/>
                        </a:rPr>
                        <m:t>)</m:t>
                      </m:r>
                    </m:oMath>
                  </m:oMathPara>
                </a14:m>
                <a:endParaRPr lang="el-GR" sz="1984" dirty="0"/>
              </a:p>
            </p:txBody>
          </p:sp>
        </mc:Choice>
        <mc:Fallback xmlns="">
          <p:sp>
            <p:nvSpPr>
              <p:cNvPr id="12" name="Ορθογώνιο 11"/>
              <p:cNvSpPr>
                <a:spLocks noRot="1" noChangeAspect="1" noMove="1" noResize="1" noEditPoints="1" noAdjustHandles="1" noChangeArrowheads="1" noChangeShapeType="1" noTextEdit="1"/>
              </p:cNvSpPr>
              <p:nvPr/>
            </p:nvSpPr>
            <p:spPr>
              <a:xfrm>
                <a:off x="3917895" y="4420377"/>
                <a:ext cx="2267287" cy="397673"/>
              </a:xfrm>
              <a:prstGeom prst="rect">
                <a:avLst/>
              </a:prstGeom>
              <a:blipFill>
                <a:blip r:embed="rId2"/>
                <a:stretch>
                  <a:fillRect b="-15385"/>
                </a:stretch>
              </a:blipFill>
            </p:spPr>
            <p:txBody>
              <a:bodyPr/>
              <a:lstStyle/>
              <a:p>
                <a:r>
                  <a:rPr lang="en-US">
                    <a:noFill/>
                  </a:rPr>
                  <a:t> </a:t>
                </a:r>
              </a:p>
            </p:txBody>
          </p:sp>
        </mc:Fallback>
      </mc:AlternateContent>
      <p:pic>
        <p:nvPicPr>
          <p:cNvPr id="4" name="Εικόνα 3"/>
          <p:cNvPicPr>
            <a:picLocks noChangeAspect="1"/>
          </p:cNvPicPr>
          <p:nvPr/>
        </p:nvPicPr>
        <p:blipFill>
          <a:blip r:embed="rId3"/>
          <a:stretch>
            <a:fillRect/>
          </a:stretch>
        </p:blipFill>
        <p:spPr>
          <a:xfrm>
            <a:off x="3129392" y="949408"/>
            <a:ext cx="3825017" cy="3335621"/>
          </a:xfrm>
          <a:prstGeom prst="rect">
            <a:avLst/>
          </a:prstGeom>
        </p:spPr>
      </p:pic>
      <mc:AlternateContent xmlns:mc="http://schemas.openxmlformats.org/markup-compatibility/2006" xmlns:a14="http://schemas.microsoft.com/office/drawing/2010/main">
        <mc:Choice Requires="a14">
          <p:sp>
            <p:nvSpPr>
              <p:cNvPr id="6" name="Ορθογώνιο 5"/>
              <p:cNvSpPr/>
              <p:nvPr/>
            </p:nvSpPr>
            <p:spPr>
              <a:xfrm>
                <a:off x="6491437" y="2809709"/>
                <a:ext cx="549766" cy="4994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46" i="1">
                              <a:latin typeface="Cambria Math" panose="02040503050406030204" pitchFamily="18" charset="0"/>
                            </a:rPr>
                          </m:ctrlPr>
                        </m:sSubPr>
                        <m:e>
                          <m:r>
                            <a:rPr lang="en-US" sz="2646" i="1">
                              <a:latin typeface="Cambria Math" charset="0"/>
                            </a:rPr>
                            <m:t>𝑒</m:t>
                          </m:r>
                        </m:e>
                        <m:sub>
                          <m:r>
                            <a:rPr lang="en-US" sz="2646" i="1">
                              <a:latin typeface="Cambria Math" charset="0"/>
                            </a:rPr>
                            <m:t>𝑡</m:t>
                          </m:r>
                        </m:sub>
                      </m:sSub>
                    </m:oMath>
                  </m:oMathPara>
                </a14:m>
                <a:endParaRPr lang="el-GR" sz="2315" dirty="0"/>
              </a:p>
            </p:txBody>
          </p:sp>
        </mc:Choice>
        <mc:Fallback xmlns="">
          <p:sp>
            <p:nvSpPr>
              <p:cNvPr id="6" name="Ορθογώνιο 5"/>
              <p:cNvSpPr>
                <a:spLocks noRot="1" noChangeAspect="1" noMove="1" noResize="1" noEditPoints="1" noAdjustHandles="1" noChangeArrowheads="1" noChangeShapeType="1" noTextEdit="1"/>
              </p:cNvSpPr>
              <p:nvPr/>
            </p:nvSpPr>
            <p:spPr>
              <a:xfrm>
                <a:off x="6491437" y="2809709"/>
                <a:ext cx="549766" cy="49949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885763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Σύμβολο κράτησης θέσης περιεχομένου 2"/>
          <p:cNvSpPr>
            <a:spLocks noGrp="1"/>
          </p:cNvSpPr>
          <p:nvPr>
            <p:ph idx="1"/>
          </p:nvPr>
        </p:nvSpPr>
        <p:spPr>
          <a:xfrm>
            <a:off x="1954601" y="2215826"/>
            <a:ext cx="6174599" cy="3267170"/>
          </a:xfrm>
        </p:spPr>
        <p:txBody>
          <a:bodyPr>
            <a:normAutofit/>
          </a:bodyPr>
          <a:lstStyle/>
          <a:p>
            <a:r>
              <a:rPr lang="en-US" sz="2977" b="1" dirty="0">
                <a:hlinkClick r:id="rId2"/>
              </a:rPr>
              <a:t>https://uofi.box.com/v/cs510DL</a:t>
            </a:r>
            <a:endParaRPr lang="en-US" sz="2977" b="1" dirty="0"/>
          </a:p>
          <a:p>
            <a:endParaRPr lang="en-US" sz="2977" b="1" dirty="0"/>
          </a:p>
          <a:p>
            <a:r>
              <a:rPr lang="en-US" dirty="0">
                <a:solidFill>
                  <a:schemeClr val="tx1"/>
                </a:solidFill>
              </a:rPr>
              <a:t>Binary Classification</a:t>
            </a:r>
          </a:p>
          <a:p>
            <a:r>
              <a:rPr lang="en-US" i="1" dirty="0"/>
              <a:t>Dataset of 25,000 movies reviews from IMDB, labeled by sentiment (positive/negative)</a:t>
            </a:r>
          </a:p>
          <a:p>
            <a:endParaRPr lang="el-GR" sz="2977" b="1" dirty="0"/>
          </a:p>
        </p:txBody>
      </p:sp>
      <p:sp>
        <p:nvSpPr>
          <p:cNvPr id="4" name="Title 1"/>
          <p:cNvSpPr txBox="1">
            <a:spLocks/>
          </p:cNvSpPr>
          <p:nvPr/>
        </p:nvSpPr>
        <p:spPr>
          <a:xfrm>
            <a:off x="1717361" y="150953"/>
            <a:ext cx="6649080" cy="2895911"/>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Application Example:</a:t>
            </a:r>
          </a:p>
          <a:p>
            <a:r>
              <a:rPr lang="en-US" sz="3969" dirty="0"/>
              <a:t>IMDB Movie reviews sentiment classification</a:t>
            </a:r>
          </a:p>
          <a:p>
            <a:r>
              <a:rPr lang="en-US" sz="3969" dirty="0"/>
              <a:t> </a:t>
            </a:r>
            <a:br>
              <a:rPr lang="en-US" sz="3969" dirty="0"/>
            </a:br>
            <a:endParaRPr lang="en-US" sz="3969" dirty="0"/>
          </a:p>
        </p:txBody>
      </p:sp>
    </p:spTree>
    <p:extLst>
      <p:ext uri="{BB962C8B-B14F-4D97-AF65-F5344CB8AC3E}">
        <p14:creationId xmlns:p14="http://schemas.microsoft.com/office/powerpoint/2010/main" val="18324039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93829" y="1335730"/>
            <a:ext cx="6001332" cy="2795905"/>
          </a:xfrm>
          <a:prstGeom prst="rect">
            <a:avLst/>
          </a:prstGeom>
        </p:spPr>
      </p:pic>
      <p:sp>
        <p:nvSpPr>
          <p:cNvPr id="3" name="Rectangle 2"/>
          <p:cNvSpPr/>
          <p:nvPr/>
        </p:nvSpPr>
        <p:spPr>
          <a:xfrm>
            <a:off x="5735147" y="3949770"/>
            <a:ext cx="2976859" cy="1237198"/>
          </a:xfrm>
          <a:prstGeom prst="rect">
            <a:avLst/>
          </a:prstGeom>
        </p:spPr>
        <p:txBody>
          <a:bodyPr wrap="square">
            <a:spAutoFit/>
          </a:bodyPr>
          <a:lstStyle/>
          <a:p>
            <a:r>
              <a:rPr lang="en-US" sz="1488" dirty="0"/>
              <a:t>Useful for:</a:t>
            </a:r>
          </a:p>
          <a:p>
            <a:pPr marL="236277" indent="-236277">
              <a:buFont typeface="Arial"/>
              <a:buChar char="•"/>
            </a:pPr>
            <a:r>
              <a:rPr lang="en-US" sz="1488" dirty="0"/>
              <a:t>knowledge base completion</a:t>
            </a:r>
          </a:p>
          <a:p>
            <a:pPr marL="236277" indent="-236277">
              <a:buFont typeface="Arial"/>
              <a:buChar char="•"/>
            </a:pPr>
            <a:r>
              <a:rPr lang="en-US" sz="1488" dirty="0"/>
              <a:t>social media analysis </a:t>
            </a:r>
          </a:p>
          <a:p>
            <a:pPr marL="236277" indent="-236277">
              <a:buFont typeface="Arial"/>
              <a:buChar char="•"/>
            </a:pPr>
            <a:r>
              <a:rPr lang="en-US" sz="1488" dirty="0"/>
              <a:t>question answering</a:t>
            </a:r>
          </a:p>
          <a:p>
            <a:pPr marL="236277" indent="-236277">
              <a:buFont typeface="Arial"/>
              <a:buChar char="•"/>
            </a:pPr>
            <a:r>
              <a:rPr lang="en-US" sz="1488" dirty="0"/>
              <a:t>…</a:t>
            </a:r>
          </a:p>
        </p:txBody>
      </p:sp>
      <p:sp>
        <p:nvSpPr>
          <p:cNvPr id="6" name="Rectangle 5"/>
          <p:cNvSpPr/>
          <p:nvPr/>
        </p:nvSpPr>
        <p:spPr>
          <a:xfrm>
            <a:off x="1363918" y="4131635"/>
            <a:ext cx="4230931" cy="206851"/>
          </a:xfrm>
          <a:prstGeom prst="rect">
            <a:avLst/>
          </a:prstGeom>
        </p:spPr>
        <p:txBody>
          <a:bodyPr wrap="square">
            <a:spAutoFit/>
          </a:bodyPr>
          <a:lstStyle/>
          <a:p>
            <a:r>
              <a:rPr lang="en-US" sz="744" i="1" dirty="0"/>
              <a:t>http://</a:t>
            </a:r>
            <a:r>
              <a:rPr lang="en-US" sz="744" i="1" dirty="0" err="1"/>
              <a:t>www.mathcs.emory.edu</a:t>
            </a:r>
            <a:r>
              <a:rPr lang="en-US" sz="744" i="1" dirty="0"/>
              <a:t>/~</a:t>
            </a:r>
            <a:r>
              <a:rPr lang="en-US" sz="744" i="1" dirty="0" err="1"/>
              <a:t>dsavenk</a:t>
            </a:r>
            <a:r>
              <a:rPr lang="en-US" sz="744" i="1" dirty="0"/>
              <a:t>/slides/</a:t>
            </a:r>
            <a:r>
              <a:rPr lang="en-US" sz="744" i="1" dirty="0" err="1"/>
              <a:t>relation_extraction</a:t>
            </a:r>
            <a:r>
              <a:rPr lang="en-US" sz="744" i="1" dirty="0"/>
              <a:t>/</a:t>
            </a:r>
            <a:r>
              <a:rPr lang="en-US" sz="744" i="1" dirty="0" err="1"/>
              <a:t>img</a:t>
            </a:r>
            <a:r>
              <a:rPr lang="en-US" sz="744" i="1" dirty="0"/>
              <a:t>/</a:t>
            </a:r>
            <a:r>
              <a:rPr lang="en-US" sz="744" i="1" dirty="0" err="1"/>
              <a:t>distant.png</a:t>
            </a:r>
            <a:endParaRPr lang="en-US" sz="744" i="1" dirty="0"/>
          </a:p>
        </p:txBody>
      </p:sp>
      <p:sp>
        <p:nvSpPr>
          <p:cNvPr id="10"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Application Example: </a:t>
            </a:r>
            <a:br>
              <a:rPr lang="en-US" sz="3969" dirty="0"/>
            </a:br>
            <a:r>
              <a:rPr lang="en-US" sz="3969" dirty="0"/>
              <a:t>Relation Extraction from text</a:t>
            </a:r>
          </a:p>
        </p:txBody>
      </p:sp>
    </p:spTree>
    <p:extLst>
      <p:ext uri="{BB962C8B-B14F-4D97-AF65-F5344CB8AC3E}">
        <p14:creationId xmlns:p14="http://schemas.microsoft.com/office/powerpoint/2010/main" val="8598790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44368" y="1450660"/>
            <a:ext cx="7395064" cy="2713500"/>
          </a:xfrm>
          <a:prstGeom prst="rect">
            <a:avLst/>
          </a:prstGeom>
        </p:spPr>
        <p:txBody>
          <a:bodyPr wrap="square">
            <a:spAutoFit/>
          </a:bodyPr>
          <a:lstStyle/>
          <a:p>
            <a:r>
              <a:rPr lang="en-US" sz="1654" dirty="0"/>
              <a:t>   sentence S = w</a:t>
            </a:r>
            <a:r>
              <a:rPr lang="en-US" sz="1654" baseline="-25000" dirty="0"/>
              <a:t>1</a:t>
            </a:r>
            <a:r>
              <a:rPr lang="en-US" sz="1654" dirty="0"/>
              <a:t> w</a:t>
            </a:r>
            <a:r>
              <a:rPr lang="en-US" sz="1654" baseline="-25000" dirty="0"/>
              <a:t>2 </a:t>
            </a:r>
            <a:r>
              <a:rPr lang="en-US" sz="1654" dirty="0"/>
              <a:t>..</a:t>
            </a:r>
            <a:r>
              <a:rPr lang="en-US" sz="1654" dirty="0">
                <a:solidFill>
                  <a:schemeClr val="accent5">
                    <a:lumMod val="50000"/>
                  </a:schemeClr>
                </a:solidFill>
              </a:rPr>
              <a:t> </a:t>
            </a:r>
            <a:r>
              <a:rPr lang="en-US" sz="1654" b="1" dirty="0">
                <a:solidFill>
                  <a:schemeClr val="accent5">
                    <a:lumMod val="50000"/>
                  </a:schemeClr>
                </a:solidFill>
              </a:rPr>
              <a:t>e</a:t>
            </a:r>
            <a:r>
              <a:rPr lang="en-US" sz="1654" b="1" baseline="-25000" dirty="0">
                <a:solidFill>
                  <a:schemeClr val="accent5">
                    <a:lumMod val="50000"/>
                  </a:schemeClr>
                </a:solidFill>
              </a:rPr>
              <a:t>1</a:t>
            </a:r>
            <a:r>
              <a:rPr lang="en-US" sz="1654" baseline="-25000" dirty="0">
                <a:solidFill>
                  <a:schemeClr val="accent5">
                    <a:lumMod val="50000"/>
                  </a:schemeClr>
                </a:solidFill>
              </a:rPr>
              <a:t> </a:t>
            </a:r>
            <a:r>
              <a:rPr lang="en-US" sz="1654" dirty="0"/>
              <a:t>.. </a:t>
            </a:r>
            <a:r>
              <a:rPr lang="en-US" sz="1654" dirty="0" err="1"/>
              <a:t>w</a:t>
            </a:r>
            <a:r>
              <a:rPr lang="en-US" sz="1654" baseline="-25000" dirty="0" err="1"/>
              <a:t>j</a:t>
            </a:r>
            <a:r>
              <a:rPr lang="en-US" sz="1654" baseline="-25000" dirty="0"/>
              <a:t> </a:t>
            </a:r>
            <a:r>
              <a:rPr lang="en-US" sz="1654" dirty="0"/>
              <a:t>.. </a:t>
            </a:r>
            <a:r>
              <a:rPr lang="en-US" sz="1654" b="1" dirty="0">
                <a:solidFill>
                  <a:srgbClr val="660066"/>
                </a:solidFill>
              </a:rPr>
              <a:t>e</a:t>
            </a:r>
            <a:r>
              <a:rPr lang="en-US" sz="1654" b="1" baseline="-25000" dirty="0">
                <a:solidFill>
                  <a:srgbClr val="660066"/>
                </a:solidFill>
              </a:rPr>
              <a:t>2</a:t>
            </a:r>
            <a:r>
              <a:rPr lang="en-US" sz="1654" dirty="0"/>
              <a:t> .. </a:t>
            </a:r>
            <a:r>
              <a:rPr lang="en-US" sz="1654" dirty="0" err="1"/>
              <a:t>w</a:t>
            </a:r>
            <a:r>
              <a:rPr lang="en-US" sz="1654" baseline="-25000" dirty="0" err="1"/>
              <a:t>n</a:t>
            </a:r>
            <a:r>
              <a:rPr lang="en-US" sz="1654" baseline="-25000" dirty="0"/>
              <a:t> 			 </a:t>
            </a:r>
            <a:r>
              <a:rPr lang="en-US" sz="1654" dirty="0"/>
              <a:t>      </a:t>
            </a:r>
            <a:r>
              <a:rPr lang="en-US" sz="1654" b="1" dirty="0">
                <a:solidFill>
                  <a:schemeClr val="accent5">
                    <a:lumMod val="50000"/>
                  </a:schemeClr>
                </a:solidFill>
              </a:rPr>
              <a:t>e</a:t>
            </a:r>
            <a:r>
              <a:rPr lang="en-US" sz="1654" b="1" baseline="-25000" dirty="0">
                <a:solidFill>
                  <a:schemeClr val="accent5">
                    <a:lumMod val="50000"/>
                  </a:schemeClr>
                </a:solidFill>
              </a:rPr>
              <a:t>1</a:t>
            </a:r>
            <a:r>
              <a:rPr lang="en-US" sz="1654" dirty="0">
                <a:solidFill>
                  <a:schemeClr val="accent5">
                    <a:lumMod val="50000"/>
                  </a:schemeClr>
                </a:solidFill>
              </a:rPr>
              <a:t> </a:t>
            </a:r>
            <a:r>
              <a:rPr lang="en-US" sz="1654" dirty="0"/>
              <a:t>and </a:t>
            </a:r>
            <a:r>
              <a:rPr lang="en-US" sz="1654" b="1" dirty="0">
                <a:solidFill>
                  <a:srgbClr val="660066"/>
                </a:solidFill>
              </a:rPr>
              <a:t>e</a:t>
            </a:r>
            <a:r>
              <a:rPr lang="en-US" sz="1654" b="1" baseline="-25000" dirty="0">
                <a:solidFill>
                  <a:srgbClr val="660066"/>
                </a:solidFill>
              </a:rPr>
              <a:t>2</a:t>
            </a:r>
            <a:r>
              <a:rPr lang="en-US" sz="1654" dirty="0"/>
              <a:t> entities</a:t>
            </a:r>
          </a:p>
          <a:p>
            <a:endParaRPr lang="en-US" sz="1654" dirty="0"/>
          </a:p>
          <a:p>
            <a:endParaRPr lang="en-US" sz="1654" dirty="0"/>
          </a:p>
          <a:p>
            <a:pPr algn="ctr"/>
            <a:r>
              <a:rPr lang="en-US" sz="1323" dirty="0"/>
              <a:t>“The new </a:t>
            </a:r>
            <a:r>
              <a:rPr lang="en-US" sz="1323" b="1" dirty="0">
                <a:solidFill>
                  <a:srgbClr val="1F4E79"/>
                </a:solidFill>
              </a:rPr>
              <a:t>iPhone 7 Plus </a:t>
            </a:r>
            <a:r>
              <a:rPr lang="en-US" sz="1323" dirty="0"/>
              <a:t>includes an improved </a:t>
            </a:r>
            <a:r>
              <a:rPr lang="en-US" sz="1323" b="1" dirty="0">
                <a:solidFill>
                  <a:srgbClr val="7030A0"/>
                </a:solidFill>
              </a:rPr>
              <a:t>camera</a:t>
            </a:r>
            <a:r>
              <a:rPr lang="en-US" sz="1323" dirty="0">
                <a:solidFill>
                  <a:srgbClr val="7030A0"/>
                </a:solidFill>
              </a:rPr>
              <a:t> </a:t>
            </a:r>
            <a:r>
              <a:rPr lang="en-US" sz="1323" dirty="0"/>
              <a:t>to take amazing pictures”</a:t>
            </a:r>
            <a:r>
              <a:rPr lang="en-US" sz="1488" dirty="0"/>
              <a:t>	</a:t>
            </a:r>
            <a:endParaRPr lang="en-US" sz="1158" dirty="0"/>
          </a:p>
          <a:p>
            <a:pPr algn="ctr"/>
            <a:endParaRPr lang="en-US" sz="1984" b="1" dirty="0">
              <a:solidFill>
                <a:schemeClr val="accent2">
                  <a:lumMod val="50000"/>
                </a:schemeClr>
              </a:solidFill>
            </a:endParaRPr>
          </a:p>
          <a:p>
            <a:pPr algn="ctr"/>
            <a:r>
              <a:rPr lang="en-US" sz="1984" b="1" dirty="0">
                <a:solidFill>
                  <a:schemeClr val="accent2">
                    <a:lumMod val="50000"/>
                  </a:schemeClr>
                </a:solidFill>
              </a:rPr>
              <a:t>Component-Whole</a:t>
            </a:r>
            <a:r>
              <a:rPr lang="en-US" sz="1984" b="1" dirty="0"/>
              <a:t>(</a:t>
            </a:r>
            <a:r>
              <a:rPr lang="en-US" sz="1984" b="1" dirty="0">
                <a:solidFill>
                  <a:srgbClr val="1F4E79"/>
                </a:solidFill>
              </a:rPr>
              <a:t>e</a:t>
            </a:r>
            <a:r>
              <a:rPr lang="en-US" sz="1984" b="1" baseline="-25000" dirty="0">
                <a:solidFill>
                  <a:srgbClr val="1F4E79"/>
                </a:solidFill>
              </a:rPr>
              <a:t>1</a:t>
            </a:r>
            <a:r>
              <a:rPr lang="en-US" sz="1984" b="1" dirty="0">
                <a:solidFill>
                  <a:srgbClr val="00B050"/>
                </a:solidFill>
              </a:rPr>
              <a:t> </a:t>
            </a:r>
            <a:r>
              <a:rPr lang="en-US" sz="1984" b="1" dirty="0">
                <a:solidFill>
                  <a:srgbClr val="000000"/>
                </a:solidFill>
              </a:rPr>
              <a:t>,</a:t>
            </a:r>
            <a:r>
              <a:rPr lang="en-US" sz="1984" b="1" dirty="0">
                <a:solidFill>
                  <a:srgbClr val="00B050"/>
                </a:solidFill>
              </a:rPr>
              <a:t> </a:t>
            </a:r>
            <a:r>
              <a:rPr lang="en-US" sz="1984" b="1" dirty="0">
                <a:solidFill>
                  <a:srgbClr val="660066"/>
                </a:solidFill>
              </a:rPr>
              <a:t>e</a:t>
            </a:r>
            <a:r>
              <a:rPr lang="en-US" sz="1984" b="1" baseline="-25000" dirty="0">
                <a:solidFill>
                  <a:srgbClr val="660066"/>
                </a:solidFill>
              </a:rPr>
              <a:t>2</a:t>
            </a:r>
            <a:r>
              <a:rPr lang="en-US" sz="1984" b="1" dirty="0">
                <a:solidFill>
                  <a:srgbClr val="660066"/>
                </a:solidFill>
              </a:rPr>
              <a:t> </a:t>
            </a:r>
            <a:r>
              <a:rPr lang="en-US" sz="1984" b="1" dirty="0"/>
              <a:t>) ? </a:t>
            </a:r>
          </a:p>
          <a:p>
            <a:pPr algn="ctr"/>
            <a:r>
              <a:rPr lang="en-US" sz="1984" b="1" dirty="0">
                <a:solidFill>
                  <a:schemeClr val="accent6"/>
                </a:solidFill>
              </a:rPr>
              <a:t>YES</a:t>
            </a:r>
            <a:r>
              <a:rPr lang="en-US" sz="1984" b="1" dirty="0"/>
              <a:t> / NO</a:t>
            </a:r>
            <a:endParaRPr lang="en-US" sz="1654" dirty="0"/>
          </a:p>
          <a:p>
            <a:endParaRPr lang="en-US" sz="1488" dirty="0"/>
          </a:p>
          <a:p>
            <a:endParaRPr lang="en-US" sz="1488" dirty="0"/>
          </a:p>
        </p:txBody>
      </p:sp>
      <p:sp>
        <p:nvSpPr>
          <p:cNvPr id="9"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Task: binary (or multi-class) classification </a:t>
            </a:r>
          </a:p>
        </p:txBody>
      </p:sp>
      <p:sp>
        <p:nvSpPr>
          <p:cNvPr id="10" name="Ορθογώνιο 9"/>
          <p:cNvSpPr/>
          <p:nvPr/>
        </p:nvSpPr>
        <p:spPr>
          <a:xfrm>
            <a:off x="1491666" y="3894228"/>
            <a:ext cx="5536336" cy="703078"/>
          </a:xfrm>
          <a:prstGeom prst="rect">
            <a:avLst/>
          </a:prstGeom>
        </p:spPr>
        <p:txBody>
          <a:bodyPr wrap="square">
            <a:spAutoFit/>
          </a:bodyPr>
          <a:lstStyle/>
          <a:p>
            <a:r>
              <a:rPr lang="en-US" sz="1323" dirty="0"/>
              <a:t>It is also possible to include more than two entities as well:</a:t>
            </a:r>
            <a:br>
              <a:rPr lang="en-US" sz="1323" dirty="0"/>
            </a:br>
            <a:r>
              <a:rPr lang="en-US" sz="1323" dirty="0"/>
              <a:t>“At codons 12, the occurrence of point mutations from G to T were observed” </a:t>
            </a:r>
            <a:r>
              <a:rPr lang="en-US" sz="1323" dirty="0">
                <a:sym typeface="Wingdings"/>
              </a:rPr>
              <a:t> </a:t>
            </a:r>
            <a:r>
              <a:rPr lang="en-US" sz="1323" dirty="0"/>
              <a:t>point mutation(</a:t>
            </a:r>
            <a:r>
              <a:rPr lang="en-US" sz="1323" b="1" dirty="0"/>
              <a:t>codon</a:t>
            </a:r>
            <a:r>
              <a:rPr lang="en-US" sz="1323" dirty="0"/>
              <a:t>, </a:t>
            </a:r>
            <a:r>
              <a:rPr lang="en-US" sz="1323" b="1" dirty="0"/>
              <a:t>12</a:t>
            </a:r>
            <a:r>
              <a:rPr lang="en-US" sz="1323" dirty="0"/>
              <a:t>, </a:t>
            </a:r>
            <a:r>
              <a:rPr lang="en-US" sz="1323" b="1" dirty="0"/>
              <a:t>G</a:t>
            </a:r>
            <a:r>
              <a:rPr lang="en-US" sz="1323" dirty="0"/>
              <a:t>, </a:t>
            </a:r>
            <a:r>
              <a:rPr lang="en-US" sz="1323" b="1" dirty="0"/>
              <a:t>T</a:t>
            </a:r>
            <a:r>
              <a:rPr lang="en-US" sz="1323" dirty="0"/>
              <a:t>)</a:t>
            </a:r>
          </a:p>
        </p:txBody>
      </p:sp>
    </p:spTree>
    <p:extLst>
      <p:ext uri="{BB962C8B-B14F-4D97-AF65-F5344CB8AC3E}">
        <p14:creationId xmlns:p14="http://schemas.microsoft.com/office/powerpoint/2010/main" val="34827967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13586" y="2465933"/>
            <a:ext cx="1359641" cy="448713"/>
          </a:xfrm>
          <a:prstGeom prst="rect">
            <a:avLst/>
          </a:prstGeom>
          <a:noFill/>
          <a:ln>
            <a:solidFill>
              <a:schemeClr val="tx2">
                <a:lumMod val="50000"/>
                <a:lumOff val="50000"/>
              </a:schemeClr>
            </a:solidFill>
          </a:ln>
        </p:spPr>
        <p:txBody>
          <a:bodyPr wrap="square" rtlCol="0">
            <a:spAutoFit/>
          </a:bodyPr>
          <a:lstStyle/>
          <a:p>
            <a:pPr algn="ctr"/>
            <a:r>
              <a:rPr lang="en-US" sz="1158" dirty="0"/>
              <a:t>Word indices</a:t>
            </a:r>
          </a:p>
          <a:p>
            <a:pPr algn="ctr"/>
            <a:r>
              <a:rPr lang="en-US" sz="1158" dirty="0"/>
              <a:t>[5, 7, 12, 6, 90 </a:t>
            </a:r>
            <a:r>
              <a:rPr lang="mr-IN" sz="1158" dirty="0"/>
              <a:t>…</a:t>
            </a:r>
            <a:r>
              <a:rPr lang="en-US" sz="1158" dirty="0"/>
              <a:t>]</a:t>
            </a:r>
          </a:p>
        </p:txBody>
      </p:sp>
      <p:sp>
        <p:nvSpPr>
          <p:cNvPr id="5" name="TextBox 4"/>
          <p:cNvSpPr txBox="1"/>
          <p:nvPr/>
        </p:nvSpPr>
        <p:spPr>
          <a:xfrm>
            <a:off x="5027211" y="2465932"/>
            <a:ext cx="1458567" cy="448713"/>
          </a:xfrm>
          <a:prstGeom prst="rect">
            <a:avLst/>
          </a:prstGeom>
          <a:noFill/>
          <a:ln>
            <a:solidFill>
              <a:schemeClr val="tx2">
                <a:lumMod val="50000"/>
                <a:lumOff val="50000"/>
              </a:schemeClr>
            </a:solidFill>
          </a:ln>
        </p:spPr>
        <p:txBody>
          <a:bodyPr wrap="square" rtlCol="0">
            <a:spAutoFit/>
          </a:bodyPr>
          <a:lstStyle/>
          <a:p>
            <a:pPr algn="ctr"/>
            <a:r>
              <a:rPr lang="en-US" sz="1158" dirty="0"/>
              <a:t>Position indices </a:t>
            </a:r>
            <a:r>
              <a:rPr lang="en-US" sz="1158" dirty="0">
                <a:solidFill>
                  <a:srgbClr val="000090"/>
                </a:solidFill>
              </a:rPr>
              <a:t>e</a:t>
            </a:r>
            <a:r>
              <a:rPr lang="en-US" sz="1158" baseline="-25000" dirty="0">
                <a:solidFill>
                  <a:srgbClr val="000090"/>
                </a:solidFill>
              </a:rPr>
              <a:t>1</a:t>
            </a:r>
          </a:p>
          <a:p>
            <a:pPr algn="ctr"/>
            <a:r>
              <a:rPr lang="en-US" sz="1158" dirty="0"/>
              <a:t>[-1, 0, 1, 2, 3 </a:t>
            </a:r>
            <a:r>
              <a:rPr lang="mr-IN" sz="1158" dirty="0"/>
              <a:t>…</a:t>
            </a:r>
            <a:r>
              <a:rPr lang="en-US" sz="1158" dirty="0"/>
              <a:t>]</a:t>
            </a:r>
          </a:p>
        </p:txBody>
      </p:sp>
      <p:sp>
        <p:nvSpPr>
          <p:cNvPr id="6" name="TextBox 5"/>
          <p:cNvSpPr txBox="1"/>
          <p:nvPr/>
        </p:nvSpPr>
        <p:spPr>
          <a:xfrm>
            <a:off x="6639762" y="2454707"/>
            <a:ext cx="1458567" cy="448713"/>
          </a:xfrm>
          <a:prstGeom prst="rect">
            <a:avLst/>
          </a:prstGeom>
          <a:noFill/>
          <a:ln>
            <a:solidFill>
              <a:schemeClr val="tx2">
                <a:lumMod val="50000"/>
                <a:lumOff val="50000"/>
              </a:schemeClr>
            </a:solidFill>
          </a:ln>
        </p:spPr>
        <p:txBody>
          <a:bodyPr wrap="square" rtlCol="0">
            <a:spAutoFit/>
          </a:bodyPr>
          <a:lstStyle/>
          <a:p>
            <a:pPr algn="ctr"/>
            <a:r>
              <a:rPr lang="en-US" sz="1158" dirty="0"/>
              <a:t>Position indices</a:t>
            </a:r>
            <a:r>
              <a:rPr lang="en-US" sz="1158" b="1" dirty="0">
                <a:solidFill>
                  <a:srgbClr val="7030A0"/>
                </a:solidFill>
              </a:rPr>
              <a:t> e</a:t>
            </a:r>
            <a:r>
              <a:rPr lang="en-US" sz="1158" b="1" baseline="-25000" dirty="0">
                <a:solidFill>
                  <a:srgbClr val="7030A0"/>
                </a:solidFill>
              </a:rPr>
              <a:t>2</a:t>
            </a:r>
            <a:endParaRPr lang="en-US" sz="1158" b="1" dirty="0">
              <a:solidFill>
                <a:srgbClr val="7030A0"/>
              </a:solidFill>
            </a:endParaRPr>
          </a:p>
          <a:p>
            <a:pPr algn="ctr"/>
            <a:r>
              <a:rPr lang="en-US" sz="1158" dirty="0"/>
              <a:t>[-4, -3, -2 -1, 0]</a:t>
            </a:r>
          </a:p>
        </p:txBody>
      </p:sp>
      <p:sp>
        <p:nvSpPr>
          <p:cNvPr id="8" name="TextBox 7"/>
          <p:cNvSpPr txBox="1"/>
          <p:nvPr/>
        </p:nvSpPr>
        <p:spPr>
          <a:xfrm>
            <a:off x="2728820" y="2037522"/>
            <a:ext cx="5925431" cy="270523"/>
          </a:xfrm>
          <a:prstGeom prst="rect">
            <a:avLst/>
          </a:prstGeom>
          <a:noFill/>
          <a:ln>
            <a:solidFill>
              <a:schemeClr val="tx1"/>
            </a:solidFill>
          </a:ln>
        </p:spPr>
        <p:txBody>
          <a:bodyPr wrap="square" rtlCol="0">
            <a:spAutoFit/>
          </a:bodyPr>
          <a:lstStyle/>
          <a:p>
            <a:pPr algn="just"/>
            <a:r>
              <a:rPr lang="en-US" sz="1158" dirty="0"/>
              <a:t>The new </a:t>
            </a:r>
            <a:r>
              <a:rPr lang="en-US" sz="1158" b="1" dirty="0">
                <a:solidFill>
                  <a:srgbClr val="000090"/>
                </a:solidFill>
              </a:rPr>
              <a:t>iPhone 7 Plus </a:t>
            </a:r>
            <a:r>
              <a:rPr lang="en-US" sz="1158" dirty="0"/>
              <a:t>includes an improved </a:t>
            </a:r>
            <a:r>
              <a:rPr lang="en-US" sz="1158" b="1" dirty="0">
                <a:solidFill>
                  <a:srgbClr val="7030A0"/>
                </a:solidFill>
              </a:rPr>
              <a:t>camera</a:t>
            </a:r>
            <a:r>
              <a:rPr lang="en-US" sz="1158" dirty="0">
                <a:solidFill>
                  <a:srgbClr val="7030A0"/>
                </a:solidFill>
              </a:rPr>
              <a:t> </a:t>
            </a:r>
            <a:r>
              <a:rPr lang="en-US" sz="1158" dirty="0"/>
              <a:t>that takes amazing pictures</a:t>
            </a:r>
            <a:endParaRPr lang="en-US" sz="1158" b="1" dirty="0">
              <a:solidFill>
                <a:srgbClr val="000090"/>
              </a:solidFill>
            </a:endParaRPr>
          </a:p>
        </p:txBody>
      </p:sp>
      <p:sp>
        <p:nvSpPr>
          <p:cNvPr id="13" name="Rounded Rectangle 12"/>
          <p:cNvSpPr/>
          <p:nvPr/>
        </p:nvSpPr>
        <p:spPr>
          <a:xfrm>
            <a:off x="3541292" y="3050032"/>
            <a:ext cx="1304227" cy="378037"/>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Word </a:t>
            </a:r>
            <a:r>
              <a:rPr lang="en-US" sz="1158" dirty="0" err="1">
                <a:solidFill>
                  <a:schemeClr val="tx1"/>
                </a:solidFill>
              </a:rPr>
              <a:t>Embeddings</a:t>
            </a:r>
            <a:endParaRPr lang="en-US" sz="1158" dirty="0">
              <a:solidFill>
                <a:schemeClr val="tx1"/>
              </a:solidFill>
            </a:endParaRPr>
          </a:p>
        </p:txBody>
      </p:sp>
      <p:sp>
        <p:nvSpPr>
          <p:cNvPr id="14" name="Rounded Rectangle 13"/>
          <p:cNvSpPr/>
          <p:nvPr/>
        </p:nvSpPr>
        <p:spPr>
          <a:xfrm>
            <a:off x="5132594" y="3050032"/>
            <a:ext cx="1247801" cy="378037"/>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Positional </a:t>
            </a:r>
            <a:r>
              <a:rPr lang="en-US" sz="1158" dirty="0" err="1">
                <a:solidFill>
                  <a:schemeClr val="tx1"/>
                </a:solidFill>
              </a:rPr>
              <a:t>emb</a:t>
            </a:r>
            <a:r>
              <a:rPr lang="en-US" sz="1158" dirty="0">
                <a:solidFill>
                  <a:schemeClr val="tx1"/>
                </a:solidFill>
              </a:rPr>
              <a:t>. </a:t>
            </a:r>
            <a:r>
              <a:rPr lang="en-US" sz="1158" dirty="0">
                <a:solidFill>
                  <a:srgbClr val="000090"/>
                </a:solidFill>
              </a:rPr>
              <a:t>e</a:t>
            </a:r>
            <a:r>
              <a:rPr lang="en-US" sz="1158" baseline="-25000" dirty="0">
                <a:solidFill>
                  <a:srgbClr val="000090"/>
                </a:solidFill>
              </a:rPr>
              <a:t>1</a:t>
            </a:r>
          </a:p>
        </p:txBody>
      </p:sp>
      <p:sp>
        <p:nvSpPr>
          <p:cNvPr id="15" name="Rounded Rectangle 14"/>
          <p:cNvSpPr/>
          <p:nvPr/>
        </p:nvSpPr>
        <p:spPr>
          <a:xfrm>
            <a:off x="6752639" y="3050032"/>
            <a:ext cx="1232814" cy="378037"/>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Positional </a:t>
            </a:r>
            <a:r>
              <a:rPr lang="en-US" sz="1158" dirty="0" err="1">
                <a:solidFill>
                  <a:schemeClr val="tx1"/>
                </a:solidFill>
              </a:rPr>
              <a:t>emb</a:t>
            </a:r>
            <a:r>
              <a:rPr lang="en-US" sz="1158" dirty="0">
                <a:solidFill>
                  <a:schemeClr val="tx1"/>
                </a:solidFill>
              </a:rPr>
              <a:t>. </a:t>
            </a:r>
            <a:r>
              <a:rPr lang="en-US" sz="1158" b="1" dirty="0">
                <a:solidFill>
                  <a:srgbClr val="7030A0"/>
                </a:solidFill>
              </a:rPr>
              <a:t>e</a:t>
            </a:r>
            <a:r>
              <a:rPr lang="en-US" sz="1158" b="1" baseline="-25000" dirty="0">
                <a:solidFill>
                  <a:srgbClr val="7030A0"/>
                </a:solidFill>
              </a:rPr>
              <a:t>2</a:t>
            </a:r>
            <a:endParaRPr lang="en-US" sz="1158" b="1" dirty="0">
              <a:solidFill>
                <a:srgbClr val="7030A0"/>
              </a:solidFill>
            </a:endParaRPr>
          </a:p>
        </p:txBody>
      </p:sp>
      <p:cxnSp>
        <p:nvCxnSpPr>
          <p:cNvPr id="16" name="Straight Connector 15"/>
          <p:cNvCxnSpPr/>
          <p:nvPr/>
        </p:nvCxnSpPr>
        <p:spPr>
          <a:xfrm>
            <a:off x="4357061" y="1466946"/>
            <a:ext cx="0" cy="88106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944071" y="1466945"/>
            <a:ext cx="0" cy="88106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4082745" y="3830870"/>
            <a:ext cx="1304227" cy="378037"/>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9" dirty="0" err="1">
                <a:solidFill>
                  <a:schemeClr val="tx1"/>
                </a:solidFill>
              </a:rPr>
              <a:t>Embeddings</a:t>
            </a:r>
            <a:r>
              <a:rPr lang="en-US" sz="909" dirty="0">
                <a:solidFill>
                  <a:schemeClr val="tx1"/>
                </a:solidFill>
              </a:rPr>
              <a:t> </a:t>
            </a:r>
            <a:r>
              <a:rPr lang="en-US" sz="909" dirty="0">
                <a:solidFill>
                  <a:srgbClr val="000090"/>
                </a:solidFill>
              </a:rPr>
              <a:t>e</a:t>
            </a:r>
            <a:r>
              <a:rPr lang="en-US" sz="909" baseline="-25000" dirty="0">
                <a:solidFill>
                  <a:srgbClr val="000090"/>
                </a:solidFill>
              </a:rPr>
              <a:t>1</a:t>
            </a:r>
          </a:p>
        </p:txBody>
      </p:sp>
      <p:sp>
        <p:nvSpPr>
          <p:cNvPr id="23" name="Rounded Rectangle 22"/>
          <p:cNvSpPr/>
          <p:nvPr/>
        </p:nvSpPr>
        <p:spPr>
          <a:xfrm>
            <a:off x="6957619" y="3830870"/>
            <a:ext cx="1530524" cy="378037"/>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9" dirty="0">
                <a:solidFill>
                  <a:schemeClr val="tx1"/>
                </a:solidFill>
              </a:rPr>
              <a:t>context </a:t>
            </a:r>
            <a:r>
              <a:rPr lang="en-US" sz="909" dirty="0" err="1">
                <a:solidFill>
                  <a:schemeClr val="tx1"/>
                </a:solidFill>
              </a:rPr>
              <a:t>embeddings</a:t>
            </a:r>
            <a:endParaRPr lang="en-US" sz="909" dirty="0">
              <a:solidFill>
                <a:schemeClr val="tx1"/>
              </a:solidFill>
            </a:endParaRPr>
          </a:p>
        </p:txBody>
      </p:sp>
      <p:sp>
        <p:nvSpPr>
          <p:cNvPr id="24" name="Rounded Rectangle 23"/>
          <p:cNvSpPr/>
          <p:nvPr/>
        </p:nvSpPr>
        <p:spPr>
          <a:xfrm>
            <a:off x="5520181" y="3833999"/>
            <a:ext cx="1304227" cy="378037"/>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9" dirty="0" err="1">
                <a:solidFill>
                  <a:schemeClr val="tx1"/>
                </a:solidFill>
              </a:rPr>
              <a:t>Embeddings</a:t>
            </a:r>
            <a:r>
              <a:rPr lang="en-US" sz="909" dirty="0">
                <a:solidFill>
                  <a:schemeClr val="tx1"/>
                </a:solidFill>
              </a:rPr>
              <a:t> </a:t>
            </a:r>
            <a:r>
              <a:rPr lang="en-US" sz="909" dirty="0">
                <a:solidFill>
                  <a:srgbClr val="7030A0"/>
                </a:solidFill>
              </a:rPr>
              <a:t>e</a:t>
            </a:r>
            <a:r>
              <a:rPr lang="en-US" sz="909" baseline="-25000" dirty="0">
                <a:solidFill>
                  <a:srgbClr val="7030A0"/>
                </a:solidFill>
              </a:rPr>
              <a:t>2</a:t>
            </a:r>
          </a:p>
        </p:txBody>
      </p:sp>
      <p:cxnSp>
        <p:nvCxnSpPr>
          <p:cNvPr id="25" name="Straight Arrow Connector 24"/>
          <p:cNvCxnSpPr>
            <a:endCxn id="22" idx="2"/>
          </p:cNvCxnSpPr>
          <p:nvPr/>
        </p:nvCxnSpPr>
        <p:spPr>
          <a:xfrm flipV="1">
            <a:off x="4158004" y="4208908"/>
            <a:ext cx="576855" cy="281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4" idx="2"/>
          </p:cNvCxnSpPr>
          <p:nvPr/>
        </p:nvCxnSpPr>
        <p:spPr>
          <a:xfrm flipH="1" flipV="1">
            <a:off x="6172296" y="4212036"/>
            <a:ext cx="188154" cy="292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357417" y="2492747"/>
            <a:ext cx="1811631" cy="626903"/>
          </a:xfrm>
          <a:prstGeom prst="rect">
            <a:avLst/>
          </a:prstGeom>
        </p:spPr>
        <p:txBody>
          <a:bodyPr wrap="square">
            <a:spAutoFit/>
          </a:bodyPr>
          <a:lstStyle/>
          <a:p>
            <a:r>
              <a:rPr lang="en-US" sz="1158" dirty="0"/>
              <a:t>2) word </a:t>
            </a:r>
            <a:r>
              <a:rPr lang="en-US" sz="1158"/>
              <a:t>sequences concatenated with </a:t>
            </a:r>
            <a:r>
              <a:rPr lang="en-US" sz="1158" dirty="0"/>
              <a:t>positional features</a:t>
            </a:r>
          </a:p>
        </p:txBody>
      </p:sp>
      <p:sp>
        <p:nvSpPr>
          <p:cNvPr id="28" name="Rectangle 27"/>
          <p:cNvSpPr/>
          <p:nvPr/>
        </p:nvSpPr>
        <p:spPr>
          <a:xfrm>
            <a:off x="1357417" y="1521713"/>
            <a:ext cx="1804801" cy="448713"/>
          </a:xfrm>
          <a:prstGeom prst="rect">
            <a:avLst/>
          </a:prstGeom>
        </p:spPr>
        <p:txBody>
          <a:bodyPr wrap="square">
            <a:spAutoFit/>
          </a:bodyPr>
          <a:lstStyle/>
          <a:p>
            <a:pPr marL="283533" indent="-283533">
              <a:buAutoNum type="arabicParenR"/>
            </a:pPr>
            <a:r>
              <a:rPr lang="en-US" sz="1158" dirty="0"/>
              <a:t>context-wise split of the sentence</a:t>
            </a:r>
          </a:p>
        </p:txBody>
      </p:sp>
      <p:sp>
        <p:nvSpPr>
          <p:cNvPr id="29" name="Rectangle 28"/>
          <p:cNvSpPr/>
          <p:nvPr/>
        </p:nvSpPr>
        <p:spPr>
          <a:xfrm>
            <a:off x="1376062" y="3477478"/>
            <a:ext cx="1786157" cy="983283"/>
          </a:xfrm>
          <a:prstGeom prst="rect">
            <a:avLst/>
          </a:prstGeom>
        </p:spPr>
        <p:txBody>
          <a:bodyPr wrap="square">
            <a:spAutoFit/>
          </a:bodyPr>
          <a:lstStyle/>
          <a:p>
            <a:r>
              <a:rPr lang="en-US" sz="1158" dirty="0"/>
              <a:t>3) concatenating </a:t>
            </a:r>
            <a:r>
              <a:rPr lang="en-US" sz="1158" dirty="0" err="1"/>
              <a:t>embeddings</a:t>
            </a:r>
            <a:r>
              <a:rPr lang="en-US" sz="1158" dirty="0"/>
              <a:t> of two entities with average of word </a:t>
            </a:r>
            <a:r>
              <a:rPr lang="en-US" sz="1158" dirty="0" err="1"/>
              <a:t>embeddings</a:t>
            </a:r>
            <a:r>
              <a:rPr lang="en-US" sz="1158" dirty="0"/>
              <a:t> for rest of the words</a:t>
            </a:r>
          </a:p>
        </p:txBody>
      </p:sp>
      <p:sp>
        <p:nvSpPr>
          <p:cNvPr id="33" name="Rounded Rectangle 32"/>
          <p:cNvSpPr/>
          <p:nvPr/>
        </p:nvSpPr>
        <p:spPr>
          <a:xfrm>
            <a:off x="2995514" y="1578131"/>
            <a:ext cx="1304227" cy="378037"/>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err="1">
                <a:solidFill>
                  <a:schemeClr val="tx1"/>
                </a:solidFill>
              </a:rPr>
              <a:t>Embeddings</a:t>
            </a:r>
            <a:r>
              <a:rPr lang="en-US" sz="1158" dirty="0">
                <a:solidFill>
                  <a:schemeClr val="tx1"/>
                </a:solidFill>
              </a:rPr>
              <a:t> Left</a:t>
            </a:r>
          </a:p>
        </p:txBody>
      </p:sp>
      <p:sp>
        <p:nvSpPr>
          <p:cNvPr id="34" name="Rounded Rectangle 33"/>
          <p:cNvSpPr/>
          <p:nvPr/>
        </p:nvSpPr>
        <p:spPr>
          <a:xfrm>
            <a:off x="4531169" y="1578131"/>
            <a:ext cx="1306153" cy="378037"/>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err="1">
                <a:solidFill>
                  <a:schemeClr val="tx1"/>
                </a:solidFill>
              </a:rPr>
              <a:t>Embeddings</a:t>
            </a:r>
            <a:r>
              <a:rPr lang="en-US" sz="1158" dirty="0">
                <a:solidFill>
                  <a:schemeClr val="tx1"/>
                </a:solidFill>
              </a:rPr>
              <a:t> Middle</a:t>
            </a:r>
          </a:p>
        </p:txBody>
      </p:sp>
      <p:sp>
        <p:nvSpPr>
          <p:cNvPr id="35" name="Rounded Rectangle 34"/>
          <p:cNvSpPr/>
          <p:nvPr/>
        </p:nvSpPr>
        <p:spPr>
          <a:xfrm>
            <a:off x="6050822" y="1587195"/>
            <a:ext cx="1232814" cy="378037"/>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err="1">
                <a:solidFill>
                  <a:schemeClr val="tx1"/>
                </a:solidFill>
              </a:rPr>
              <a:t>Embeddings</a:t>
            </a:r>
            <a:r>
              <a:rPr lang="en-US" sz="1158" dirty="0">
                <a:solidFill>
                  <a:schemeClr val="tx1"/>
                </a:solidFill>
              </a:rPr>
              <a:t> Right</a:t>
            </a:r>
          </a:p>
        </p:txBody>
      </p:sp>
      <p:sp>
        <p:nvSpPr>
          <p:cNvPr id="36"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Features / Input representation</a:t>
            </a:r>
          </a:p>
        </p:txBody>
      </p:sp>
      <p:sp>
        <p:nvSpPr>
          <p:cNvPr id="37" name="TextBox 36"/>
          <p:cNvSpPr txBox="1"/>
          <p:nvPr/>
        </p:nvSpPr>
        <p:spPr>
          <a:xfrm>
            <a:off x="2750646" y="4493933"/>
            <a:ext cx="5925431" cy="270523"/>
          </a:xfrm>
          <a:prstGeom prst="rect">
            <a:avLst/>
          </a:prstGeom>
          <a:noFill/>
          <a:ln>
            <a:solidFill>
              <a:schemeClr val="tx1"/>
            </a:solidFill>
          </a:ln>
        </p:spPr>
        <p:txBody>
          <a:bodyPr wrap="square" rtlCol="0">
            <a:spAutoFit/>
          </a:bodyPr>
          <a:lstStyle/>
          <a:p>
            <a:pPr algn="just"/>
            <a:r>
              <a:rPr lang="en-US" sz="1158" dirty="0"/>
              <a:t>The new </a:t>
            </a:r>
            <a:r>
              <a:rPr lang="en-US" sz="1158" b="1" dirty="0">
                <a:solidFill>
                  <a:srgbClr val="000090"/>
                </a:solidFill>
              </a:rPr>
              <a:t>iPhone 7 Plus </a:t>
            </a:r>
            <a:r>
              <a:rPr lang="en-US" sz="1158" dirty="0"/>
              <a:t>includes an improved </a:t>
            </a:r>
            <a:r>
              <a:rPr lang="en-US" sz="1158" b="1" dirty="0">
                <a:solidFill>
                  <a:srgbClr val="7030A0"/>
                </a:solidFill>
              </a:rPr>
              <a:t>camera</a:t>
            </a:r>
            <a:r>
              <a:rPr lang="en-US" sz="1158" dirty="0">
                <a:solidFill>
                  <a:srgbClr val="7030A0"/>
                </a:solidFill>
              </a:rPr>
              <a:t> </a:t>
            </a:r>
            <a:r>
              <a:rPr lang="en-US" sz="1158" dirty="0"/>
              <a:t>that takes amazing pictures</a:t>
            </a:r>
            <a:endParaRPr lang="en-US" sz="1158" b="1" dirty="0">
              <a:solidFill>
                <a:srgbClr val="000090"/>
              </a:solidFill>
            </a:endParaRPr>
          </a:p>
        </p:txBody>
      </p:sp>
    </p:spTree>
    <p:extLst>
      <p:ext uri="{BB962C8B-B14F-4D97-AF65-F5344CB8AC3E}">
        <p14:creationId xmlns:p14="http://schemas.microsoft.com/office/powerpoint/2010/main" val="418668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3" grpId="0" animBg="1"/>
      <p:bldP spid="14" grpId="0" animBg="1"/>
      <p:bldP spid="15" grpId="0" animBg="1"/>
      <p:bldP spid="22" grpId="0" animBg="1"/>
      <p:bldP spid="23" grpId="0" animBg="1"/>
      <p:bldP spid="24" grpId="0" animBg="1"/>
      <p:bldP spid="27" grpId="0"/>
      <p:bldP spid="28" grpId="0"/>
      <p:bldP spid="29" grpId="0"/>
      <p:bldP spid="33" grpId="0" animBg="1"/>
      <p:bldP spid="34" grpId="0" animBg="1"/>
      <p:bldP spid="35" grpId="0" animBg="1"/>
      <p:bldP spid="3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4034835" y="1274569"/>
            <a:ext cx="1608810" cy="370273"/>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Sigmoid</a:t>
            </a:r>
          </a:p>
        </p:txBody>
      </p:sp>
      <p:sp>
        <p:nvSpPr>
          <p:cNvPr id="77" name="TextBox 76"/>
          <p:cNvSpPr txBox="1"/>
          <p:nvPr/>
        </p:nvSpPr>
        <p:spPr>
          <a:xfrm>
            <a:off x="2344048" y="4422069"/>
            <a:ext cx="4971286" cy="270523"/>
          </a:xfrm>
          <a:prstGeom prst="rect">
            <a:avLst/>
          </a:prstGeom>
          <a:noFill/>
          <a:ln>
            <a:solidFill>
              <a:schemeClr val="tx1"/>
            </a:solidFill>
          </a:ln>
        </p:spPr>
        <p:txBody>
          <a:bodyPr wrap="square" rtlCol="0">
            <a:spAutoFit/>
          </a:bodyPr>
          <a:lstStyle/>
          <a:p>
            <a:pPr algn="just"/>
            <a:r>
              <a:rPr lang="en-US" sz="1158" dirty="0"/>
              <a:t>The new </a:t>
            </a:r>
            <a:r>
              <a:rPr lang="en-US" sz="1158" b="1" dirty="0">
                <a:solidFill>
                  <a:srgbClr val="000090"/>
                </a:solidFill>
              </a:rPr>
              <a:t>iPhone 7 </a:t>
            </a:r>
            <a:r>
              <a:rPr lang="en-US" sz="1158" b="1">
                <a:solidFill>
                  <a:srgbClr val="000090"/>
                </a:solidFill>
              </a:rPr>
              <a:t>Plus  </a:t>
            </a:r>
            <a:r>
              <a:rPr lang="en-US" sz="1158"/>
              <a:t>includes </a:t>
            </a:r>
            <a:r>
              <a:rPr lang="en-US" sz="1158" dirty="0"/>
              <a:t>an </a:t>
            </a:r>
            <a:r>
              <a:rPr lang="en-US" sz="1158"/>
              <a:t>improved  </a:t>
            </a:r>
            <a:r>
              <a:rPr lang="en-US" sz="1158" b="1" dirty="0">
                <a:solidFill>
                  <a:srgbClr val="7030A0"/>
                </a:solidFill>
              </a:rPr>
              <a:t>camera</a:t>
            </a:r>
            <a:r>
              <a:rPr lang="en-US" sz="1158" dirty="0">
                <a:solidFill>
                  <a:srgbClr val="7030A0"/>
                </a:solidFill>
              </a:rPr>
              <a:t> </a:t>
            </a:r>
            <a:r>
              <a:rPr lang="en-US" sz="1158" dirty="0"/>
              <a:t>that takes </a:t>
            </a:r>
            <a:r>
              <a:rPr lang="mr-IN" sz="1158" dirty="0"/>
              <a:t>…</a:t>
            </a:r>
            <a:endParaRPr lang="en-US" sz="1158" b="1" dirty="0">
              <a:solidFill>
                <a:srgbClr val="000090"/>
              </a:solidFill>
            </a:endParaRPr>
          </a:p>
        </p:txBody>
      </p:sp>
      <p:sp>
        <p:nvSpPr>
          <p:cNvPr id="83"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Models: MLP</a:t>
            </a:r>
          </a:p>
        </p:txBody>
      </p:sp>
      <p:sp>
        <p:nvSpPr>
          <p:cNvPr id="44" name="Rectangle 89"/>
          <p:cNvSpPr/>
          <p:nvPr/>
        </p:nvSpPr>
        <p:spPr>
          <a:xfrm>
            <a:off x="6009834" y="1150381"/>
            <a:ext cx="2190139" cy="448713"/>
          </a:xfrm>
          <a:prstGeom prst="rect">
            <a:avLst/>
          </a:prstGeom>
        </p:spPr>
        <p:txBody>
          <a:bodyPr wrap="square">
            <a:spAutoFit/>
          </a:bodyPr>
          <a:lstStyle/>
          <a:p>
            <a:pPr algn="ctr"/>
            <a:r>
              <a:rPr lang="en-US" sz="1158" b="1" dirty="0">
                <a:solidFill>
                  <a:schemeClr val="accent2">
                    <a:lumMod val="50000"/>
                  </a:schemeClr>
                </a:solidFill>
              </a:rPr>
              <a:t>Component-Whole</a:t>
            </a:r>
            <a:r>
              <a:rPr lang="en-US" sz="1158" b="1" dirty="0"/>
              <a:t>(</a:t>
            </a:r>
            <a:r>
              <a:rPr lang="en-US" sz="1158" b="1" dirty="0">
                <a:solidFill>
                  <a:srgbClr val="1F4E79"/>
                </a:solidFill>
              </a:rPr>
              <a:t>e</a:t>
            </a:r>
            <a:r>
              <a:rPr lang="en-US" sz="1158" b="1" baseline="-25000" dirty="0">
                <a:solidFill>
                  <a:srgbClr val="1F4E79"/>
                </a:solidFill>
              </a:rPr>
              <a:t>1</a:t>
            </a:r>
            <a:r>
              <a:rPr lang="en-US" sz="1158" b="1" dirty="0">
                <a:solidFill>
                  <a:srgbClr val="00B050"/>
                </a:solidFill>
              </a:rPr>
              <a:t> </a:t>
            </a:r>
            <a:r>
              <a:rPr lang="en-US" sz="1158" b="1" dirty="0">
                <a:solidFill>
                  <a:srgbClr val="000000"/>
                </a:solidFill>
              </a:rPr>
              <a:t>,</a:t>
            </a:r>
            <a:r>
              <a:rPr lang="en-US" sz="1158" b="1" dirty="0">
                <a:solidFill>
                  <a:srgbClr val="00B050"/>
                </a:solidFill>
              </a:rPr>
              <a:t> </a:t>
            </a:r>
            <a:r>
              <a:rPr lang="en-US" sz="1158" b="1" dirty="0">
                <a:solidFill>
                  <a:srgbClr val="660066"/>
                </a:solidFill>
              </a:rPr>
              <a:t>e</a:t>
            </a:r>
            <a:r>
              <a:rPr lang="en-US" sz="1158" b="1" baseline="-25000" dirty="0">
                <a:solidFill>
                  <a:srgbClr val="660066"/>
                </a:solidFill>
              </a:rPr>
              <a:t>2</a:t>
            </a:r>
            <a:r>
              <a:rPr lang="en-US" sz="1158" b="1" dirty="0">
                <a:solidFill>
                  <a:srgbClr val="660066"/>
                </a:solidFill>
              </a:rPr>
              <a:t> </a:t>
            </a:r>
            <a:r>
              <a:rPr lang="en-US" sz="1158" b="1" dirty="0"/>
              <a:t>) ? </a:t>
            </a:r>
          </a:p>
          <a:p>
            <a:pPr algn="ctr"/>
            <a:r>
              <a:rPr lang="en-US" sz="1158" b="1" dirty="0">
                <a:solidFill>
                  <a:schemeClr val="accent6"/>
                </a:solidFill>
              </a:rPr>
              <a:t>YES</a:t>
            </a:r>
            <a:r>
              <a:rPr lang="en-US" sz="1158" b="1" dirty="0"/>
              <a:t> / NO</a:t>
            </a:r>
            <a:endParaRPr lang="en-US" sz="992" dirty="0"/>
          </a:p>
        </p:txBody>
      </p:sp>
      <p:sp>
        <p:nvSpPr>
          <p:cNvPr id="45" name="Rounded Rectangle 171"/>
          <p:cNvSpPr/>
          <p:nvPr/>
        </p:nvSpPr>
        <p:spPr>
          <a:xfrm>
            <a:off x="2135710" y="3777633"/>
            <a:ext cx="1608810" cy="486579"/>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err="1">
                <a:solidFill>
                  <a:schemeClr val="tx1"/>
                </a:solidFill>
              </a:rPr>
              <a:t>Embeddings</a:t>
            </a:r>
            <a:r>
              <a:rPr lang="en-US" sz="1158" dirty="0">
                <a:solidFill>
                  <a:schemeClr val="tx1"/>
                </a:solidFill>
              </a:rPr>
              <a:t> </a:t>
            </a:r>
            <a:r>
              <a:rPr lang="en-US" sz="1158" dirty="0">
                <a:solidFill>
                  <a:srgbClr val="000090"/>
                </a:solidFill>
              </a:rPr>
              <a:t>e</a:t>
            </a:r>
            <a:r>
              <a:rPr lang="en-US" sz="1158" baseline="-25000" dirty="0">
                <a:solidFill>
                  <a:srgbClr val="000090"/>
                </a:solidFill>
              </a:rPr>
              <a:t>1</a:t>
            </a:r>
          </a:p>
        </p:txBody>
      </p:sp>
      <p:sp>
        <p:nvSpPr>
          <p:cNvPr id="46" name="Rounded Rectangle 172"/>
          <p:cNvSpPr/>
          <p:nvPr/>
        </p:nvSpPr>
        <p:spPr>
          <a:xfrm>
            <a:off x="3885713" y="3777632"/>
            <a:ext cx="1887956" cy="486579"/>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context </a:t>
            </a:r>
            <a:r>
              <a:rPr lang="en-US" sz="1158" dirty="0" err="1">
                <a:solidFill>
                  <a:schemeClr val="tx1"/>
                </a:solidFill>
              </a:rPr>
              <a:t>embeddings</a:t>
            </a:r>
            <a:endParaRPr lang="en-US" sz="1158" dirty="0">
              <a:solidFill>
                <a:schemeClr val="tx1"/>
              </a:solidFill>
            </a:endParaRPr>
          </a:p>
        </p:txBody>
      </p:sp>
      <p:sp>
        <p:nvSpPr>
          <p:cNvPr id="47" name="Rounded Rectangle 173"/>
          <p:cNvSpPr/>
          <p:nvPr/>
        </p:nvSpPr>
        <p:spPr>
          <a:xfrm>
            <a:off x="5914862" y="3777632"/>
            <a:ext cx="1608810" cy="486579"/>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err="1">
                <a:solidFill>
                  <a:schemeClr val="tx1"/>
                </a:solidFill>
              </a:rPr>
              <a:t>Embeddings</a:t>
            </a:r>
            <a:r>
              <a:rPr lang="en-US" sz="1158" dirty="0">
                <a:solidFill>
                  <a:schemeClr val="tx1"/>
                </a:solidFill>
              </a:rPr>
              <a:t> </a:t>
            </a:r>
            <a:r>
              <a:rPr lang="en-US" sz="1158" dirty="0">
                <a:solidFill>
                  <a:srgbClr val="7030A0"/>
                </a:solidFill>
              </a:rPr>
              <a:t>e</a:t>
            </a:r>
            <a:r>
              <a:rPr lang="en-US" sz="1158" baseline="-25000" dirty="0">
                <a:solidFill>
                  <a:srgbClr val="7030A0"/>
                </a:solidFill>
              </a:rPr>
              <a:t>2</a:t>
            </a:r>
          </a:p>
        </p:txBody>
      </p:sp>
      <p:sp>
        <p:nvSpPr>
          <p:cNvPr id="48" name="Rounded Rectangle 175"/>
          <p:cNvSpPr/>
          <p:nvPr/>
        </p:nvSpPr>
        <p:spPr>
          <a:xfrm>
            <a:off x="4025286" y="2368809"/>
            <a:ext cx="1608810" cy="486579"/>
          </a:xfrm>
          <a:prstGeom prst="roundRect">
            <a:avLst/>
          </a:prstGeom>
          <a:solidFill>
            <a:srgbClr val="D6F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Dense Layer 1</a:t>
            </a:r>
          </a:p>
        </p:txBody>
      </p:sp>
      <p:sp>
        <p:nvSpPr>
          <p:cNvPr id="49" name="Rounded Rectangle 176"/>
          <p:cNvSpPr/>
          <p:nvPr/>
        </p:nvSpPr>
        <p:spPr>
          <a:xfrm>
            <a:off x="4025286" y="1771552"/>
            <a:ext cx="1608810" cy="486579"/>
          </a:xfrm>
          <a:prstGeom prst="roundRect">
            <a:avLst/>
          </a:prstGeom>
          <a:solidFill>
            <a:srgbClr val="D6F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Dense Layer n</a:t>
            </a:r>
          </a:p>
        </p:txBody>
      </p:sp>
      <p:sp>
        <p:nvSpPr>
          <p:cNvPr id="50" name="TextBox 49"/>
          <p:cNvSpPr txBox="1"/>
          <p:nvPr/>
        </p:nvSpPr>
        <p:spPr>
          <a:xfrm>
            <a:off x="4750828" y="2147453"/>
            <a:ext cx="354106" cy="270523"/>
          </a:xfrm>
          <a:prstGeom prst="rect">
            <a:avLst/>
          </a:prstGeom>
          <a:noFill/>
        </p:spPr>
        <p:txBody>
          <a:bodyPr wrap="square" rtlCol="0">
            <a:spAutoFit/>
          </a:bodyPr>
          <a:lstStyle/>
          <a:p>
            <a:r>
              <a:rPr lang="mr-IN" sz="1158" b="1" dirty="0"/>
              <a:t>…</a:t>
            </a:r>
            <a:endParaRPr lang="en-US" sz="1158" b="1" dirty="0"/>
          </a:p>
        </p:txBody>
      </p:sp>
      <p:cxnSp>
        <p:nvCxnSpPr>
          <p:cNvPr id="51" name="Elbow Connector 180"/>
          <p:cNvCxnSpPr>
            <a:stCxn id="45" idx="0"/>
            <a:endCxn id="48" idx="2"/>
          </p:cNvCxnSpPr>
          <p:nvPr/>
        </p:nvCxnSpPr>
        <p:spPr>
          <a:xfrm rot="5400000" flipH="1" flipV="1">
            <a:off x="3423780" y="2371723"/>
            <a:ext cx="922246" cy="1889576"/>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Elbow Connector 181"/>
          <p:cNvCxnSpPr>
            <a:stCxn id="47" idx="0"/>
            <a:endCxn id="48" idx="2"/>
          </p:cNvCxnSpPr>
          <p:nvPr/>
        </p:nvCxnSpPr>
        <p:spPr>
          <a:xfrm rot="16200000" flipV="1">
            <a:off x="5313358" y="2371722"/>
            <a:ext cx="922245" cy="1889576"/>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182"/>
          <p:cNvCxnSpPr>
            <a:stCxn id="48" idx="2"/>
            <a:endCxn id="46" idx="0"/>
          </p:cNvCxnSpPr>
          <p:nvPr/>
        </p:nvCxnSpPr>
        <p:spPr>
          <a:xfrm>
            <a:off x="4829691" y="2855387"/>
            <a:ext cx="0" cy="9222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2633957" y="5045461"/>
            <a:ext cx="3744743" cy="321306"/>
          </a:xfrm>
          <a:prstGeom prst="rect">
            <a:avLst/>
          </a:prstGeom>
          <a:noFill/>
        </p:spPr>
        <p:txBody>
          <a:bodyPr wrap="none" rtlCol="0">
            <a:spAutoFit/>
          </a:bodyPr>
          <a:lstStyle/>
          <a:p>
            <a:r>
              <a:rPr lang="en-US" sz="1488" dirty="0"/>
              <a:t>Simple </a:t>
            </a:r>
            <a:r>
              <a:rPr lang="en-US" sz="1488"/>
              <a:t>fully-connected multi-layer perceptron</a:t>
            </a:r>
            <a:endParaRPr lang="el-GR" sz="1488" dirty="0"/>
          </a:p>
        </p:txBody>
      </p:sp>
    </p:spTree>
    <p:extLst>
      <p:ext uri="{BB962C8B-B14F-4D97-AF65-F5344CB8AC3E}">
        <p14:creationId xmlns:p14="http://schemas.microsoft.com/office/powerpoint/2010/main" val="6384774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1717361" y="1217986"/>
            <a:ext cx="6025396" cy="3843464"/>
            <a:chOff x="202917" y="1902151"/>
            <a:chExt cx="4933542" cy="3977914"/>
          </a:xfrm>
        </p:grpSpPr>
        <p:sp>
          <p:nvSpPr>
            <p:cNvPr id="5" name="Rounded Rectangle 4"/>
            <p:cNvSpPr/>
            <p:nvPr/>
          </p:nvSpPr>
          <p:spPr>
            <a:xfrm>
              <a:off x="849708"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Embeddings Left</a:t>
              </a:r>
            </a:p>
          </p:txBody>
        </p:sp>
        <p:sp>
          <p:nvSpPr>
            <p:cNvPr id="6" name="Rounded Rectangle 5"/>
            <p:cNvSpPr/>
            <p:nvPr/>
          </p:nvSpPr>
          <p:spPr>
            <a:xfrm>
              <a:off x="2322514"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Embeddings Middle</a:t>
              </a:r>
            </a:p>
          </p:txBody>
        </p:sp>
        <p:sp>
          <p:nvSpPr>
            <p:cNvPr id="7" name="Rounded Rectangle 6"/>
            <p:cNvSpPr/>
            <p:nvPr/>
          </p:nvSpPr>
          <p:spPr>
            <a:xfrm>
              <a:off x="3795320"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Embeddings Right</a:t>
              </a:r>
            </a:p>
          </p:txBody>
        </p:sp>
        <p:sp>
          <p:nvSpPr>
            <p:cNvPr id="8" name="Rounded Rectangle 7"/>
            <p:cNvSpPr/>
            <p:nvPr/>
          </p:nvSpPr>
          <p:spPr>
            <a:xfrm>
              <a:off x="849708"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Convolutional Layer</a:t>
              </a:r>
            </a:p>
          </p:txBody>
        </p:sp>
        <p:sp>
          <p:nvSpPr>
            <p:cNvPr id="9" name="Rounded Rectangle 8"/>
            <p:cNvSpPr/>
            <p:nvPr/>
          </p:nvSpPr>
          <p:spPr>
            <a:xfrm>
              <a:off x="2322514"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Convolutional Layer</a:t>
              </a:r>
            </a:p>
          </p:txBody>
        </p:sp>
        <p:sp>
          <p:nvSpPr>
            <p:cNvPr id="10" name="Rounded Rectangle 9"/>
            <p:cNvSpPr/>
            <p:nvPr/>
          </p:nvSpPr>
          <p:spPr>
            <a:xfrm>
              <a:off x="3795320"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Convolutional Layer</a:t>
              </a:r>
            </a:p>
          </p:txBody>
        </p:sp>
        <p:sp>
          <p:nvSpPr>
            <p:cNvPr id="11" name="Rounded Rectangle 10"/>
            <p:cNvSpPr/>
            <p:nvPr/>
          </p:nvSpPr>
          <p:spPr>
            <a:xfrm>
              <a:off x="849708" y="2780378"/>
              <a:ext cx="1317280" cy="383226"/>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Max Pooling</a:t>
              </a:r>
            </a:p>
          </p:txBody>
        </p:sp>
        <p:sp>
          <p:nvSpPr>
            <p:cNvPr id="12" name="Rounded Rectangle 11"/>
            <p:cNvSpPr/>
            <p:nvPr/>
          </p:nvSpPr>
          <p:spPr>
            <a:xfrm>
              <a:off x="2322514" y="2795775"/>
              <a:ext cx="1317280" cy="383226"/>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Max Pooling</a:t>
              </a:r>
            </a:p>
          </p:txBody>
        </p:sp>
        <p:sp>
          <p:nvSpPr>
            <p:cNvPr id="13" name="Rounded Rectangle 12"/>
            <p:cNvSpPr/>
            <p:nvPr/>
          </p:nvSpPr>
          <p:spPr>
            <a:xfrm>
              <a:off x="3795320" y="2780378"/>
              <a:ext cx="1317280" cy="383226"/>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Max Pooling</a:t>
              </a:r>
            </a:p>
          </p:txBody>
        </p:sp>
        <p:sp>
          <p:nvSpPr>
            <p:cNvPr id="14" name="Rounded Rectangle 13"/>
            <p:cNvSpPr/>
            <p:nvPr/>
          </p:nvSpPr>
          <p:spPr>
            <a:xfrm>
              <a:off x="2322514" y="1902151"/>
              <a:ext cx="1317280" cy="383226"/>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Sigmoid</a:t>
              </a:r>
            </a:p>
          </p:txBody>
        </p:sp>
        <p:cxnSp>
          <p:nvCxnSpPr>
            <p:cNvPr id="15" name="Elbow Connector 14"/>
            <p:cNvCxnSpPr>
              <a:stCxn id="11" idx="0"/>
              <a:endCxn id="14" idx="2"/>
            </p:cNvCxnSpPr>
            <p:nvPr/>
          </p:nvCxnSpPr>
          <p:spPr>
            <a:xfrm rot="5400000" flipH="1" flipV="1">
              <a:off x="1997250" y="1796475"/>
              <a:ext cx="495001" cy="147280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13" idx="0"/>
              <a:endCxn id="14" idx="2"/>
            </p:cNvCxnSpPr>
            <p:nvPr/>
          </p:nvCxnSpPr>
          <p:spPr>
            <a:xfrm rot="16200000" flipV="1">
              <a:off x="3470057" y="1796474"/>
              <a:ext cx="495001" cy="147280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2" idx="0"/>
              <a:endCxn id="14" idx="2"/>
            </p:cNvCxnSpPr>
            <p:nvPr/>
          </p:nvCxnSpPr>
          <p:spPr>
            <a:xfrm flipV="1">
              <a:off x="2981154" y="2285377"/>
              <a:ext cx="0" cy="510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93737" y="4860372"/>
              <a:ext cx="1372182" cy="464410"/>
            </a:xfrm>
            <a:prstGeom prst="rect">
              <a:avLst/>
            </a:prstGeom>
            <a:noFill/>
            <a:ln>
              <a:solidFill>
                <a:schemeClr val="tx2">
                  <a:lumMod val="50000"/>
                  <a:lumOff val="50000"/>
                </a:schemeClr>
              </a:solidFill>
            </a:ln>
          </p:spPr>
          <p:txBody>
            <a:bodyPr wrap="square" rtlCol="0">
              <a:spAutoFit/>
            </a:bodyPr>
            <a:lstStyle/>
            <a:p>
              <a:pPr algn="ctr"/>
              <a:r>
                <a:rPr lang="en-US" sz="1158" dirty="0"/>
                <a:t>Word indices</a:t>
              </a:r>
            </a:p>
            <a:p>
              <a:pPr algn="ctr"/>
              <a:r>
                <a:rPr lang="en-US" sz="1158" dirty="0"/>
                <a:t>[5, 7, 12, 6, 90 </a:t>
              </a:r>
              <a:r>
                <a:rPr lang="mr-IN" sz="1158" dirty="0"/>
                <a:t>…</a:t>
              </a:r>
              <a:r>
                <a:rPr lang="en-US" sz="1158" dirty="0"/>
                <a:t>]</a:t>
              </a:r>
            </a:p>
          </p:txBody>
        </p:sp>
        <p:sp>
          <p:nvSpPr>
            <p:cNvPr id="19" name="TextBox 18"/>
            <p:cNvSpPr txBox="1"/>
            <p:nvPr/>
          </p:nvSpPr>
          <p:spPr>
            <a:xfrm>
              <a:off x="2322514" y="4860371"/>
              <a:ext cx="1372182" cy="464410"/>
            </a:xfrm>
            <a:prstGeom prst="rect">
              <a:avLst/>
            </a:prstGeom>
            <a:noFill/>
            <a:ln>
              <a:solidFill>
                <a:schemeClr val="tx2">
                  <a:lumMod val="50000"/>
                  <a:lumOff val="50000"/>
                </a:schemeClr>
              </a:solidFill>
            </a:ln>
          </p:spPr>
          <p:txBody>
            <a:bodyPr wrap="square" rtlCol="0">
              <a:spAutoFit/>
            </a:bodyPr>
            <a:lstStyle/>
            <a:p>
              <a:pPr algn="ctr"/>
              <a:r>
                <a:rPr lang="en-US" sz="1158" dirty="0"/>
                <a:t>Position indices </a:t>
              </a:r>
              <a:r>
                <a:rPr lang="en-US" sz="1158" dirty="0">
                  <a:solidFill>
                    <a:srgbClr val="000090"/>
                  </a:solidFill>
                </a:rPr>
                <a:t>e</a:t>
              </a:r>
              <a:r>
                <a:rPr lang="en-US" sz="1158" baseline="-25000" dirty="0">
                  <a:solidFill>
                    <a:srgbClr val="000090"/>
                  </a:solidFill>
                </a:rPr>
                <a:t>1</a:t>
              </a:r>
            </a:p>
            <a:p>
              <a:pPr algn="ctr"/>
              <a:r>
                <a:rPr lang="en-US" sz="1158" dirty="0"/>
                <a:t>[-1, 0, 1, 2, 3 </a:t>
              </a:r>
              <a:r>
                <a:rPr lang="mr-IN" sz="1158" dirty="0"/>
                <a:t>…</a:t>
              </a:r>
              <a:r>
                <a:rPr lang="en-US" sz="1158" dirty="0"/>
                <a:t>]</a:t>
              </a:r>
            </a:p>
          </p:txBody>
        </p:sp>
        <p:sp>
          <p:nvSpPr>
            <p:cNvPr id="20" name="TextBox 19"/>
            <p:cNvSpPr txBox="1"/>
            <p:nvPr/>
          </p:nvSpPr>
          <p:spPr>
            <a:xfrm>
              <a:off x="3764277" y="4860370"/>
              <a:ext cx="1372182" cy="464410"/>
            </a:xfrm>
            <a:prstGeom prst="rect">
              <a:avLst/>
            </a:prstGeom>
            <a:noFill/>
            <a:ln>
              <a:solidFill>
                <a:schemeClr val="tx2">
                  <a:lumMod val="50000"/>
                  <a:lumOff val="50000"/>
                </a:schemeClr>
              </a:solidFill>
            </a:ln>
          </p:spPr>
          <p:txBody>
            <a:bodyPr wrap="square" rtlCol="0">
              <a:spAutoFit/>
            </a:bodyPr>
            <a:lstStyle/>
            <a:p>
              <a:pPr algn="ctr"/>
              <a:r>
                <a:rPr lang="en-US" sz="1158" dirty="0"/>
                <a:t>Position indices</a:t>
              </a:r>
              <a:r>
                <a:rPr lang="en-US" sz="1158" b="1" dirty="0">
                  <a:solidFill>
                    <a:srgbClr val="7030A0"/>
                  </a:solidFill>
                </a:rPr>
                <a:t> e</a:t>
              </a:r>
              <a:r>
                <a:rPr lang="en-US" sz="1158" b="1" baseline="-25000" dirty="0">
                  <a:solidFill>
                    <a:srgbClr val="7030A0"/>
                  </a:solidFill>
                </a:rPr>
                <a:t>2</a:t>
              </a:r>
              <a:endParaRPr lang="en-US" sz="1158" b="1" dirty="0">
                <a:solidFill>
                  <a:srgbClr val="7030A0"/>
                </a:solidFill>
              </a:endParaRPr>
            </a:p>
            <a:p>
              <a:pPr algn="ctr"/>
              <a:r>
                <a:rPr lang="en-US" sz="1158" dirty="0"/>
                <a:t>[-4, -3, -2 -1, 0]</a:t>
              </a:r>
            </a:p>
          </p:txBody>
        </p:sp>
        <p:cxnSp>
          <p:nvCxnSpPr>
            <p:cNvPr id="22" name="Straight Connector 21"/>
            <p:cNvCxnSpPr/>
            <p:nvPr/>
          </p:nvCxnSpPr>
          <p:spPr>
            <a:xfrm>
              <a:off x="2243622"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719437"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849708"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Word </a:t>
              </a:r>
              <a:r>
                <a:rPr lang="en-US" sz="1158" dirty="0" err="1">
                  <a:solidFill>
                    <a:schemeClr val="tx1"/>
                  </a:solidFill>
                </a:rPr>
                <a:t>Embeddings</a:t>
              </a:r>
              <a:endParaRPr lang="en-US" sz="1158" dirty="0">
                <a:solidFill>
                  <a:schemeClr val="tx1"/>
                </a:solidFill>
              </a:endParaRPr>
            </a:p>
          </p:txBody>
        </p:sp>
        <p:sp>
          <p:nvSpPr>
            <p:cNvPr id="25" name="Rounded Rectangle 24"/>
            <p:cNvSpPr/>
            <p:nvPr/>
          </p:nvSpPr>
          <p:spPr>
            <a:xfrm>
              <a:off x="2322514"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Positional </a:t>
              </a:r>
              <a:r>
                <a:rPr lang="en-US" sz="1158" dirty="0" err="1">
                  <a:solidFill>
                    <a:schemeClr val="tx1"/>
                  </a:solidFill>
                </a:rPr>
                <a:t>emb</a:t>
              </a:r>
              <a:r>
                <a:rPr lang="en-US" sz="1158" dirty="0">
                  <a:solidFill>
                    <a:schemeClr val="tx1"/>
                  </a:solidFill>
                </a:rPr>
                <a:t>. </a:t>
              </a:r>
              <a:r>
                <a:rPr lang="en-US" sz="1158" dirty="0">
                  <a:solidFill>
                    <a:srgbClr val="000090"/>
                  </a:solidFill>
                </a:rPr>
                <a:t>e</a:t>
              </a:r>
              <a:r>
                <a:rPr lang="en-US" sz="1158" baseline="-25000" dirty="0">
                  <a:solidFill>
                    <a:srgbClr val="000090"/>
                  </a:solidFill>
                </a:rPr>
                <a:t>1</a:t>
              </a:r>
            </a:p>
          </p:txBody>
        </p:sp>
        <p:sp>
          <p:nvSpPr>
            <p:cNvPr id="26" name="Rounded Rectangle 25"/>
            <p:cNvSpPr/>
            <p:nvPr/>
          </p:nvSpPr>
          <p:spPr>
            <a:xfrm>
              <a:off x="3795320" y="5496839"/>
              <a:ext cx="1317280" cy="383226"/>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Positional </a:t>
              </a:r>
              <a:r>
                <a:rPr lang="en-US" sz="1158" dirty="0" err="1">
                  <a:solidFill>
                    <a:schemeClr val="tx1"/>
                  </a:solidFill>
                </a:rPr>
                <a:t>emb</a:t>
              </a:r>
              <a:r>
                <a:rPr lang="en-US" sz="1158" dirty="0">
                  <a:solidFill>
                    <a:schemeClr val="tx1"/>
                  </a:solidFill>
                </a:rPr>
                <a:t>. </a:t>
              </a:r>
              <a:r>
                <a:rPr lang="en-US" sz="1158" b="1" dirty="0">
                  <a:solidFill>
                    <a:srgbClr val="7030A0"/>
                  </a:solidFill>
                </a:rPr>
                <a:t>e</a:t>
              </a:r>
              <a:r>
                <a:rPr lang="en-US" sz="1158" b="1" baseline="-25000" dirty="0">
                  <a:solidFill>
                    <a:srgbClr val="7030A0"/>
                  </a:solidFill>
                </a:rPr>
                <a:t>2</a:t>
              </a:r>
              <a:endParaRPr lang="en-US" sz="1158" b="1" dirty="0">
                <a:solidFill>
                  <a:srgbClr val="7030A0"/>
                </a:solidFill>
              </a:endParaRPr>
            </a:p>
          </p:txBody>
        </p:sp>
        <p:cxnSp>
          <p:nvCxnSpPr>
            <p:cNvPr id="27" name="Curved Connector 26"/>
            <p:cNvCxnSpPr>
              <a:stCxn id="5" idx="1"/>
              <a:endCxn id="24" idx="1"/>
            </p:cNvCxnSpPr>
            <p:nvPr/>
          </p:nvCxnSpPr>
          <p:spPr>
            <a:xfrm rot="10800000" flipV="1">
              <a:off x="849708" y="4085171"/>
              <a:ext cx="8598" cy="1602677"/>
            </a:xfrm>
            <a:prstGeom prst="curvedConnector3">
              <a:avLst>
                <a:gd name="adj1" fmla="val 4600000"/>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2917" y="4656958"/>
              <a:ext cx="302144" cy="279986"/>
            </a:xfrm>
            <a:prstGeom prst="rect">
              <a:avLst/>
            </a:prstGeom>
            <a:noFill/>
          </p:spPr>
          <p:txBody>
            <a:bodyPr wrap="none" rtlCol="0">
              <a:spAutoFit/>
            </a:bodyPr>
            <a:lstStyle/>
            <a:p>
              <a:r>
                <a:rPr lang="en-US" sz="1158" b="1" dirty="0">
                  <a:solidFill>
                    <a:schemeClr val="accent1">
                      <a:lumMod val="75000"/>
                    </a:schemeClr>
                  </a:solidFill>
                </a:rPr>
                <a:t>OR</a:t>
              </a:r>
            </a:p>
          </p:txBody>
        </p:sp>
      </p:grpSp>
      <p:sp>
        <p:nvSpPr>
          <p:cNvPr id="90" name="Rectangle 89"/>
          <p:cNvSpPr/>
          <p:nvPr/>
        </p:nvSpPr>
        <p:spPr>
          <a:xfrm>
            <a:off x="6009834" y="1150381"/>
            <a:ext cx="2190139" cy="448713"/>
          </a:xfrm>
          <a:prstGeom prst="rect">
            <a:avLst/>
          </a:prstGeom>
        </p:spPr>
        <p:txBody>
          <a:bodyPr wrap="square">
            <a:spAutoFit/>
          </a:bodyPr>
          <a:lstStyle/>
          <a:p>
            <a:pPr algn="ctr"/>
            <a:r>
              <a:rPr lang="en-US" sz="1158" b="1" dirty="0">
                <a:solidFill>
                  <a:schemeClr val="accent2">
                    <a:lumMod val="50000"/>
                  </a:schemeClr>
                </a:solidFill>
              </a:rPr>
              <a:t>Component-Whole</a:t>
            </a:r>
            <a:r>
              <a:rPr lang="en-US" sz="1158" b="1" dirty="0"/>
              <a:t>(</a:t>
            </a:r>
            <a:r>
              <a:rPr lang="en-US" sz="1158" b="1" dirty="0">
                <a:solidFill>
                  <a:srgbClr val="1F4E79"/>
                </a:solidFill>
              </a:rPr>
              <a:t>e</a:t>
            </a:r>
            <a:r>
              <a:rPr lang="en-US" sz="1158" b="1" baseline="-25000" dirty="0">
                <a:solidFill>
                  <a:srgbClr val="1F4E79"/>
                </a:solidFill>
              </a:rPr>
              <a:t>1</a:t>
            </a:r>
            <a:r>
              <a:rPr lang="en-US" sz="1158" b="1" dirty="0">
                <a:solidFill>
                  <a:srgbClr val="00B050"/>
                </a:solidFill>
              </a:rPr>
              <a:t> </a:t>
            </a:r>
            <a:r>
              <a:rPr lang="en-US" sz="1158" b="1" dirty="0">
                <a:solidFill>
                  <a:srgbClr val="000000"/>
                </a:solidFill>
              </a:rPr>
              <a:t>,</a:t>
            </a:r>
            <a:r>
              <a:rPr lang="en-US" sz="1158" b="1" dirty="0">
                <a:solidFill>
                  <a:srgbClr val="00B050"/>
                </a:solidFill>
              </a:rPr>
              <a:t> </a:t>
            </a:r>
            <a:r>
              <a:rPr lang="en-US" sz="1158" b="1" dirty="0">
                <a:solidFill>
                  <a:srgbClr val="660066"/>
                </a:solidFill>
              </a:rPr>
              <a:t>e</a:t>
            </a:r>
            <a:r>
              <a:rPr lang="en-US" sz="1158" b="1" baseline="-25000" dirty="0">
                <a:solidFill>
                  <a:srgbClr val="660066"/>
                </a:solidFill>
              </a:rPr>
              <a:t>2</a:t>
            </a:r>
            <a:r>
              <a:rPr lang="en-US" sz="1158" b="1" dirty="0">
                <a:solidFill>
                  <a:srgbClr val="660066"/>
                </a:solidFill>
              </a:rPr>
              <a:t> </a:t>
            </a:r>
            <a:r>
              <a:rPr lang="en-US" sz="1158" b="1" dirty="0"/>
              <a:t>) ? </a:t>
            </a:r>
          </a:p>
          <a:p>
            <a:pPr algn="ctr"/>
            <a:r>
              <a:rPr lang="en-US" sz="1158" b="1" dirty="0">
                <a:solidFill>
                  <a:schemeClr val="accent6"/>
                </a:solidFill>
              </a:rPr>
              <a:t>YES</a:t>
            </a:r>
            <a:r>
              <a:rPr lang="en-US" sz="1158" b="1" dirty="0"/>
              <a:t> / NO</a:t>
            </a:r>
            <a:endParaRPr lang="en-US" sz="992" dirty="0"/>
          </a:p>
        </p:txBody>
      </p:sp>
      <p:sp>
        <p:nvSpPr>
          <p:cNvPr id="77" name="TextBox 76"/>
          <p:cNvSpPr txBox="1"/>
          <p:nvPr/>
        </p:nvSpPr>
        <p:spPr>
          <a:xfrm>
            <a:off x="2438936" y="3601923"/>
            <a:ext cx="5564252" cy="270523"/>
          </a:xfrm>
          <a:prstGeom prst="rect">
            <a:avLst/>
          </a:prstGeom>
          <a:noFill/>
          <a:ln>
            <a:solidFill>
              <a:schemeClr val="tx1"/>
            </a:solidFill>
          </a:ln>
        </p:spPr>
        <p:txBody>
          <a:bodyPr wrap="square" rtlCol="0">
            <a:spAutoFit/>
          </a:bodyPr>
          <a:lstStyle/>
          <a:p>
            <a:pPr algn="just"/>
            <a:r>
              <a:rPr lang="en-US" sz="1158" dirty="0"/>
              <a:t>The new </a:t>
            </a:r>
            <a:r>
              <a:rPr lang="en-US" sz="1158" b="1" dirty="0">
                <a:solidFill>
                  <a:srgbClr val="000090"/>
                </a:solidFill>
              </a:rPr>
              <a:t>iPhone 7 Plus       </a:t>
            </a:r>
            <a:r>
              <a:rPr lang="en-US" sz="1158" dirty="0"/>
              <a:t>includes an improved         </a:t>
            </a:r>
            <a:r>
              <a:rPr lang="en-US" sz="1158" b="1" dirty="0">
                <a:solidFill>
                  <a:srgbClr val="7030A0"/>
                </a:solidFill>
              </a:rPr>
              <a:t>camera</a:t>
            </a:r>
            <a:r>
              <a:rPr lang="en-US" sz="1158" dirty="0">
                <a:solidFill>
                  <a:srgbClr val="7030A0"/>
                </a:solidFill>
              </a:rPr>
              <a:t> </a:t>
            </a:r>
            <a:r>
              <a:rPr lang="en-US" sz="1158" dirty="0"/>
              <a:t>that takes </a:t>
            </a:r>
            <a:r>
              <a:rPr lang="mr-IN" sz="1158" dirty="0"/>
              <a:t>…</a:t>
            </a:r>
            <a:endParaRPr lang="en-US" sz="1158" b="1" dirty="0">
              <a:solidFill>
                <a:srgbClr val="000090"/>
              </a:solidFill>
            </a:endParaRPr>
          </a:p>
        </p:txBody>
      </p:sp>
      <p:sp>
        <p:nvSpPr>
          <p:cNvPr id="83"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Models: CNN</a:t>
            </a:r>
          </a:p>
        </p:txBody>
      </p:sp>
      <p:sp>
        <p:nvSpPr>
          <p:cNvPr id="34" name="Ορθογώνιο 33"/>
          <p:cNvSpPr/>
          <p:nvPr/>
        </p:nvSpPr>
        <p:spPr>
          <a:xfrm>
            <a:off x="2422232" y="5213356"/>
            <a:ext cx="5239337" cy="397673"/>
          </a:xfrm>
          <a:prstGeom prst="rect">
            <a:avLst/>
          </a:prstGeom>
        </p:spPr>
        <p:txBody>
          <a:bodyPr wrap="square">
            <a:spAutoFit/>
          </a:bodyPr>
          <a:lstStyle/>
          <a:p>
            <a:r>
              <a:rPr lang="en-US" sz="992" i="1" dirty="0">
                <a:latin typeface="Arial" charset="0"/>
                <a:ea typeface="Arial" charset="0"/>
                <a:cs typeface="Arial" charset="0"/>
              </a:rPr>
              <a:t>Zeng, </a:t>
            </a:r>
            <a:r>
              <a:rPr lang="en-US" sz="992" i="1" dirty="0" err="1">
                <a:latin typeface="Arial" charset="0"/>
                <a:ea typeface="Arial" charset="0"/>
                <a:cs typeface="Arial" charset="0"/>
              </a:rPr>
              <a:t>D.et</a:t>
            </a:r>
            <a:r>
              <a:rPr lang="en-US" sz="992" i="1" dirty="0">
                <a:latin typeface="Arial" charset="0"/>
                <a:ea typeface="Arial" charset="0"/>
                <a:cs typeface="Arial" charset="0"/>
              </a:rPr>
              <a:t> al. “Relation </a:t>
            </a:r>
            <a:r>
              <a:rPr lang="en-US" sz="992" i="1" dirty="0" err="1">
                <a:latin typeface="Arial" charset="0"/>
                <a:ea typeface="Arial" charset="0"/>
                <a:cs typeface="Arial" charset="0"/>
              </a:rPr>
              <a:t>classication</a:t>
            </a:r>
            <a:r>
              <a:rPr lang="en-US" sz="992" i="1" dirty="0">
                <a:latin typeface="Arial" charset="0"/>
                <a:ea typeface="Arial" charset="0"/>
                <a:cs typeface="Arial" charset="0"/>
              </a:rPr>
              <a:t> via convolutional deep neural </a:t>
            </a:r>
            <a:r>
              <a:rPr lang="en-US" sz="992" i="1" dirty="0" err="1">
                <a:latin typeface="Arial" charset="0"/>
                <a:ea typeface="Arial" charset="0"/>
                <a:cs typeface="Arial" charset="0"/>
              </a:rPr>
              <a:t>network”.COLING</a:t>
            </a:r>
            <a:r>
              <a:rPr lang="en-US" sz="992" i="1" dirty="0">
                <a:latin typeface="Arial" charset="0"/>
                <a:ea typeface="Arial" charset="0"/>
                <a:cs typeface="Arial" charset="0"/>
              </a:rPr>
              <a:t> (2014)</a:t>
            </a:r>
          </a:p>
        </p:txBody>
      </p:sp>
    </p:spTree>
    <p:extLst>
      <p:ext uri="{BB962C8B-B14F-4D97-AF65-F5344CB8AC3E}">
        <p14:creationId xmlns:p14="http://schemas.microsoft.com/office/powerpoint/2010/main" val="41044621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1717361" y="1217986"/>
            <a:ext cx="6025396" cy="3843464"/>
            <a:chOff x="202917" y="1902151"/>
            <a:chExt cx="4933542" cy="3977914"/>
          </a:xfrm>
        </p:grpSpPr>
        <p:sp>
          <p:nvSpPr>
            <p:cNvPr id="5" name="Rounded Rectangle 4"/>
            <p:cNvSpPr/>
            <p:nvPr/>
          </p:nvSpPr>
          <p:spPr>
            <a:xfrm>
              <a:off x="849708"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Embeddings Left</a:t>
              </a:r>
            </a:p>
          </p:txBody>
        </p:sp>
        <p:sp>
          <p:nvSpPr>
            <p:cNvPr id="6" name="Rounded Rectangle 5"/>
            <p:cNvSpPr/>
            <p:nvPr/>
          </p:nvSpPr>
          <p:spPr>
            <a:xfrm>
              <a:off x="2322514"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Embeddings Middle</a:t>
              </a:r>
            </a:p>
          </p:txBody>
        </p:sp>
        <p:sp>
          <p:nvSpPr>
            <p:cNvPr id="7" name="Rounded Rectangle 6"/>
            <p:cNvSpPr/>
            <p:nvPr/>
          </p:nvSpPr>
          <p:spPr>
            <a:xfrm>
              <a:off x="3795320"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Embeddings Right</a:t>
              </a:r>
            </a:p>
          </p:txBody>
        </p:sp>
        <p:sp>
          <p:nvSpPr>
            <p:cNvPr id="9" name="Rounded Rectangle 8"/>
            <p:cNvSpPr/>
            <p:nvPr/>
          </p:nvSpPr>
          <p:spPr>
            <a:xfrm>
              <a:off x="2322514"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CNN with multiple filter sizes</a:t>
              </a:r>
            </a:p>
          </p:txBody>
        </p:sp>
        <p:sp>
          <p:nvSpPr>
            <p:cNvPr id="10" name="Rounded Rectangle 9"/>
            <p:cNvSpPr/>
            <p:nvPr/>
          </p:nvSpPr>
          <p:spPr>
            <a:xfrm>
              <a:off x="3795320"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CNN with multiple filter sizes</a:t>
              </a:r>
            </a:p>
          </p:txBody>
        </p:sp>
        <p:sp>
          <p:nvSpPr>
            <p:cNvPr id="14" name="Rounded Rectangle 13"/>
            <p:cNvSpPr/>
            <p:nvPr/>
          </p:nvSpPr>
          <p:spPr>
            <a:xfrm>
              <a:off x="2322514" y="1902151"/>
              <a:ext cx="1317280" cy="383226"/>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Sigmoid</a:t>
              </a:r>
            </a:p>
          </p:txBody>
        </p:sp>
        <p:sp>
          <p:nvSpPr>
            <p:cNvPr id="18" name="TextBox 17"/>
            <p:cNvSpPr txBox="1"/>
            <p:nvPr/>
          </p:nvSpPr>
          <p:spPr>
            <a:xfrm>
              <a:off x="793737" y="4860372"/>
              <a:ext cx="1372182" cy="464410"/>
            </a:xfrm>
            <a:prstGeom prst="rect">
              <a:avLst/>
            </a:prstGeom>
            <a:noFill/>
            <a:ln>
              <a:solidFill>
                <a:schemeClr val="tx2">
                  <a:lumMod val="50000"/>
                  <a:lumOff val="50000"/>
                </a:schemeClr>
              </a:solidFill>
            </a:ln>
          </p:spPr>
          <p:txBody>
            <a:bodyPr wrap="square" rtlCol="0">
              <a:spAutoFit/>
            </a:bodyPr>
            <a:lstStyle/>
            <a:p>
              <a:pPr algn="ctr"/>
              <a:r>
                <a:rPr lang="en-US" sz="1158" dirty="0"/>
                <a:t>Word indices</a:t>
              </a:r>
            </a:p>
            <a:p>
              <a:pPr algn="ctr"/>
              <a:r>
                <a:rPr lang="en-US" sz="1158" dirty="0"/>
                <a:t>[5, 7, 12, 6, 90 </a:t>
              </a:r>
              <a:r>
                <a:rPr lang="mr-IN" sz="1158" dirty="0"/>
                <a:t>…</a:t>
              </a:r>
              <a:r>
                <a:rPr lang="en-US" sz="1158" dirty="0"/>
                <a:t>]</a:t>
              </a:r>
            </a:p>
          </p:txBody>
        </p:sp>
        <p:sp>
          <p:nvSpPr>
            <p:cNvPr id="19" name="TextBox 18"/>
            <p:cNvSpPr txBox="1"/>
            <p:nvPr/>
          </p:nvSpPr>
          <p:spPr>
            <a:xfrm>
              <a:off x="2322514" y="4860371"/>
              <a:ext cx="1372182" cy="464410"/>
            </a:xfrm>
            <a:prstGeom prst="rect">
              <a:avLst/>
            </a:prstGeom>
            <a:noFill/>
            <a:ln>
              <a:solidFill>
                <a:schemeClr val="tx2">
                  <a:lumMod val="50000"/>
                  <a:lumOff val="50000"/>
                </a:schemeClr>
              </a:solidFill>
            </a:ln>
          </p:spPr>
          <p:txBody>
            <a:bodyPr wrap="square" rtlCol="0">
              <a:spAutoFit/>
            </a:bodyPr>
            <a:lstStyle/>
            <a:p>
              <a:pPr algn="ctr"/>
              <a:r>
                <a:rPr lang="en-US" sz="1158" dirty="0"/>
                <a:t>Position indices </a:t>
              </a:r>
              <a:r>
                <a:rPr lang="en-US" sz="1158" dirty="0">
                  <a:solidFill>
                    <a:srgbClr val="000090"/>
                  </a:solidFill>
                </a:rPr>
                <a:t>e</a:t>
              </a:r>
              <a:r>
                <a:rPr lang="en-US" sz="1158" baseline="-25000" dirty="0">
                  <a:solidFill>
                    <a:srgbClr val="000090"/>
                  </a:solidFill>
                </a:rPr>
                <a:t>1</a:t>
              </a:r>
            </a:p>
            <a:p>
              <a:pPr algn="ctr"/>
              <a:r>
                <a:rPr lang="en-US" sz="1158" dirty="0"/>
                <a:t>[-1, 0, 1, 2, 3 </a:t>
              </a:r>
              <a:r>
                <a:rPr lang="mr-IN" sz="1158" dirty="0"/>
                <a:t>…</a:t>
              </a:r>
              <a:r>
                <a:rPr lang="en-US" sz="1158" dirty="0"/>
                <a:t>]</a:t>
              </a:r>
            </a:p>
          </p:txBody>
        </p:sp>
        <p:sp>
          <p:nvSpPr>
            <p:cNvPr id="20" name="TextBox 19"/>
            <p:cNvSpPr txBox="1"/>
            <p:nvPr/>
          </p:nvSpPr>
          <p:spPr>
            <a:xfrm>
              <a:off x="3764277" y="4860370"/>
              <a:ext cx="1372182" cy="464410"/>
            </a:xfrm>
            <a:prstGeom prst="rect">
              <a:avLst/>
            </a:prstGeom>
            <a:noFill/>
            <a:ln>
              <a:solidFill>
                <a:schemeClr val="tx2">
                  <a:lumMod val="50000"/>
                  <a:lumOff val="50000"/>
                </a:schemeClr>
              </a:solidFill>
            </a:ln>
          </p:spPr>
          <p:txBody>
            <a:bodyPr wrap="square" rtlCol="0">
              <a:spAutoFit/>
            </a:bodyPr>
            <a:lstStyle/>
            <a:p>
              <a:pPr algn="ctr"/>
              <a:r>
                <a:rPr lang="en-US" sz="1158" dirty="0"/>
                <a:t>Position indices</a:t>
              </a:r>
              <a:r>
                <a:rPr lang="en-US" sz="1158" b="1" dirty="0">
                  <a:solidFill>
                    <a:srgbClr val="7030A0"/>
                  </a:solidFill>
                </a:rPr>
                <a:t> e</a:t>
              </a:r>
              <a:r>
                <a:rPr lang="en-US" sz="1158" b="1" baseline="-25000" dirty="0">
                  <a:solidFill>
                    <a:srgbClr val="7030A0"/>
                  </a:solidFill>
                </a:rPr>
                <a:t>2</a:t>
              </a:r>
              <a:endParaRPr lang="en-US" sz="1158" b="1" dirty="0">
                <a:solidFill>
                  <a:srgbClr val="7030A0"/>
                </a:solidFill>
              </a:endParaRPr>
            </a:p>
            <a:p>
              <a:pPr algn="ctr"/>
              <a:r>
                <a:rPr lang="en-US" sz="1158" dirty="0"/>
                <a:t>[-4, -3, -2 -1, 0]</a:t>
              </a:r>
            </a:p>
          </p:txBody>
        </p:sp>
        <p:cxnSp>
          <p:nvCxnSpPr>
            <p:cNvPr id="22" name="Straight Connector 21"/>
            <p:cNvCxnSpPr/>
            <p:nvPr/>
          </p:nvCxnSpPr>
          <p:spPr>
            <a:xfrm>
              <a:off x="2243622"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719437"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849708"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Word </a:t>
              </a:r>
              <a:r>
                <a:rPr lang="en-US" sz="1158" dirty="0" err="1">
                  <a:solidFill>
                    <a:schemeClr val="tx1"/>
                  </a:solidFill>
                </a:rPr>
                <a:t>Embeddings</a:t>
              </a:r>
              <a:endParaRPr lang="en-US" sz="1158" dirty="0">
                <a:solidFill>
                  <a:schemeClr val="tx1"/>
                </a:solidFill>
              </a:endParaRPr>
            </a:p>
          </p:txBody>
        </p:sp>
        <p:sp>
          <p:nvSpPr>
            <p:cNvPr id="25" name="Rounded Rectangle 24"/>
            <p:cNvSpPr/>
            <p:nvPr/>
          </p:nvSpPr>
          <p:spPr>
            <a:xfrm>
              <a:off x="2322514"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Positional </a:t>
              </a:r>
              <a:r>
                <a:rPr lang="en-US" sz="1158" dirty="0" err="1">
                  <a:solidFill>
                    <a:schemeClr val="tx1"/>
                  </a:solidFill>
                </a:rPr>
                <a:t>emb</a:t>
              </a:r>
              <a:r>
                <a:rPr lang="en-US" sz="1158" dirty="0">
                  <a:solidFill>
                    <a:schemeClr val="tx1"/>
                  </a:solidFill>
                </a:rPr>
                <a:t>. </a:t>
              </a:r>
              <a:r>
                <a:rPr lang="en-US" sz="1158" dirty="0">
                  <a:solidFill>
                    <a:srgbClr val="000090"/>
                  </a:solidFill>
                </a:rPr>
                <a:t>e</a:t>
              </a:r>
              <a:r>
                <a:rPr lang="en-US" sz="1158" baseline="-25000" dirty="0">
                  <a:solidFill>
                    <a:srgbClr val="000090"/>
                  </a:solidFill>
                </a:rPr>
                <a:t>1</a:t>
              </a:r>
            </a:p>
          </p:txBody>
        </p:sp>
        <p:sp>
          <p:nvSpPr>
            <p:cNvPr id="26" name="Rounded Rectangle 25"/>
            <p:cNvSpPr/>
            <p:nvPr/>
          </p:nvSpPr>
          <p:spPr>
            <a:xfrm>
              <a:off x="3795320" y="5496839"/>
              <a:ext cx="1317280" cy="383226"/>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Positional </a:t>
              </a:r>
              <a:r>
                <a:rPr lang="en-US" sz="1158" dirty="0" err="1">
                  <a:solidFill>
                    <a:schemeClr val="tx1"/>
                  </a:solidFill>
                </a:rPr>
                <a:t>emb</a:t>
              </a:r>
              <a:r>
                <a:rPr lang="en-US" sz="1158" dirty="0">
                  <a:solidFill>
                    <a:schemeClr val="tx1"/>
                  </a:solidFill>
                </a:rPr>
                <a:t>. </a:t>
              </a:r>
              <a:r>
                <a:rPr lang="en-US" sz="1158" b="1" dirty="0">
                  <a:solidFill>
                    <a:srgbClr val="7030A0"/>
                  </a:solidFill>
                </a:rPr>
                <a:t>e</a:t>
              </a:r>
              <a:r>
                <a:rPr lang="en-US" sz="1158" b="1" baseline="-25000" dirty="0">
                  <a:solidFill>
                    <a:srgbClr val="7030A0"/>
                  </a:solidFill>
                </a:rPr>
                <a:t>2</a:t>
              </a:r>
              <a:endParaRPr lang="en-US" sz="1158" b="1" dirty="0">
                <a:solidFill>
                  <a:srgbClr val="7030A0"/>
                </a:solidFill>
              </a:endParaRPr>
            </a:p>
          </p:txBody>
        </p:sp>
        <p:cxnSp>
          <p:nvCxnSpPr>
            <p:cNvPr id="27" name="Curved Connector 26"/>
            <p:cNvCxnSpPr>
              <a:stCxn id="5" idx="1"/>
              <a:endCxn id="24" idx="1"/>
            </p:cNvCxnSpPr>
            <p:nvPr/>
          </p:nvCxnSpPr>
          <p:spPr>
            <a:xfrm rot="10800000" flipV="1">
              <a:off x="849708" y="4085171"/>
              <a:ext cx="8598" cy="1602677"/>
            </a:xfrm>
            <a:prstGeom prst="curvedConnector3">
              <a:avLst>
                <a:gd name="adj1" fmla="val 4600000"/>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2917" y="4656958"/>
              <a:ext cx="302144" cy="279986"/>
            </a:xfrm>
            <a:prstGeom prst="rect">
              <a:avLst/>
            </a:prstGeom>
            <a:noFill/>
          </p:spPr>
          <p:txBody>
            <a:bodyPr wrap="none" rtlCol="0">
              <a:spAutoFit/>
            </a:bodyPr>
            <a:lstStyle/>
            <a:p>
              <a:r>
                <a:rPr lang="en-US" sz="1158" b="1" dirty="0">
                  <a:solidFill>
                    <a:schemeClr val="accent1">
                      <a:lumMod val="75000"/>
                    </a:schemeClr>
                  </a:solidFill>
                </a:rPr>
                <a:t>OR</a:t>
              </a:r>
            </a:p>
          </p:txBody>
        </p:sp>
      </p:grpSp>
      <p:sp>
        <p:nvSpPr>
          <p:cNvPr id="77" name="TextBox 76"/>
          <p:cNvSpPr txBox="1"/>
          <p:nvPr/>
        </p:nvSpPr>
        <p:spPr>
          <a:xfrm>
            <a:off x="2438936" y="3601923"/>
            <a:ext cx="5564252" cy="270523"/>
          </a:xfrm>
          <a:prstGeom prst="rect">
            <a:avLst/>
          </a:prstGeom>
          <a:noFill/>
          <a:ln>
            <a:solidFill>
              <a:schemeClr val="tx1"/>
            </a:solidFill>
          </a:ln>
        </p:spPr>
        <p:txBody>
          <a:bodyPr wrap="square" rtlCol="0">
            <a:spAutoFit/>
          </a:bodyPr>
          <a:lstStyle/>
          <a:p>
            <a:pPr algn="just"/>
            <a:r>
              <a:rPr lang="en-US" sz="1158" dirty="0"/>
              <a:t>The new </a:t>
            </a:r>
            <a:r>
              <a:rPr lang="en-US" sz="1158" b="1" dirty="0">
                <a:solidFill>
                  <a:srgbClr val="000090"/>
                </a:solidFill>
              </a:rPr>
              <a:t>iPhone 7 Plus       </a:t>
            </a:r>
            <a:r>
              <a:rPr lang="en-US" sz="1158" dirty="0"/>
              <a:t>includes an improved         </a:t>
            </a:r>
            <a:r>
              <a:rPr lang="en-US" sz="1158" b="1" dirty="0">
                <a:solidFill>
                  <a:srgbClr val="7030A0"/>
                </a:solidFill>
              </a:rPr>
              <a:t>camera</a:t>
            </a:r>
            <a:r>
              <a:rPr lang="en-US" sz="1158" dirty="0">
                <a:solidFill>
                  <a:srgbClr val="7030A0"/>
                </a:solidFill>
              </a:rPr>
              <a:t> </a:t>
            </a:r>
            <a:r>
              <a:rPr lang="en-US" sz="1158" dirty="0"/>
              <a:t>that takes </a:t>
            </a:r>
            <a:r>
              <a:rPr lang="mr-IN" sz="1158" dirty="0"/>
              <a:t>…</a:t>
            </a:r>
            <a:endParaRPr lang="en-US" sz="1158" b="1" dirty="0">
              <a:solidFill>
                <a:srgbClr val="000090"/>
              </a:solidFill>
            </a:endParaRPr>
          </a:p>
        </p:txBody>
      </p:sp>
      <p:sp>
        <p:nvSpPr>
          <p:cNvPr id="83"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Models: CNN (2)</a:t>
            </a:r>
          </a:p>
        </p:txBody>
      </p:sp>
      <p:grpSp>
        <p:nvGrpSpPr>
          <p:cNvPr id="2" name="Ομάδα 1"/>
          <p:cNvGrpSpPr/>
          <p:nvPr/>
        </p:nvGrpSpPr>
        <p:grpSpPr>
          <a:xfrm>
            <a:off x="1561081" y="1630413"/>
            <a:ext cx="2464817" cy="1372179"/>
            <a:chOff x="105723" y="2829332"/>
            <a:chExt cx="1846298" cy="1296242"/>
          </a:xfrm>
        </p:grpSpPr>
        <p:sp>
          <p:nvSpPr>
            <p:cNvPr id="43" name="Rectangle 95"/>
            <p:cNvSpPr/>
            <p:nvPr/>
          </p:nvSpPr>
          <p:spPr>
            <a:xfrm>
              <a:off x="105723" y="2829332"/>
              <a:ext cx="1846298" cy="1296242"/>
            </a:xfrm>
            <a:prstGeom prst="rect">
              <a:avLst/>
            </a:prstGeom>
            <a:solidFill>
              <a:schemeClr val="accent4">
                <a:lumMod val="20000"/>
                <a:lumOff val="8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992"/>
            </a:p>
          </p:txBody>
        </p:sp>
        <p:sp>
          <p:nvSpPr>
            <p:cNvPr id="44" name="Rounded Rectangle 96"/>
            <p:cNvSpPr/>
            <p:nvPr/>
          </p:nvSpPr>
          <p:spPr>
            <a:xfrm>
              <a:off x="158889" y="3603763"/>
              <a:ext cx="531221" cy="454953"/>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92" dirty="0">
                  <a:solidFill>
                    <a:schemeClr val="tx1"/>
                  </a:solidFill>
                </a:rPr>
                <a:t>Convolution</a:t>
              </a:r>
            </a:p>
            <a:p>
              <a:pPr algn="ctr"/>
              <a:r>
                <a:rPr lang="en-US" sz="992" dirty="0">
                  <a:solidFill>
                    <a:schemeClr val="tx1"/>
                  </a:solidFill>
                </a:rPr>
                <a:t>filter=2</a:t>
              </a:r>
            </a:p>
          </p:txBody>
        </p:sp>
        <p:sp>
          <p:nvSpPr>
            <p:cNvPr id="45" name="Rounded Rectangle 97"/>
            <p:cNvSpPr/>
            <p:nvPr/>
          </p:nvSpPr>
          <p:spPr>
            <a:xfrm>
              <a:off x="158889" y="3098519"/>
              <a:ext cx="531221" cy="34787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92" dirty="0">
                  <a:solidFill>
                    <a:schemeClr val="tx1"/>
                  </a:solidFill>
                </a:rPr>
                <a:t>Max Pooling</a:t>
              </a:r>
            </a:p>
          </p:txBody>
        </p:sp>
        <p:sp>
          <p:nvSpPr>
            <p:cNvPr id="46" name="Rounded Rectangle 99"/>
            <p:cNvSpPr/>
            <p:nvPr/>
          </p:nvSpPr>
          <p:spPr>
            <a:xfrm>
              <a:off x="730412" y="3598741"/>
              <a:ext cx="531221" cy="454953"/>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92" dirty="0">
                  <a:solidFill>
                    <a:schemeClr val="tx1"/>
                  </a:solidFill>
                </a:rPr>
                <a:t>Convolution</a:t>
              </a:r>
            </a:p>
            <a:p>
              <a:pPr algn="ctr"/>
              <a:r>
                <a:rPr lang="en-US" sz="992" dirty="0">
                  <a:solidFill>
                    <a:schemeClr val="tx1"/>
                  </a:solidFill>
                </a:rPr>
                <a:t>filter=3</a:t>
              </a:r>
            </a:p>
          </p:txBody>
        </p:sp>
        <p:sp>
          <p:nvSpPr>
            <p:cNvPr id="47" name="Rounded Rectangle 100"/>
            <p:cNvSpPr/>
            <p:nvPr/>
          </p:nvSpPr>
          <p:spPr>
            <a:xfrm>
              <a:off x="730412" y="3093496"/>
              <a:ext cx="531221" cy="34787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92" dirty="0">
                  <a:solidFill>
                    <a:schemeClr val="tx1"/>
                  </a:solidFill>
                </a:rPr>
                <a:t>Max Pooling</a:t>
              </a:r>
            </a:p>
          </p:txBody>
        </p:sp>
        <p:sp>
          <p:nvSpPr>
            <p:cNvPr id="48" name="Rounded Rectangle 101"/>
            <p:cNvSpPr/>
            <p:nvPr/>
          </p:nvSpPr>
          <p:spPr>
            <a:xfrm>
              <a:off x="1367012" y="3598741"/>
              <a:ext cx="531221" cy="454953"/>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92" dirty="0">
                  <a:solidFill>
                    <a:schemeClr val="tx1"/>
                  </a:solidFill>
                </a:rPr>
                <a:t>Convolution</a:t>
              </a:r>
            </a:p>
            <a:p>
              <a:pPr algn="ctr"/>
              <a:r>
                <a:rPr lang="en-US" sz="992" dirty="0">
                  <a:solidFill>
                    <a:schemeClr val="tx1"/>
                  </a:solidFill>
                </a:rPr>
                <a:t>filter=k</a:t>
              </a:r>
            </a:p>
          </p:txBody>
        </p:sp>
        <p:sp>
          <p:nvSpPr>
            <p:cNvPr id="49" name="Rounded Rectangle 102"/>
            <p:cNvSpPr/>
            <p:nvPr/>
          </p:nvSpPr>
          <p:spPr>
            <a:xfrm>
              <a:off x="1367012" y="3093496"/>
              <a:ext cx="531221" cy="34787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92" dirty="0">
                  <a:solidFill>
                    <a:schemeClr val="tx1"/>
                  </a:solidFill>
                </a:rPr>
                <a:t>Max Pooling</a:t>
              </a:r>
            </a:p>
          </p:txBody>
        </p:sp>
      </p:grpSp>
      <p:cxnSp>
        <p:nvCxnSpPr>
          <p:cNvPr id="57" name="Elbow Connector 14"/>
          <p:cNvCxnSpPr>
            <a:stCxn id="43" idx="3"/>
          </p:cNvCxnSpPr>
          <p:nvPr/>
        </p:nvCxnSpPr>
        <p:spPr>
          <a:xfrm flipV="1">
            <a:off x="4025899" y="2126617"/>
            <a:ext cx="1118083" cy="189886"/>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Elbow Connector 15"/>
          <p:cNvCxnSpPr>
            <a:stCxn id="10" idx="0"/>
          </p:cNvCxnSpPr>
          <p:nvPr/>
        </p:nvCxnSpPr>
        <p:spPr>
          <a:xfrm rot="16200000" flipV="1">
            <a:off x="5783097" y="1478192"/>
            <a:ext cx="487844" cy="1764387"/>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16"/>
          <p:cNvCxnSpPr>
            <a:stCxn id="9" idx="0"/>
            <a:endCxn id="14" idx="2"/>
          </p:cNvCxnSpPr>
          <p:nvPr/>
        </p:nvCxnSpPr>
        <p:spPr>
          <a:xfrm flipV="1">
            <a:off x="5110456" y="1588260"/>
            <a:ext cx="0" cy="1016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Rectangle 89"/>
          <p:cNvSpPr/>
          <p:nvPr/>
        </p:nvSpPr>
        <p:spPr>
          <a:xfrm>
            <a:off x="6009834" y="1150381"/>
            <a:ext cx="2190139" cy="448713"/>
          </a:xfrm>
          <a:prstGeom prst="rect">
            <a:avLst/>
          </a:prstGeom>
        </p:spPr>
        <p:txBody>
          <a:bodyPr wrap="square">
            <a:spAutoFit/>
          </a:bodyPr>
          <a:lstStyle/>
          <a:p>
            <a:pPr algn="ctr"/>
            <a:r>
              <a:rPr lang="en-US" sz="1158" b="1" dirty="0">
                <a:solidFill>
                  <a:schemeClr val="accent2">
                    <a:lumMod val="50000"/>
                  </a:schemeClr>
                </a:solidFill>
              </a:rPr>
              <a:t>Component-Whole</a:t>
            </a:r>
            <a:r>
              <a:rPr lang="en-US" sz="1158" b="1" dirty="0"/>
              <a:t>(</a:t>
            </a:r>
            <a:r>
              <a:rPr lang="en-US" sz="1158" b="1" dirty="0">
                <a:solidFill>
                  <a:srgbClr val="1F4E79"/>
                </a:solidFill>
              </a:rPr>
              <a:t>e</a:t>
            </a:r>
            <a:r>
              <a:rPr lang="en-US" sz="1158" b="1" baseline="-25000" dirty="0">
                <a:solidFill>
                  <a:srgbClr val="1F4E79"/>
                </a:solidFill>
              </a:rPr>
              <a:t>1</a:t>
            </a:r>
            <a:r>
              <a:rPr lang="en-US" sz="1158" b="1" dirty="0">
                <a:solidFill>
                  <a:srgbClr val="00B050"/>
                </a:solidFill>
              </a:rPr>
              <a:t> </a:t>
            </a:r>
            <a:r>
              <a:rPr lang="en-US" sz="1158" b="1" dirty="0">
                <a:solidFill>
                  <a:srgbClr val="000000"/>
                </a:solidFill>
              </a:rPr>
              <a:t>,</a:t>
            </a:r>
            <a:r>
              <a:rPr lang="en-US" sz="1158" b="1" dirty="0">
                <a:solidFill>
                  <a:srgbClr val="00B050"/>
                </a:solidFill>
              </a:rPr>
              <a:t> </a:t>
            </a:r>
            <a:r>
              <a:rPr lang="en-US" sz="1158" b="1" dirty="0">
                <a:solidFill>
                  <a:srgbClr val="660066"/>
                </a:solidFill>
              </a:rPr>
              <a:t>e</a:t>
            </a:r>
            <a:r>
              <a:rPr lang="en-US" sz="1158" b="1" baseline="-25000" dirty="0">
                <a:solidFill>
                  <a:srgbClr val="660066"/>
                </a:solidFill>
              </a:rPr>
              <a:t>2</a:t>
            </a:r>
            <a:r>
              <a:rPr lang="en-US" sz="1158" b="1" dirty="0">
                <a:solidFill>
                  <a:srgbClr val="660066"/>
                </a:solidFill>
              </a:rPr>
              <a:t> </a:t>
            </a:r>
            <a:r>
              <a:rPr lang="en-US" sz="1158" b="1" dirty="0"/>
              <a:t>) ? </a:t>
            </a:r>
          </a:p>
          <a:p>
            <a:pPr algn="ctr"/>
            <a:r>
              <a:rPr lang="en-US" sz="1158" b="1" dirty="0">
                <a:solidFill>
                  <a:schemeClr val="accent6"/>
                </a:solidFill>
              </a:rPr>
              <a:t>YES</a:t>
            </a:r>
            <a:r>
              <a:rPr lang="en-US" sz="1158" b="1" dirty="0"/>
              <a:t> / NO</a:t>
            </a:r>
            <a:endParaRPr lang="en-US" sz="992" dirty="0"/>
          </a:p>
        </p:txBody>
      </p:sp>
      <p:sp>
        <p:nvSpPr>
          <p:cNvPr id="79" name="Ορθογώνιο 78"/>
          <p:cNvSpPr/>
          <p:nvPr/>
        </p:nvSpPr>
        <p:spPr>
          <a:xfrm>
            <a:off x="1464659" y="5150430"/>
            <a:ext cx="7143199" cy="245003"/>
          </a:xfrm>
          <a:prstGeom prst="rect">
            <a:avLst/>
          </a:prstGeom>
        </p:spPr>
        <p:txBody>
          <a:bodyPr wrap="square">
            <a:spAutoFit/>
          </a:bodyPr>
          <a:lstStyle/>
          <a:p>
            <a:pPr algn="ctr"/>
            <a:r>
              <a:rPr lang="en-US" sz="992" i="1" dirty="0">
                <a:latin typeface="Arial" charset="0"/>
                <a:ea typeface="Arial" charset="0"/>
                <a:cs typeface="Arial" charset="0"/>
              </a:rPr>
              <a:t>Nguyen, T.H., </a:t>
            </a:r>
            <a:r>
              <a:rPr lang="en-US" sz="992" i="1" dirty="0" err="1">
                <a:latin typeface="Arial" charset="0"/>
                <a:ea typeface="Arial" charset="0"/>
                <a:cs typeface="Arial" charset="0"/>
              </a:rPr>
              <a:t>Grishman</a:t>
            </a:r>
            <a:r>
              <a:rPr lang="en-US" sz="992" i="1" dirty="0">
                <a:latin typeface="Arial" charset="0"/>
                <a:ea typeface="Arial" charset="0"/>
                <a:cs typeface="Arial" charset="0"/>
              </a:rPr>
              <a:t>, R. “Relation extraction: Perspective from convolutional neural networks.” VS@ HLT-NAACL. (2015)</a:t>
            </a:r>
          </a:p>
        </p:txBody>
      </p:sp>
    </p:spTree>
    <p:extLst>
      <p:ext uri="{BB962C8B-B14F-4D97-AF65-F5344CB8AC3E}">
        <p14:creationId xmlns:p14="http://schemas.microsoft.com/office/powerpoint/2010/main" val="20449737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1717361" y="1217986"/>
            <a:ext cx="6025396" cy="3843464"/>
            <a:chOff x="202917" y="1902151"/>
            <a:chExt cx="4933542" cy="3977914"/>
          </a:xfrm>
        </p:grpSpPr>
        <p:sp>
          <p:nvSpPr>
            <p:cNvPr id="5" name="Rounded Rectangle 4"/>
            <p:cNvSpPr/>
            <p:nvPr/>
          </p:nvSpPr>
          <p:spPr>
            <a:xfrm>
              <a:off x="849708"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Embeddings Left</a:t>
              </a:r>
            </a:p>
          </p:txBody>
        </p:sp>
        <p:sp>
          <p:nvSpPr>
            <p:cNvPr id="6" name="Rounded Rectangle 5"/>
            <p:cNvSpPr/>
            <p:nvPr/>
          </p:nvSpPr>
          <p:spPr>
            <a:xfrm>
              <a:off x="2322514"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Embeddings Middle</a:t>
              </a:r>
            </a:p>
          </p:txBody>
        </p:sp>
        <p:sp>
          <p:nvSpPr>
            <p:cNvPr id="7" name="Rounded Rectangle 6"/>
            <p:cNvSpPr/>
            <p:nvPr/>
          </p:nvSpPr>
          <p:spPr>
            <a:xfrm>
              <a:off x="3795320"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Embeddings Right</a:t>
              </a:r>
            </a:p>
          </p:txBody>
        </p:sp>
        <p:sp>
          <p:nvSpPr>
            <p:cNvPr id="14" name="Rounded Rectangle 13"/>
            <p:cNvSpPr/>
            <p:nvPr/>
          </p:nvSpPr>
          <p:spPr>
            <a:xfrm>
              <a:off x="2322514" y="1902151"/>
              <a:ext cx="1317280" cy="383226"/>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Sigmoid</a:t>
              </a:r>
            </a:p>
          </p:txBody>
        </p:sp>
        <p:sp>
          <p:nvSpPr>
            <p:cNvPr id="18" name="TextBox 17"/>
            <p:cNvSpPr txBox="1"/>
            <p:nvPr/>
          </p:nvSpPr>
          <p:spPr>
            <a:xfrm>
              <a:off x="793737" y="4860372"/>
              <a:ext cx="1372182" cy="464410"/>
            </a:xfrm>
            <a:prstGeom prst="rect">
              <a:avLst/>
            </a:prstGeom>
            <a:noFill/>
            <a:ln>
              <a:solidFill>
                <a:schemeClr val="tx2">
                  <a:lumMod val="50000"/>
                  <a:lumOff val="50000"/>
                </a:schemeClr>
              </a:solidFill>
            </a:ln>
          </p:spPr>
          <p:txBody>
            <a:bodyPr wrap="square" rtlCol="0">
              <a:spAutoFit/>
            </a:bodyPr>
            <a:lstStyle/>
            <a:p>
              <a:pPr algn="ctr"/>
              <a:r>
                <a:rPr lang="en-US" sz="1158" dirty="0"/>
                <a:t>Word indices</a:t>
              </a:r>
            </a:p>
            <a:p>
              <a:pPr algn="ctr"/>
              <a:r>
                <a:rPr lang="en-US" sz="1158" dirty="0"/>
                <a:t>[5, 7, 12, 6, 90 </a:t>
              </a:r>
              <a:r>
                <a:rPr lang="mr-IN" sz="1158" dirty="0"/>
                <a:t>…</a:t>
              </a:r>
              <a:r>
                <a:rPr lang="en-US" sz="1158" dirty="0"/>
                <a:t>]</a:t>
              </a:r>
            </a:p>
          </p:txBody>
        </p:sp>
        <p:sp>
          <p:nvSpPr>
            <p:cNvPr id="19" name="TextBox 18"/>
            <p:cNvSpPr txBox="1"/>
            <p:nvPr/>
          </p:nvSpPr>
          <p:spPr>
            <a:xfrm>
              <a:off x="2322514" y="4860371"/>
              <a:ext cx="1372182" cy="464410"/>
            </a:xfrm>
            <a:prstGeom prst="rect">
              <a:avLst/>
            </a:prstGeom>
            <a:noFill/>
            <a:ln>
              <a:solidFill>
                <a:schemeClr val="tx2">
                  <a:lumMod val="50000"/>
                  <a:lumOff val="50000"/>
                </a:schemeClr>
              </a:solidFill>
            </a:ln>
          </p:spPr>
          <p:txBody>
            <a:bodyPr wrap="square" rtlCol="0">
              <a:spAutoFit/>
            </a:bodyPr>
            <a:lstStyle/>
            <a:p>
              <a:pPr algn="ctr"/>
              <a:r>
                <a:rPr lang="en-US" sz="1158" dirty="0"/>
                <a:t>Position indices </a:t>
              </a:r>
              <a:r>
                <a:rPr lang="en-US" sz="1158" dirty="0">
                  <a:solidFill>
                    <a:srgbClr val="000090"/>
                  </a:solidFill>
                </a:rPr>
                <a:t>e</a:t>
              </a:r>
              <a:r>
                <a:rPr lang="en-US" sz="1158" baseline="-25000" dirty="0">
                  <a:solidFill>
                    <a:srgbClr val="000090"/>
                  </a:solidFill>
                </a:rPr>
                <a:t>1</a:t>
              </a:r>
            </a:p>
            <a:p>
              <a:pPr algn="ctr"/>
              <a:r>
                <a:rPr lang="en-US" sz="1158" dirty="0"/>
                <a:t>[-1, 0, 1, 2, 3 </a:t>
              </a:r>
              <a:r>
                <a:rPr lang="mr-IN" sz="1158" dirty="0"/>
                <a:t>…</a:t>
              </a:r>
              <a:r>
                <a:rPr lang="en-US" sz="1158" dirty="0"/>
                <a:t>]</a:t>
              </a:r>
            </a:p>
          </p:txBody>
        </p:sp>
        <p:sp>
          <p:nvSpPr>
            <p:cNvPr id="20" name="TextBox 19"/>
            <p:cNvSpPr txBox="1"/>
            <p:nvPr/>
          </p:nvSpPr>
          <p:spPr>
            <a:xfrm>
              <a:off x="3764277" y="4860370"/>
              <a:ext cx="1372182" cy="464410"/>
            </a:xfrm>
            <a:prstGeom prst="rect">
              <a:avLst/>
            </a:prstGeom>
            <a:noFill/>
            <a:ln>
              <a:solidFill>
                <a:schemeClr val="tx2">
                  <a:lumMod val="50000"/>
                  <a:lumOff val="50000"/>
                </a:schemeClr>
              </a:solidFill>
            </a:ln>
          </p:spPr>
          <p:txBody>
            <a:bodyPr wrap="square" rtlCol="0">
              <a:spAutoFit/>
            </a:bodyPr>
            <a:lstStyle/>
            <a:p>
              <a:pPr algn="ctr"/>
              <a:r>
                <a:rPr lang="en-US" sz="1158" dirty="0"/>
                <a:t>Position indices</a:t>
              </a:r>
              <a:r>
                <a:rPr lang="en-US" sz="1158" b="1" dirty="0">
                  <a:solidFill>
                    <a:srgbClr val="7030A0"/>
                  </a:solidFill>
                </a:rPr>
                <a:t> e</a:t>
              </a:r>
              <a:r>
                <a:rPr lang="en-US" sz="1158" b="1" baseline="-25000" dirty="0">
                  <a:solidFill>
                    <a:srgbClr val="7030A0"/>
                  </a:solidFill>
                </a:rPr>
                <a:t>2</a:t>
              </a:r>
              <a:endParaRPr lang="en-US" sz="1158" b="1" dirty="0">
                <a:solidFill>
                  <a:srgbClr val="7030A0"/>
                </a:solidFill>
              </a:endParaRPr>
            </a:p>
            <a:p>
              <a:pPr algn="ctr"/>
              <a:r>
                <a:rPr lang="en-US" sz="1158" dirty="0"/>
                <a:t>[-4, -3, -2 -1, 0]</a:t>
              </a:r>
            </a:p>
          </p:txBody>
        </p:sp>
        <p:cxnSp>
          <p:nvCxnSpPr>
            <p:cNvPr id="22" name="Straight Connector 21"/>
            <p:cNvCxnSpPr/>
            <p:nvPr/>
          </p:nvCxnSpPr>
          <p:spPr>
            <a:xfrm>
              <a:off x="2243622"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719437"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849708"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Word </a:t>
              </a:r>
              <a:r>
                <a:rPr lang="en-US" sz="1158" dirty="0" err="1">
                  <a:solidFill>
                    <a:schemeClr val="tx1"/>
                  </a:solidFill>
                </a:rPr>
                <a:t>Embeddings</a:t>
              </a:r>
              <a:endParaRPr lang="en-US" sz="1158" dirty="0">
                <a:solidFill>
                  <a:schemeClr val="tx1"/>
                </a:solidFill>
              </a:endParaRPr>
            </a:p>
          </p:txBody>
        </p:sp>
        <p:sp>
          <p:nvSpPr>
            <p:cNvPr id="25" name="Rounded Rectangle 24"/>
            <p:cNvSpPr/>
            <p:nvPr/>
          </p:nvSpPr>
          <p:spPr>
            <a:xfrm>
              <a:off x="2322514"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Positional </a:t>
              </a:r>
              <a:r>
                <a:rPr lang="en-US" sz="1158" dirty="0" err="1">
                  <a:solidFill>
                    <a:schemeClr val="tx1"/>
                  </a:solidFill>
                </a:rPr>
                <a:t>emb</a:t>
              </a:r>
              <a:r>
                <a:rPr lang="en-US" sz="1158" dirty="0">
                  <a:solidFill>
                    <a:schemeClr val="tx1"/>
                  </a:solidFill>
                </a:rPr>
                <a:t>. </a:t>
              </a:r>
              <a:r>
                <a:rPr lang="en-US" sz="1158" dirty="0">
                  <a:solidFill>
                    <a:srgbClr val="000090"/>
                  </a:solidFill>
                </a:rPr>
                <a:t>e</a:t>
              </a:r>
              <a:r>
                <a:rPr lang="en-US" sz="1158" baseline="-25000" dirty="0">
                  <a:solidFill>
                    <a:srgbClr val="000090"/>
                  </a:solidFill>
                </a:rPr>
                <a:t>1</a:t>
              </a:r>
            </a:p>
          </p:txBody>
        </p:sp>
        <p:sp>
          <p:nvSpPr>
            <p:cNvPr id="26" name="Rounded Rectangle 25"/>
            <p:cNvSpPr/>
            <p:nvPr/>
          </p:nvSpPr>
          <p:spPr>
            <a:xfrm>
              <a:off x="3795320" y="5496839"/>
              <a:ext cx="1317280" cy="383226"/>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Positional </a:t>
              </a:r>
              <a:r>
                <a:rPr lang="en-US" sz="1158" dirty="0" err="1">
                  <a:solidFill>
                    <a:schemeClr val="tx1"/>
                  </a:solidFill>
                </a:rPr>
                <a:t>emb</a:t>
              </a:r>
              <a:r>
                <a:rPr lang="en-US" sz="1158" dirty="0">
                  <a:solidFill>
                    <a:schemeClr val="tx1"/>
                  </a:solidFill>
                </a:rPr>
                <a:t>. </a:t>
              </a:r>
              <a:r>
                <a:rPr lang="en-US" sz="1158" b="1" dirty="0">
                  <a:solidFill>
                    <a:srgbClr val="7030A0"/>
                  </a:solidFill>
                </a:rPr>
                <a:t>e</a:t>
              </a:r>
              <a:r>
                <a:rPr lang="en-US" sz="1158" b="1" baseline="-25000" dirty="0">
                  <a:solidFill>
                    <a:srgbClr val="7030A0"/>
                  </a:solidFill>
                </a:rPr>
                <a:t>2</a:t>
              </a:r>
              <a:endParaRPr lang="en-US" sz="1158" b="1" dirty="0">
                <a:solidFill>
                  <a:srgbClr val="7030A0"/>
                </a:solidFill>
              </a:endParaRPr>
            </a:p>
          </p:txBody>
        </p:sp>
        <p:cxnSp>
          <p:nvCxnSpPr>
            <p:cNvPr id="27" name="Curved Connector 26"/>
            <p:cNvCxnSpPr>
              <a:stCxn id="5" idx="1"/>
              <a:endCxn id="24" idx="1"/>
            </p:cNvCxnSpPr>
            <p:nvPr/>
          </p:nvCxnSpPr>
          <p:spPr>
            <a:xfrm rot="10800000" flipV="1">
              <a:off x="849708" y="4085171"/>
              <a:ext cx="8598" cy="1602677"/>
            </a:xfrm>
            <a:prstGeom prst="curvedConnector3">
              <a:avLst>
                <a:gd name="adj1" fmla="val 4600000"/>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2917" y="4656958"/>
              <a:ext cx="302144" cy="279986"/>
            </a:xfrm>
            <a:prstGeom prst="rect">
              <a:avLst/>
            </a:prstGeom>
            <a:noFill/>
          </p:spPr>
          <p:txBody>
            <a:bodyPr wrap="none" rtlCol="0">
              <a:spAutoFit/>
            </a:bodyPr>
            <a:lstStyle/>
            <a:p>
              <a:r>
                <a:rPr lang="en-US" sz="1158" b="1" dirty="0">
                  <a:solidFill>
                    <a:schemeClr val="accent1">
                      <a:lumMod val="75000"/>
                    </a:schemeClr>
                  </a:solidFill>
                </a:rPr>
                <a:t>OR</a:t>
              </a:r>
            </a:p>
          </p:txBody>
        </p:sp>
      </p:grpSp>
      <p:sp>
        <p:nvSpPr>
          <p:cNvPr id="77" name="TextBox 76"/>
          <p:cNvSpPr txBox="1"/>
          <p:nvPr/>
        </p:nvSpPr>
        <p:spPr>
          <a:xfrm>
            <a:off x="2438936" y="3601923"/>
            <a:ext cx="5564252" cy="270523"/>
          </a:xfrm>
          <a:prstGeom prst="rect">
            <a:avLst/>
          </a:prstGeom>
          <a:noFill/>
          <a:ln>
            <a:solidFill>
              <a:schemeClr val="tx1"/>
            </a:solidFill>
          </a:ln>
        </p:spPr>
        <p:txBody>
          <a:bodyPr wrap="square" rtlCol="0">
            <a:spAutoFit/>
          </a:bodyPr>
          <a:lstStyle/>
          <a:p>
            <a:pPr algn="just"/>
            <a:r>
              <a:rPr lang="en-US" sz="1158" dirty="0"/>
              <a:t>The new </a:t>
            </a:r>
            <a:r>
              <a:rPr lang="en-US" sz="1158" b="1" dirty="0">
                <a:solidFill>
                  <a:srgbClr val="000090"/>
                </a:solidFill>
              </a:rPr>
              <a:t>iPhone 7 Plus       </a:t>
            </a:r>
            <a:r>
              <a:rPr lang="en-US" sz="1158" dirty="0"/>
              <a:t>includes an improved         </a:t>
            </a:r>
            <a:r>
              <a:rPr lang="en-US" sz="1158" b="1" dirty="0">
                <a:solidFill>
                  <a:srgbClr val="7030A0"/>
                </a:solidFill>
              </a:rPr>
              <a:t>camera</a:t>
            </a:r>
            <a:r>
              <a:rPr lang="en-US" sz="1158" dirty="0">
                <a:solidFill>
                  <a:srgbClr val="7030A0"/>
                </a:solidFill>
              </a:rPr>
              <a:t> </a:t>
            </a:r>
            <a:r>
              <a:rPr lang="en-US" sz="1158" dirty="0"/>
              <a:t>that takes </a:t>
            </a:r>
            <a:r>
              <a:rPr lang="mr-IN" sz="1158" dirty="0"/>
              <a:t>…</a:t>
            </a:r>
            <a:endParaRPr lang="en-US" sz="1158" b="1" dirty="0">
              <a:solidFill>
                <a:srgbClr val="000090"/>
              </a:solidFill>
            </a:endParaRPr>
          </a:p>
        </p:txBody>
      </p:sp>
      <p:sp>
        <p:nvSpPr>
          <p:cNvPr id="83"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Models: Bi-GRU</a:t>
            </a:r>
          </a:p>
        </p:txBody>
      </p:sp>
      <p:sp>
        <p:nvSpPr>
          <p:cNvPr id="29" name="Rounded Rectangle 59"/>
          <p:cNvSpPr/>
          <p:nvPr/>
        </p:nvSpPr>
        <p:spPr>
          <a:xfrm>
            <a:off x="4306051" y="2243382"/>
            <a:ext cx="1608810" cy="315738"/>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Bi-GRU</a:t>
            </a:r>
          </a:p>
        </p:txBody>
      </p:sp>
      <p:cxnSp>
        <p:nvCxnSpPr>
          <p:cNvPr id="30" name="Elbow Connector 60"/>
          <p:cNvCxnSpPr>
            <a:stCxn id="5" idx="0"/>
          </p:cNvCxnSpPr>
          <p:nvPr/>
        </p:nvCxnSpPr>
        <p:spPr>
          <a:xfrm rot="5400000" flipH="1" flipV="1">
            <a:off x="4042468" y="2031003"/>
            <a:ext cx="380315" cy="1841850"/>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Elbow Connector 61"/>
          <p:cNvCxnSpPr>
            <a:stCxn id="7" idx="0"/>
          </p:cNvCxnSpPr>
          <p:nvPr/>
        </p:nvCxnSpPr>
        <p:spPr>
          <a:xfrm rot="16200000" flipV="1">
            <a:off x="5841223" y="2074096"/>
            <a:ext cx="380315" cy="1755665"/>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62"/>
          <p:cNvCxnSpPr>
            <a:stCxn id="6" idx="0"/>
            <a:endCxn id="29" idx="2"/>
          </p:cNvCxnSpPr>
          <p:nvPr/>
        </p:nvCxnSpPr>
        <p:spPr>
          <a:xfrm flipV="1">
            <a:off x="5110456" y="2559120"/>
            <a:ext cx="0" cy="5829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ounded Rectangle 63"/>
          <p:cNvSpPr/>
          <p:nvPr/>
        </p:nvSpPr>
        <p:spPr>
          <a:xfrm>
            <a:off x="4306051" y="1714673"/>
            <a:ext cx="1608810" cy="407828"/>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8" dirty="0">
                <a:solidFill>
                  <a:schemeClr val="tx1"/>
                </a:solidFill>
              </a:rPr>
              <a:t>Attention or </a:t>
            </a:r>
          </a:p>
          <a:p>
            <a:pPr algn="ctr"/>
            <a:r>
              <a:rPr lang="en-US" sz="1158" dirty="0">
                <a:solidFill>
                  <a:schemeClr val="tx1"/>
                </a:solidFill>
              </a:rPr>
              <a:t>Max Pooling</a:t>
            </a:r>
          </a:p>
        </p:txBody>
      </p:sp>
      <p:sp>
        <p:nvSpPr>
          <p:cNvPr id="44" name="Rectangle 89"/>
          <p:cNvSpPr/>
          <p:nvPr/>
        </p:nvSpPr>
        <p:spPr>
          <a:xfrm>
            <a:off x="6009834" y="1150381"/>
            <a:ext cx="2190139" cy="448713"/>
          </a:xfrm>
          <a:prstGeom prst="rect">
            <a:avLst/>
          </a:prstGeom>
        </p:spPr>
        <p:txBody>
          <a:bodyPr wrap="square">
            <a:spAutoFit/>
          </a:bodyPr>
          <a:lstStyle/>
          <a:p>
            <a:pPr algn="ctr"/>
            <a:r>
              <a:rPr lang="en-US" sz="1158" b="1" dirty="0">
                <a:solidFill>
                  <a:schemeClr val="accent2">
                    <a:lumMod val="50000"/>
                  </a:schemeClr>
                </a:solidFill>
              </a:rPr>
              <a:t>Component-Whole</a:t>
            </a:r>
            <a:r>
              <a:rPr lang="en-US" sz="1158" b="1" dirty="0"/>
              <a:t>(</a:t>
            </a:r>
            <a:r>
              <a:rPr lang="en-US" sz="1158" b="1" dirty="0">
                <a:solidFill>
                  <a:srgbClr val="1F4E79"/>
                </a:solidFill>
              </a:rPr>
              <a:t>e</a:t>
            </a:r>
            <a:r>
              <a:rPr lang="en-US" sz="1158" b="1" baseline="-25000" dirty="0">
                <a:solidFill>
                  <a:srgbClr val="1F4E79"/>
                </a:solidFill>
              </a:rPr>
              <a:t>1</a:t>
            </a:r>
            <a:r>
              <a:rPr lang="en-US" sz="1158" b="1" dirty="0">
                <a:solidFill>
                  <a:srgbClr val="00B050"/>
                </a:solidFill>
              </a:rPr>
              <a:t> </a:t>
            </a:r>
            <a:r>
              <a:rPr lang="en-US" sz="1158" b="1" dirty="0">
                <a:solidFill>
                  <a:srgbClr val="000000"/>
                </a:solidFill>
              </a:rPr>
              <a:t>,</a:t>
            </a:r>
            <a:r>
              <a:rPr lang="en-US" sz="1158" b="1" dirty="0">
                <a:solidFill>
                  <a:srgbClr val="00B050"/>
                </a:solidFill>
              </a:rPr>
              <a:t> </a:t>
            </a:r>
            <a:r>
              <a:rPr lang="en-US" sz="1158" b="1" dirty="0">
                <a:solidFill>
                  <a:srgbClr val="660066"/>
                </a:solidFill>
              </a:rPr>
              <a:t>e</a:t>
            </a:r>
            <a:r>
              <a:rPr lang="en-US" sz="1158" b="1" baseline="-25000" dirty="0">
                <a:solidFill>
                  <a:srgbClr val="660066"/>
                </a:solidFill>
              </a:rPr>
              <a:t>2</a:t>
            </a:r>
            <a:r>
              <a:rPr lang="en-US" sz="1158" b="1" dirty="0">
                <a:solidFill>
                  <a:srgbClr val="660066"/>
                </a:solidFill>
              </a:rPr>
              <a:t> </a:t>
            </a:r>
            <a:r>
              <a:rPr lang="en-US" sz="1158" b="1" dirty="0"/>
              <a:t>) ? </a:t>
            </a:r>
          </a:p>
          <a:p>
            <a:pPr algn="ctr"/>
            <a:r>
              <a:rPr lang="en-US" sz="1158" b="1" dirty="0">
                <a:solidFill>
                  <a:schemeClr val="accent6"/>
                </a:solidFill>
              </a:rPr>
              <a:t>YES</a:t>
            </a:r>
            <a:r>
              <a:rPr lang="en-US" sz="1158" b="1" dirty="0"/>
              <a:t> / NO</a:t>
            </a:r>
            <a:endParaRPr lang="en-US" sz="992" dirty="0"/>
          </a:p>
        </p:txBody>
      </p:sp>
      <p:sp>
        <p:nvSpPr>
          <p:cNvPr id="41" name="Ορθογώνιο 40"/>
          <p:cNvSpPr/>
          <p:nvPr/>
        </p:nvSpPr>
        <p:spPr>
          <a:xfrm>
            <a:off x="1611358" y="5060284"/>
            <a:ext cx="7052923" cy="397673"/>
          </a:xfrm>
          <a:prstGeom prst="rect">
            <a:avLst/>
          </a:prstGeom>
        </p:spPr>
        <p:txBody>
          <a:bodyPr wrap="square">
            <a:spAutoFit/>
          </a:bodyPr>
          <a:lstStyle/>
          <a:p>
            <a:pPr algn="ctr"/>
            <a:r>
              <a:rPr lang="en-US" sz="992" i="1" dirty="0">
                <a:latin typeface="Arial" charset="0"/>
                <a:ea typeface="Arial" charset="0"/>
                <a:cs typeface="Arial" charset="0"/>
              </a:rPr>
              <a:t>Zhang, D., Wang, D. “Relation </a:t>
            </a:r>
            <a:r>
              <a:rPr lang="en-US" sz="992" i="1" dirty="0" err="1">
                <a:latin typeface="Arial" charset="0"/>
                <a:ea typeface="Arial" charset="0"/>
                <a:cs typeface="Arial" charset="0"/>
              </a:rPr>
              <a:t>classication</a:t>
            </a:r>
            <a:r>
              <a:rPr lang="en-US" sz="992" i="1" dirty="0">
                <a:latin typeface="Arial" charset="0"/>
                <a:ea typeface="Arial" charset="0"/>
                <a:cs typeface="Arial" charset="0"/>
              </a:rPr>
              <a:t> via recurrent neural network.” -</a:t>
            </a:r>
            <a:r>
              <a:rPr lang="en-US" sz="992" i="1" dirty="0" err="1">
                <a:latin typeface="Arial" charset="0"/>
                <a:ea typeface="Arial" charset="0"/>
                <a:cs typeface="Arial" charset="0"/>
              </a:rPr>
              <a:t>arXiv</a:t>
            </a:r>
            <a:r>
              <a:rPr lang="en-US" sz="992" i="1" dirty="0">
                <a:latin typeface="Arial" charset="0"/>
                <a:ea typeface="Arial" charset="0"/>
                <a:cs typeface="Arial" charset="0"/>
              </a:rPr>
              <a:t> preprint arXiv:1508.01006 (2015)</a:t>
            </a:r>
          </a:p>
          <a:p>
            <a:pPr algn="ctr"/>
            <a:r>
              <a:rPr lang="en-US" sz="992" i="1" dirty="0">
                <a:latin typeface="Arial" charset="0"/>
                <a:ea typeface="Arial" charset="0"/>
                <a:cs typeface="Arial" charset="0"/>
              </a:rPr>
              <a:t>Zhou, P. et al. “Attention-based bidirectional LSTM networks for relation </a:t>
            </a:r>
            <a:r>
              <a:rPr lang="en-US" sz="992" i="1" dirty="0" err="1">
                <a:latin typeface="Arial" charset="0"/>
                <a:ea typeface="Arial" charset="0"/>
                <a:cs typeface="Arial" charset="0"/>
              </a:rPr>
              <a:t>classication</a:t>
            </a:r>
            <a:r>
              <a:rPr lang="en-US" sz="992" i="1" dirty="0">
                <a:latin typeface="Arial" charset="0"/>
                <a:ea typeface="Arial" charset="0"/>
                <a:cs typeface="Arial" charset="0"/>
              </a:rPr>
              <a:t>. ACL (2016)</a:t>
            </a:r>
          </a:p>
        </p:txBody>
      </p:sp>
    </p:spTree>
    <p:extLst>
      <p:ext uri="{BB962C8B-B14F-4D97-AF65-F5344CB8AC3E}">
        <p14:creationId xmlns:p14="http://schemas.microsoft.com/office/powerpoint/2010/main" val="11815354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Distant Supervision</a:t>
            </a:r>
          </a:p>
        </p:txBody>
      </p:sp>
      <p:sp>
        <p:nvSpPr>
          <p:cNvPr id="7" name="Content Placeholder 2"/>
          <p:cNvSpPr>
            <a:spLocks noGrp="1"/>
          </p:cNvSpPr>
          <p:nvPr>
            <p:ph idx="1"/>
          </p:nvPr>
        </p:nvSpPr>
        <p:spPr>
          <a:xfrm>
            <a:off x="1550623" y="1059721"/>
            <a:ext cx="7052328" cy="1652090"/>
          </a:xfrm>
        </p:spPr>
        <p:txBody>
          <a:bodyPr>
            <a:normAutofit/>
          </a:bodyPr>
          <a:lstStyle/>
          <a:p>
            <a:r>
              <a:rPr lang="en-US" sz="1488" dirty="0"/>
              <a:t>Circumvent the </a:t>
            </a:r>
            <a:r>
              <a:rPr lang="en-US" sz="1488" b="1" dirty="0">
                <a:solidFill>
                  <a:schemeClr val="accent2"/>
                </a:solidFill>
              </a:rPr>
              <a:t>annotation</a:t>
            </a:r>
            <a:r>
              <a:rPr lang="en-US" sz="1488" dirty="0"/>
              <a:t> problem </a:t>
            </a:r>
            <a:r>
              <a:rPr lang="mr-IN" sz="1488" dirty="0"/>
              <a:t>–</a:t>
            </a:r>
            <a:r>
              <a:rPr lang="en-US" sz="1488" dirty="0"/>
              <a:t> create large dataset</a:t>
            </a:r>
          </a:p>
          <a:p>
            <a:r>
              <a:rPr lang="en-US" sz="1488" dirty="0"/>
              <a:t>Exploit large knowledge bases to </a:t>
            </a:r>
            <a:r>
              <a:rPr lang="en-US" sz="1488" b="1" dirty="0">
                <a:solidFill>
                  <a:schemeClr val="accent2"/>
                </a:solidFill>
              </a:rPr>
              <a:t>automatically label </a:t>
            </a:r>
            <a:r>
              <a:rPr lang="en-US" sz="1488" dirty="0"/>
              <a:t>entities and their relations in text </a:t>
            </a:r>
          </a:p>
          <a:p>
            <a:endParaRPr lang="en-US" sz="992" dirty="0"/>
          </a:p>
          <a:p>
            <a:r>
              <a:rPr lang="en-US" sz="1488" b="1" dirty="0">
                <a:solidFill>
                  <a:schemeClr val="accent2"/>
                </a:solidFill>
              </a:rPr>
              <a:t>Assumption:  </a:t>
            </a:r>
          </a:p>
          <a:p>
            <a:r>
              <a:rPr lang="en-US" sz="1488" dirty="0"/>
              <a:t>when two entities co-occur in a sentence, a certain relation is expressed</a:t>
            </a:r>
          </a:p>
        </p:txBody>
      </p:sp>
      <p:graphicFrame>
        <p:nvGraphicFramePr>
          <p:cNvPr id="8" name="Table 4"/>
          <p:cNvGraphicFramePr>
            <a:graphicFrameLocks noGrp="1"/>
          </p:cNvGraphicFramePr>
          <p:nvPr/>
        </p:nvGraphicFramePr>
        <p:xfrm>
          <a:off x="1550623" y="2896976"/>
          <a:ext cx="3330217" cy="1245749"/>
        </p:xfrm>
        <a:graphic>
          <a:graphicData uri="http://schemas.openxmlformats.org/drawingml/2006/table">
            <a:tbl>
              <a:tblPr firstRow="1" bandRow="1">
                <a:tableStyleId>{1FECB4D8-DB02-4DC6-A0A2-4F2EBAE1DC90}</a:tableStyleId>
              </a:tblPr>
              <a:tblGrid>
                <a:gridCol w="1166313">
                  <a:extLst>
                    <a:ext uri="{9D8B030D-6E8A-4147-A177-3AD203B41FA5}">
                      <a16:colId xmlns:a16="http://schemas.microsoft.com/office/drawing/2014/main" val="20000"/>
                    </a:ext>
                  </a:extLst>
                </a:gridCol>
                <a:gridCol w="1185374">
                  <a:extLst>
                    <a:ext uri="{9D8B030D-6E8A-4147-A177-3AD203B41FA5}">
                      <a16:colId xmlns:a16="http://schemas.microsoft.com/office/drawing/2014/main" val="20001"/>
                    </a:ext>
                  </a:extLst>
                </a:gridCol>
                <a:gridCol w="978530">
                  <a:extLst>
                    <a:ext uri="{9D8B030D-6E8A-4147-A177-3AD203B41FA5}">
                      <a16:colId xmlns:a16="http://schemas.microsoft.com/office/drawing/2014/main" val="20002"/>
                    </a:ext>
                  </a:extLst>
                </a:gridCol>
              </a:tblGrid>
              <a:tr h="260491">
                <a:tc>
                  <a:txBody>
                    <a:bodyPr/>
                    <a:lstStyle/>
                    <a:p>
                      <a:pPr algn="ctr"/>
                      <a:r>
                        <a:rPr lang="en-US" sz="1300" dirty="0"/>
                        <a:t>Relation</a:t>
                      </a:r>
                    </a:p>
                  </a:txBody>
                  <a:tcPr marL="56706" marR="56706" marT="28353" marB="28353"/>
                </a:tc>
                <a:tc>
                  <a:txBody>
                    <a:bodyPr/>
                    <a:lstStyle/>
                    <a:p>
                      <a:pPr algn="ctr"/>
                      <a:r>
                        <a:rPr lang="en-US" sz="1300" dirty="0"/>
                        <a:t>Entity 1 </a:t>
                      </a:r>
                    </a:p>
                  </a:txBody>
                  <a:tcPr marL="56706" marR="56706" marT="28353" marB="28353"/>
                </a:tc>
                <a:tc>
                  <a:txBody>
                    <a:bodyPr/>
                    <a:lstStyle/>
                    <a:p>
                      <a:pPr algn="ctr"/>
                      <a:r>
                        <a:rPr lang="en-US" sz="1300" dirty="0"/>
                        <a:t>Entity 2</a:t>
                      </a:r>
                    </a:p>
                  </a:txBody>
                  <a:tcPr marL="56706" marR="56706" marT="28353" marB="28353"/>
                </a:tc>
                <a:extLst>
                  <a:ext uri="{0D108BD9-81ED-4DB2-BD59-A6C34878D82A}">
                    <a16:rowId xmlns:a16="http://schemas.microsoft.com/office/drawing/2014/main" val="10000"/>
                  </a:ext>
                </a:extLst>
              </a:tr>
              <a:tr h="464276">
                <a:tc>
                  <a:txBody>
                    <a:bodyPr/>
                    <a:lstStyle/>
                    <a:p>
                      <a:pPr algn="ctr"/>
                      <a:r>
                        <a:rPr lang="en-US" sz="1300" dirty="0"/>
                        <a:t>place of birth</a:t>
                      </a:r>
                    </a:p>
                  </a:txBody>
                  <a:tcPr marL="56706" marR="56706" marT="28353" marB="28353"/>
                </a:tc>
                <a:tc>
                  <a:txBody>
                    <a:bodyPr/>
                    <a:lstStyle/>
                    <a:p>
                      <a:pPr algn="ctr"/>
                      <a:r>
                        <a:rPr lang="en-US" sz="1300" b="1" dirty="0">
                          <a:solidFill>
                            <a:srgbClr val="000090"/>
                          </a:solidFill>
                        </a:rPr>
                        <a:t>Michael</a:t>
                      </a:r>
                      <a:r>
                        <a:rPr lang="en-US" sz="1300" b="1" baseline="0" dirty="0">
                          <a:solidFill>
                            <a:srgbClr val="000090"/>
                          </a:solidFill>
                        </a:rPr>
                        <a:t> Jackson</a:t>
                      </a:r>
                      <a:endParaRPr lang="en-US" sz="1300" b="1" dirty="0">
                        <a:solidFill>
                          <a:srgbClr val="000090"/>
                        </a:solidFill>
                      </a:endParaRPr>
                    </a:p>
                  </a:txBody>
                  <a:tcPr marL="56706" marR="56706" marT="28353" marB="28353"/>
                </a:tc>
                <a:tc>
                  <a:txBody>
                    <a:bodyPr/>
                    <a:lstStyle/>
                    <a:p>
                      <a:pPr algn="ctr"/>
                      <a:r>
                        <a:rPr lang="en-US" sz="1300" b="1" dirty="0">
                          <a:solidFill>
                            <a:srgbClr val="660066"/>
                          </a:solidFill>
                        </a:rPr>
                        <a:t>Gary</a:t>
                      </a:r>
                    </a:p>
                  </a:txBody>
                  <a:tcPr marL="56706" marR="56706" marT="28353" marB="28353"/>
                </a:tc>
                <a:extLst>
                  <a:ext uri="{0D108BD9-81ED-4DB2-BD59-A6C34878D82A}">
                    <a16:rowId xmlns:a16="http://schemas.microsoft.com/office/drawing/2014/main" val="10001"/>
                  </a:ext>
                </a:extLst>
              </a:tr>
              <a:tr h="26049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a:t>place of birth</a:t>
                      </a:r>
                    </a:p>
                  </a:txBody>
                  <a:tcPr marL="56706" marR="56706" marT="28353" marB="28353"/>
                </a:tc>
                <a:tc>
                  <a:txBody>
                    <a:bodyPr/>
                    <a:lstStyle/>
                    <a:p>
                      <a:pPr algn="ctr"/>
                      <a:r>
                        <a:rPr lang="en-US" sz="1300" b="1" dirty="0">
                          <a:solidFill>
                            <a:srgbClr val="000090"/>
                          </a:solidFill>
                        </a:rPr>
                        <a:t>Barack</a:t>
                      </a:r>
                      <a:r>
                        <a:rPr lang="en-US" sz="1300" b="1" baseline="0" dirty="0">
                          <a:solidFill>
                            <a:srgbClr val="000090"/>
                          </a:solidFill>
                        </a:rPr>
                        <a:t> Obama</a:t>
                      </a:r>
                      <a:endParaRPr lang="en-US" sz="1300" b="1" dirty="0">
                        <a:solidFill>
                          <a:srgbClr val="000090"/>
                        </a:solidFill>
                      </a:endParaRPr>
                    </a:p>
                  </a:txBody>
                  <a:tcPr marL="56706" marR="56706" marT="28353" marB="28353"/>
                </a:tc>
                <a:tc>
                  <a:txBody>
                    <a:bodyPr/>
                    <a:lstStyle/>
                    <a:p>
                      <a:pPr algn="ctr"/>
                      <a:r>
                        <a:rPr lang="en-US" sz="1300" b="1" dirty="0">
                          <a:solidFill>
                            <a:srgbClr val="660066"/>
                          </a:solidFill>
                        </a:rPr>
                        <a:t>Hawaii</a:t>
                      </a:r>
                    </a:p>
                  </a:txBody>
                  <a:tcPr marL="56706" marR="56706" marT="28353" marB="28353"/>
                </a:tc>
                <a:extLst>
                  <a:ext uri="{0D108BD9-81ED-4DB2-BD59-A6C34878D82A}">
                    <a16:rowId xmlns:a16="http://schemas.microsoft.com/office/drawing/2014/main" val="10002"/>
                  </a:ext>
                </a:extLst>
              </a:tr>
              <a:tr h="26049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a:t>…</a:t>
                      </a:r>
                    </a:p>
                  </a:txBody>
                  <a:tcPr marL="56706" marR="56706" marT="28353" marB="28353"/>
                </a:tc>
                <a:tc>
                  <a:txBody>
                    <a:bodyPr/>
                    <a:lstStyle/>
                    <a:p>
                      <a:pPr algn="ctr"/>
                      <a:r>
                        <a:rPr lang="en-US" sz="1300" dirty="0"/>
                        <a:t>…</a:t>
                      </a:r>
                    </a:p>
                  </a:txBody>
                  <a:tcPr marL="56706" marR="56706" marT="28353" marB="28353"/>
                </a:tc>
                <a:tc>
                  <a:txBody>
                    <a:bodyPr/>
                    <a:lstStyle/>
                    <a:p>
                      <a:pPr algn="ctr"/>
                      <a:r>
                        <a:rPr lang="en-US" sz="1300" dirty="0"/>
                        <a:t>…</a:t>
                      </a:r>
                    </a:p>
                  </a:txBody>
                  <a:tcPr marL="56706" marR="56706" marT="28353" marB="28353"/>
                </a:tc>
                <a:extLst>
                  <a:ext uri="{0D108BD9-81ED-4DB2-BD59-A6C34878D82A}">
                    <a16:rowId xmlns:a16="http://schemas.microsoft.com/office/drawing/2014/main" val="10003"/>
                  </a:ext>
                </a:extLst>
              </a:tr>
            </a:tbl>
          </a:graphicData>
        </a:graphic>
      </p:graphicFrame>
      <p:sp>
        <p:nvSpPr>
          <p:cNvPr id="9" name="TextBox 8"/>
          <p:cNvSpPr txBox="1"/>
          <p:nvPr/>
        </p:nvSpPr>
        <p:spPr>
          <a:xfrm>
            <a:off x="1536301" y="2637017"/>
            <a:ext cx="1299908" cy="295915"/>
          </a:xfrm>
          <a:prstGeom prst="rect">
            <a:avLst/>
          </a:prstGeom>
          <a:noFill/>
        </p:spPr>
        <p:txBody>
          <a:bodyPr wrap="none" rtlCol="0">
            <a:spAutoFit/>
          </a:bodyPr>
          <a:lstStyle/>
          <a:p>
            <a:r>
              <a:rPr lang="en-US" sz="1323" dirty="0"/>
              <a:t>knowledge base</a:t>
            </a:r>
          </a:p>
        </p:txBody>
      </p:sp>
      <p:cxnSp>
        <p:nvCxnSpPr>
          <p:cNvPr id="10" name="Elbow Connector 11"/>
          <p:cNvCxnSpPr>
            <a:endCxn id="13" idx="2"/>
          </p:cNvCxnSpPr>
          <p:nvPr/>
        </p:nvCxnSpPr>
        <p:spPr>
          <a:xfrm flipV="1">
            <a:off x="4880840" y="3575617"/>
            <a:ext cx="1760383" cy="754572"/>
          </a:xfrm>
          <a:prstGeom prst="bentConnector2">
            <a:avLst/>
          </a:prstGeom>
          <a:ln>
            <a:solidFill>
              <a:srgbClr val="767171"/>
            </a:solidFill>
            <a:tailEnd type="arrow"/>
          </a:ln>
        </p:spPr>
        <p:style>
          <a:lnRef idx="2">
            <a:schemeClr val="accent1"/>
          </a:lnRef>
          <a:fillRef idx="0">
            <a:schemeClr val="accent1"/>
          </a:fillRef>
          <a:effectRef idx="1">
            <a:schemeClr val="accent1"/>
          </a:effectRef>
          <a:fontRef idx="minor">
            <a:schemeClr val="tx1"/>
          </a:fontRef>
        </p:style>
      </p:cxnSp>
      <p:cxnSp>
        <p:nvCxnSpPr>
          <p:cNvPr id="11" name="Elbow Connector 13"/>
          <p:cNvCxnSpPr>
            <a:endCxn id="13" idx="3"/>
          </p:cNvCxnSpPr>
          <p:nvPr/>
        </p:nvCxnSpPr>
        <p:spPr>
          <a:xfrm flipV="1">
            <a:off x="4880840" y="3370611"/>
            <a:ext cx="3361654" cy="959579"/>
          </a:xfrm>
          <a:prstGeom prst="bentConnector3">
            <a:avLst>
              <a:gd name="adj1" fmla="val 105623"/>
            </a:avLst>
          </a:prstGeom>
          <a:ln>
            <a:solidFill>
              <a:srgbClr val="767171"/>
            </a:solidFill>
            <a:tailEnd type="arrow"/>
          </a:ln>
        </p:spPr>
        <p:style>
          <a:lnRef idx="2">
            <a:schemeClr val="accent1"/>
          </a:lnRef>
          <a:fillRef idx="0">
            <a:schemeClr val="accent1"/>
          </a:fillRef>
          <a:effectRef idx="1">
            <a:schemeClr val="accent1"/>
          </a:effectRef>
          <a:fontRef idx="minor">
            <a:schemeClr val="tx1"/>
          </a:fontRef>
        </p:style>
      </p:cxnSp>
      <p:sp>
        <p:nvSpPr>
          <p:cNvPr id="13" name="Rounded Rectangle 22"/>
          <p:cNvSpPr/>
          <p:nvPr/>
        </p:nvSpPr>
        <p:spPr>
          <a:xfrm>
            <a:off x="5039951" y="3165603"/>
            <a:ext cx="3202543" cy="410015"/>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16"/>
          </a:p>
        </p:txBody>
      </p:sp>
      <p:sp>
        <p:nvSpPr>
          <p:cNvPr id="14" name="TextBox 13"/>
          <p:cNvSpPr txBox="1"/>
          <p:nvPr/>
        </p:nvSpPr>
        <p:spPr>
          <a:xfrm>
            <a:off x="5039952" y="3117543"/>
            <a:ext cx="2661178" cy="295915"/>
          </a:xfrm>
          <a:prstGeom prst="rect">
            <a:avLst/>
          </a:prstGeom>
          <a:noFill/>
          <a:ln>
            <a:noFill/>
          </a:ln>
        </p:spPr>
        <p:txBody>
          <a:bodyPr wrap="none" rtlCol="0">
            <a:spAutoFit/>
          </a:bodyPr>
          <a:lstStyle/>
          <a:p>
            <a:r>
              <a:rPr lang="en-US" sz="1323" b="1" dirty="0">
                <a:solidFill>
                  <a:srgbClr val="000090"/>
                </a:solidFill>
              </a:rPr>
              <a:t>Barack Obama </a:t>
            </a:r>
            <a:r>
              <a:rPr lang="en-US" sz="1323" dirty="0"/>
              <a:t>moved from </a:t>
            </a:r>
            <a:r>
              <a:rPr lang="en-US" sz="1323" b="1" dirty="0">
                <a:solidFill>
                  <a:srgbClr val="660066"/>
                </a:solidFill>
              </a:rPr>
              <a:t>Gary</a:t>
            </a:r>
            <a:r>
              <a:rPr lang="en-US" sz="1323" dirty="0">
                <a:solidFill>
                  <a:srgbClr val="000090"/>
                </a:solidFill>
              </a:rPr>
              <a:t> </a:t>
            </a:r>
            <a:r>
              <a:rPr lang="en-US" sz="1323" dirty="0"/>
              <a:t>….</a:t>
            </a:r>
          </a:p>
        </p:txBody>
      </p:sp>
      <p:sp>
        <p:nvSpPr>
          <p:cNvPr id="15" name="TextBox 14"/>
          <p:cNvSpPr txBox="1"/>
          <p:nvPr/>
        </p:nvSpPr>
        <p:spPr>
          <a:xfrm>
            <a:off x="5039952" y="2936565"/>
            <a:ext cx="451727" cy="295915"/>
          </a:xfrm>
          <a:prstGeom prst="rect">
            <a:avLst/>
          </a:prstGeom>
          <a:noFill/>
        </p:spPr>
        <p:txBody>
          <a:bodyPr wrap="none" rtlCol="0">
            <a:spAutoFit/>
          </a:bodyPr>
          <a:lstStyle/>
          <a:p>
            <a:r>
              <a:rPr lang="en-US" sz="1323" dirty="0"/>
              <a:t>text</a:t>
            </a:r>
          </a:p>
        </p:txBody>
      </p:sp>
      <p:sp>
        <p:nvSpPr>
          <p:cNvPr id="16" name="Rectangle 15"/>
          <p:cNvSpPr/>
          <p:nvPr/>
        </p:nvSpPr>
        <p:spPr>
          <a:xfrm>
            <a:off x="5039951" y="3346580"/>
            <a:ext cx="3082666" cy="295915"/>
          </a:xfrm>
          <a:prstGeom prst="rect">
            <a:avLst/>
          </a:prstGeom>
        </p:spPr>
        <p:txBody>
          <a:bodyPr wrap="square">
            <a:spAutoFit/>
          </a:bodyPr>
          <a:lstStyle/>
          <a:p>
            <a:r>
              <a:rPr lang="en-US" sz="1323" b="1" dirty="0">
                <a:solidFill>
                  <a:srgbClr val="000090"/>
                </a:solidFill>
              </a:rPr>
              <a:t>Michael Jackson </a:t>
            </a:r>
            <a:r>
              <a:rPr lang="en-US" sz="1323"/>
              <a:t>met … in </a:t>
            </a:r>
            <a:r>
              <a:rPr lang="en-US" sz="1323" b="1" dirty="0">
                <a:solidFill>
                  <a:srgbClr val="660066"/>
                </a:solidFill>
              </a:rPr>
              <a:t>Hawaii</a:t>
            </a:r>
          </a:p>
        </p:txBody>
      </p:sp>
      <p:sp>
        <p:nvSpPr>
          <p:cNvPr id="17" name="TextBox 16"/>
          <p:cNvSpPr txBox="1"/>
          <p:nvPr/>
        </p:nvSpPr>
        <p:spPr>
          <a:xfrm>
            <a:off x="6893055" y="3960181"/>
            <a:ext cx="1318003" cy="295915"/>
          </a:xfrm>
          <a:prstGeom prst="rect">
            <a:avLst/>
          </a:prstGeom>
          <a:noFill/>
          <a:ln>
            <a:solidFill>
              <a:schemeClr val="bg2">
                <a:lumMod val="25000"/>
              </a:schemeClr>
            </a:solidFill>
          </a:ln>
        </p:spPr>
        <p:txBody>
          <a:bodyPr wrap="square" rtlCol="0">
            <a:spAutoFit/>
          </a:bodyPr>
          <a:lstStyle/>
          <a:p>
            <a:pPr algn="ctr"/>
            <a:r>
              <a:rPr lang="en-US" sz="1323" b="1" dirty="0"/>
              <a:t>place of birth</a:t>
            </a:r>
          </a:p>
        </p:txBody>
      </p:sp>
      <p:sp>
        <p:nvSpPr>
          <p:cNvPr id="20" name="Rectangle 26"/>
          <p:cNvSpPr/>
          <p:nvPr/>
        </p:nvSpPr>
        <p:spPr>
          <a:xfrm>
            <a:off x="1474508" y="4624678"/>
            <a:ext cx="7204557" cy="550279"/>
          </a:xfrm>
          <a:prstGeom prst="rect">
            <a:avLst/>
          </a:prstGeom>
        </p:spPr>
        <p:txBody>
          <a:bodyPr wrap="square">
            <a:spAutoFit/>
          </a:bodyPr>
          <a:lstStyle/>
          <a:p>
            <a:r>
              <a:rPr lang="en-US" sz="1488" dirty="0"/>
              <a:t>For many ambiguous relations, mere co-occurrence does not guarantee the existence of the relation  </a:t>
            </a:r>
            <a:r>
              <a:rPr lang="en-US" sz="1488" dirty="0">
                <a:sym typeface="Wingdings"/>
              </a:rPr>
              <a:t> </a:t>
            </a:r>
            <a:r>
              <a:rPr lang="en-US" sz="1488" dirty="0"/>
              <a:t>Distant supervision produces </a:t>
            </a:r>
            <a:r>
              <a:rPr lang="en-US" sz="1488" dirty="0">
                <a:solidFill>
                  <a:srgbClr val="FF0000"/>
                </a:solidFill>
              </a:rPr>
              <a:t>false positives</a:t>
            </a:r>
          </a:p>
        </p:txBody>
      </p:sp>
    </p:spTree>
    <p:extLst>
      <p:ext uri="{BB962C8B-B14F-4D97-AF65-F5344CB8AC3E}">
        <p14:creationId xmlns:p14="http://schemas.microsoft.com/office/powerpoint/2010/main" val="382588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4300" y="281860"/>
            <a:ext cx="5487222" cy="532223"/>
          </a:xfrm>
          <a:prstGeom prst="rect">
            <a:avLst/>
          </a:prstGeom>
        </p:spPr>
        <p:txBody>
          <a:bodyPr vert="horz" wrap="square" lIns="0" tIns="28093" rIns="0" bIns="0" rtlCol="0">
            <a:spAutoFit/>
          </a:bodyPr>
          <a:lstStyle/>
          <a:p>
            <a:pPr marL="20809">
              <a:spcBef>
                <a:spcPts val="221"/>
              </a:spcBef>
            </a:pPr>
            <a:r>
              <a:rPr spc="-74" dirty="0"/>
              <a:t>A</a:t>
            </a:r>
            <a:r>
              <a:rPr spc="205" dirty="0"/>
              <a:t> </a:t>
            </a:r>
            <a:r>
              <a:rPr spc="24" dirty="0"/>
              <a:t>Model</a:t>
            </a:r>
            <a:r>
              <a:rPr spc="213" dirty="0"/>
              <a:t> </a:t>
            </a:r>
            <a:r>
              <a:rPr spc="-24" dirty="0"/>
              <a:t>Adaptive</a:t>
            </a:r>
            <a:r>
              <a:rPr spc="213" dirty="0"/>
              <a:t> </a:t>
            </a:r>
            <a:r>
              <a:rPr spc="-74" dirty="0"/>
              <a:t>Neuron</a:t>
            </a:r>
          </a:p>
        </p:txBody>
      </p:sp>
      <p:pic>
        <p:nvPicPr>
          <p:cNvPr id="3" name="object 3"/>
          <p:cNvPicPr/>
          <p:nvPr/>
        </p:nvPicPr>
        <p:blipFill>
          <a:blip r:embed="rId2" cstate="print"/>
          <a:stretch>
            <a:fillRect/>
          </a:stretch>
        </p:blipFill>
        <p:spPr>
          <a:xfrm>
            <a:off x="2221901" y="1006579"/>
            <a:ext cx="5575962" cy="1690970"/>
          </a:xfrm>
          <a:prstGeom prst="rect">
            <a:avLst/>
          </a:prstGeom>
        </p:spPr>
      </p:pic>
      <p:pic>
        <p:nvPicPr>
          <p:cNvPr id="4" name="object 4"/>
          <p:cNvPicPr/>
          <p:nvPr/>
        </p:nvPicPr>
        <p:blipFill>
          <a:blip r:embed="rId3" cstate="print"/>
          <a:stretch>
            <a:fillRect/>
          </a:stretch>
        </p:blipFill>
        <p:spPr>
          <a:xfrm>
            <a:off x="2088448" y="3196151"/>
            <a:ext cx="106939" cy="106939"/>
          </a:xfrm>
          <a:prstGeom prst="rect">
            <a:avLst/>
          </a:prstGeom>
        </p:spPr>
      </p:pic>
      <p:sp>
        <p:nvSpPr>
          <p:cNvPr id="5" name="object 5"/>
          <p:cNvSpPr txBox="1"/>
          <p:nvPr/>
        </p:nvSpPr>
        <p:spPr>
          <a:xfrm>
            <a:off x="2225665" y="3059411"/>
            <a:ext cx="5884886" cy="1423464"/>
          </a:xfrm>
          <a:prstGeom prst="rect">
            <a:avLst/>
          </a:prstGeom>
        </p:spPr>
        <p:txBody>
          <a:bodyPr vert="horz" wrap="square" lIns="0" tIns="18729" rIns="0" bIns="0" rtlCol="0">
            <a:spAutoFit/>
          </a:bodyPr>
          <a:lstStyle/>
          <a:p>
            <a:pPr marL="83239">
              <a:spcBef>
                <a:spcPts val="148"/>
              </a:spcBef>
            </a:pPr>
            <a:r>
              <a:rPr sz="1802" spc="-8" dirty="0">
                <a:solidFill>
                  <a:srgbClr val="00007F"/>
                </a:solidFill>
                <a:latin typeface="Tahoma"/>
                <a:cs typeface="Tahoma"/>
              </a:rPr>
              <a:t>This</a:t>
            </a:r>
            <a:r>
              <a:rPr sz="1802" spc="16" dirty="0">
                <a:solidFill>
                  <a:srgbClr val="00007F"/>
                </a:solidFill>
                <a:latin typeface="Tahoma"/>
                <a:cs typeface="Tahoma"/>
              </a:rPr>
              <a:t> </a:t>
            </a:r>
            <a:r>
              <a:rPr sz="1802" spc="-58" dirty="0">
                <a:solidFill>
                  <a:srgbClr val="00007F"/>
                </a:solidFill>
                <a:latin typeface="Tahoma"/>
                <a:cs typeface="Tahoma"/>
              </a:rPr>
              <a:t>is</a:t>
            </a:r>
            <a:r>
              <a:rPr sz="1802" spc="24" dirty="0">
                <a:solidFill>
                  <a:srgbClr val="00007F"/>
                </a:solidFill>
                <a:latin typeface="Tahoma"/>
                <a:cs typeface="Tahoma"/>
              </a:rPr>
              <a:t> </a:t>
            </a:r>
            <a:r>
              <a:rPr sz="1802" spc="-74" dirty="0">
                <a:solidFill>
                  <a:srgbClr val="00007F"/>
                </a:solidFill>
                <a:latin typeface="Tahoma"/>
                <a:cs typeface="Tahoma"/>
              </a:rPr>
              <a:t>also</a:t>
            </a:r>
            <a:r>
              <a:rPr sz="1802" spc="16" dirty="0">
                <a:solidFill>
                  <a:srgbClr val="00007F"/>
                </a:solidFill>
                <a:latin typeface="Tahoma"/>
                <a:cs typeface="Tahoma"/>
              </a:rPr>
              <a:t> </a:t>
            </a:r>
            <a:r>
              <a:rPr sz="1802" spc="-58" dirty="0">
                <a:solidFill>
                  <a:srgbClr val="00007F"/>
                </a:solidFill>
                <a:latin typeface="Tahoma"/>
                <a:cs typeface="Tahoma"/>
              </a:rPr>
              <a:t>called</a:t>
            </a:r>
            <a:r>
              <a:rPr sz="1802" spc="24" dirty="0">
                <a:solidFill>
                  <a:srgbClr val="00007F"/>
                </a:solidFill>
                <a:latin typeface="Tahoma"/>
                <a:cs typeface="Tahoma"/>
              </a:rPr>
              <a:t> </a:t>
            </a:r>
            <a:r>
              <a:rPr sz="1802" spc="-90" dirty="0">
                <a:solidFill>
                  <a:srgbClr val="00007F"/>
                </a:solidFill>
                <a:latin typeface="Tahoma"/>
                <a:cs typeface="Tahoma"/>
              </a:rPr>
              <a:t>a</a:t>
            </a:r>
            <a:r>
              <a:rPr sz="1802" spc="16" dirty="0">
                <a:solidFill>
                  <a:srgbClr val="00007F"/>
                </a:solidFill>
                <a:latin typeface="Tahoma"/>
                <a:cs typeface="Tahoma"/>
              </a:rPr>
              <a:t> </a:t>
            </a:r>
            <a:r>
              <a:rPr sz="1802" spc="-58" dirty="0">
                <a:solidFill>
                  <a:srgbClr val="FF0000"/>
                </a:solidFill>
                <a:latin typeface="Tahoma"/>
                <a:cs typeface="Tahoma"/>
              </a:rPr>
              <a:t>Perceptron</a:t>
            </a:r>
            <a:endParaRPr sz="1802">
              <a:latin typeface="Tahoma"/>
              <a:cs typeface="Tahoma"/>
            </a:endParaRPr>
          </a:p>
          <a:p>
            <a:pPr marL="83239" marR="629493">
              <a:lnSpc>
                <a:spcPct val="102600"/>
              </a:lnSpc>
            </a:pPr>
            <a:r>
              <a:rPr sz="1802" spc="-90" dirty="0">
                <a:solidFill>
                  <a:srgbClr val="00007F"/>
                </a:solidFill>
                <a:latin typeface="Tahoma"/>
                <a:cs typeface="Tahoma"/>
              </a:rPr>
              <a:t>Assumes </a:t>
            </a:r>
            <a:r>
              <a:rPr sz="1802" spc="-58" dirty="0">
                <a:solidFill>
                  <a:srgbClr val="00007F"/>
                </a:solidFill>
                <a:latin typeface="Tahoma"/>
                <a:cs typeface="Tahoma"/>
              </a:rPr>
              <a:t>data </a:t>
            </a:r>
            <a:r>
              <a:rPr sz="1802" spc="-115" dirty="0">
                <a:solidFill>
                  <a:srgbClr val="00007F"/>
                </a:solidFill>
                <a:latin typeface="Tahoma"/>
                <a:cs typeface="Tahoma"/>
              </a:rPr>
              <a:t>are</a:t>
            </a:r>
            <a:r>
              <a:rPr sz="1802" spc="-106" dirty="0">
                <a:solidFill>
                  <a:srgbClr val="00007F"/>
                </a:solidFill>
                <a:latin typeface="Tahoma"/>
                <a:cs typeface="Tahoma"/>
              </a:rPr>
              <a:t> </a:t>
            </a:r>
            <a:r>
              <a:rPr sz="1802" spc="-58" dirty="0">
                <a:solidFill>
                  <a:srgbClr val="BF7F3F"/>
                </a:solidFill>
                <a:latin typeface="Tahoma"/>
                <a:cs typeface="Tahoma"/>
              </a:rPr>
              <a:t>linearly </a:t>
            </a:r>
            <a:r>
              <a:rPr sz="1802" spc="-90" dirty="0">
                <a:solidFill>
                  <a:srgbClr val="BF7F3F"/>
                </a:solidFill>
                <a:latin typeface="Tahoma"/>
                <a:cs typeface="Tahoma"/>
              </a:rPr>
              <a:t>separable</a:t>
            </a:r>
            <a:r>
              <a:rPr sz="1802" spc="-90" dirty="0">
                <a:solidFill>
                  <a:srgbClr val="00007F"/>
                </a:solidFill>
                <a:latin typeface="Tahoma"/>
                <a:cs typeface="Tahoma"/>
              </a:rPr>
              <a:t>.</a:t>
            </a:r>
            <a:r>
              <a:rPr sz="1802" spc="-82" dirty="0">
                <a:solidFill>
                  <a:srgbClr val="00007F"/>
                </a:solidFill>
                <a:latin typeface="Tahoma"/>
                <a:cs typeface="Tahoma"/>
              </a:rPr>
              <a:t> </a:t>
            </a:r>
            <a:r>
              <a:rPr sz="1802" spc="-58" dirty="0">
                <a:solidFill>
                  <a:srgbClr val="00007F"/>
                </a:solidFill>
                <a:latin typeface="Tahoma"/>
                <a:cs typeface="Tahoma"/>
              </a:rPr>
              <a:t>Simple </a:t>
            </a:r>
            <a:r>
              <a:rPr sz="1802" spc="-49" dirty="0">
                <a:solidFill>
                  <a:srgbClr val="00007F"/>
                </a:solidFill>
                <a:latin typeface="Tahoma"/>
                <a:cs typeface="Tahoma"/>
              </a:rPr>
              <a:t>stochastic </a:t>
            </a:r>
            <a:r>
              <a:rPr sz="1802" spc="-541" dirty="0">
                <a:solidFill>
                  <a:srgbClr val="00007F"/>
                </a:solidFill>
                <a:latin typeface="Tahoma"/>
                <a:cs typeface="Tahoma"/>
              </a:rPr>
              <a:t> </a:t>
            </a:r>
            <a:r>
              <a:rPr sz="1802" spc="-58" dirty="0">
                <a:solidFill>
                  <a:srgbClr val="00007F"/>
                </a:solidFill>
                <a:latin typeface="Tahoma"/>
                <a:cs typeface="Tahoma"/>
              </a:rPr>
              <a:t>algorithm</a:t>
            </a:r>
            <a:r>
              <a:rPr sz="1802" spc="24" dirty="0">
                <a:solidFill>
                  <a:srgbClr val="00007F"/>
                </a:solidFill>
                <a:latin typeface="Tahoma"/>
                <a:cs typeface="Tahoma"/>
              </a:rPr>
              <a:t> </a:t>
            </a:r>
            <a:r>
              <a:rPr sz="1802" spc="-74" dirty="0">
                <a:solidFill>
                  <a:srgbClr val="00007F"/>
                </a:solidFill>
                <a:latin typeface="Tahoma"/>
                <a:cs typeface="Tahoma"/>
              </a:rPr>
              <a:t>for</a:t>
            </a:r>
            <a:r>
              <a:rPr sz="1802" spc="33" dirty="0">
                <a:solidFill>
                  <a:srgbClr val="00007F"/>
                </a:solidFill>
                <a:latin typeface="Tahoma"/>
                <a:cs typeface="Tahoma"/>
              </a:rPr>
              <a:t> </a:t>
            </a:r>
            <a:r>
              <a:rPr sz="1802" spc="-74" dirty="0">
                <a:solidFill>
                  <a:srgbClr val="00007F"/>
                </a:solidFill>
                <a:latin typeface="Tahoma"/>
                <a:cs typeface="Tahoma"/>
              </a:rPr>
              <a:t>learning</a:t>
            </a:r>
            <a:r>
              <a:rPr sz="1802" spc="24" dirty="0">
                <a:solidFill>
                  <a:srgbClr val="00007F"/>
                </a:solidFill>
                <a:latin typeface="Tahoma"/>
                <a:cs typeface="Tahoma"/>
              </a:rPr>
              <a:t> </a:t>
            </a:r>
            <a:r>
              <a:rPr sz="1802" spc="-66" dirty="0">
                <a:solidFill>
                  <a:srgbClr val="00007F"/>
                </a:solidFill>
                <a:latin typeface="Tahoma"/>
                <a:cs typeface="Tahoma"/>
              </a:rPr>
              <a:t>the</a:t>
            </a:r>
            <a:r>
              <a:rPr sz="1802" spc="33" dirty="0">
                <a:solidFill>
                  <a:srgbClr val="00007F"/>
                </a:solidFill>
                <a:latin typeface="Tahoma"/>
                <a:cs typeface="Tahoma"/>
              </a:rPr>
              <a:t> </a:t>
            </a:r>
            <a:r>
              <a:rPr sz="1802" spc="-66" dirty="0">
                <a:solidFill>
                  <a:srgbClr val="00007F"/>
                </a:solidFill>
                <a:latin typeface="Tahoma"/>
                <a:cs typeface="Tahoma"/>
              </a:rPr>
              <a:t>linear</a:t>
            </a:r>
            <a:r>
              <a:rPr sz="1802" spc="33" dirty="0">
                <a:solidFill>
                  <a:srgbClr val="00007F"/>
                </a:solidFill>
                <a:latin typeface="Tahoma"/>
                <a:cs typeface="Tahoma"/>
              </a:rPr>
              <a:t> </a:t>
            </a:r>
            <a:r>
              <a:rPr sz="1802" spc="-58" dirty="0">
                <a:solidFill>
                  <a:srgbClr val="00007F"/>
                </a:solidFill>
                <a:latin typeface="Tahoma"/>
                <a:cs typeface="Tahoma"/>
              </a:rPr>
              <a:t>classifier</a:t>
            </a:r>
            <a:endParaRPr sz="1802">
              <a:latin typeface="Tahoma"/>
              <a:cs typeface="Tahoma"/>
            </a:endParaRPr>
          </a:p>
          <a:p>
            <a:pPr marL="82198" marR="29133">
              <a:lnSpc>
                <a:spcPct val="102600"/>
              </a:lnSpc>
            </a:pPr>
            <a:r>
              <a:rPr sz="1802" spc="-74" dirty="0">
                <a:solidFill>
                  <a:srgbClr val="FF0000"/>
                </a:solidFill>
                <a:latin typeface="Tahoma"/>
                <a:cs typeface="Tahoma"/>
              </a:rPr>
              <a:t>Theorem</a:t>
            </a:r>
            <a:r>
              <a:rPr sz="1802" spc="24" dirty="0">
                <a:solidFill>
                  <a:srgbClr val="FF0000"/>
                </a:solidFill>
                <a:latin typeface="Tahoma"/>
                <a:cs typeface="Tahoma"/>
              </a:rPr>
              <a:t> </a:t>
            </a:r>
            <a:r>
              <a:rPr sz="1802" spc="-41" dirty="0">
                <a:solidFill>
                  <a:srgbClr val="FF0000"/>
                </a:solidFill>
                <a:latin typeface="Tahoma"/>
                <a:cs typeface="Tahoma"/>
              </a:rPr>
              <a:t>(Novikoff,</a:t>
            </a:r>
            <a:r>
              <a:rPr sz="1802" spc="24" dirty="0">
                <a:solidFill>
                  <a:srgbClr val="FF0000"/>
                </a:solidFill>
                <a:latin typeface="Tahoma"/>
                <a:cs typeface="Tahoma"/>
              </a:rPr>
              <a:t> </a:t>
            </a:r>
            <a:r>
              <a:rPr sz="1802" spc="-90" dirty="0">
                <a:solidFill>
                  <a:srgbClr val="FF0000"/>
                </a:solidFill>
                <a:latin typeface="Tahoma"/>
                <a:cs typeface="Tahoma"/>
              </a:rPr>
              <a:t>1962):</a:t>
            </a:r>
            <a:r>
              <a:rPr sz="1802" spc="230" dirty="0">
                <a:solidFill>
                  <a:srgbClr val="FF0000"/>
                </a:solidFill>
                <a:latin typeface="Tahoma"/>
                <a:cs typeface="Tahoma"/>
              </a:rPr>
              <a:t> </a:t>
            </a:r>
            <a:r>
              <a:rPr sz="1802" spc="-16" dirty="0">
                <a:solidFill>
                  <a:srgbClr val="00007F"/>
                </a:solidFill>
                <a:latin typeface="Tahoma"/>
                <a:cs typeface="Tahoma"/>
              </a:rPr>
              <a:t>Let</a:t>
            </a:r>
            <a:r>
              <a:rPr sz="1802" spc="24" dirty="0">
                <a:solidFill>
                  <a:srgbClr val="00007F"/>
                </a:solidFill>
                <a:latin typeface="Tahoma"/>
                <a:cs typeface="Tahoma"/>
              </a:rPr>
              <a:t> </a:t>
            </a:r>
            <a:r>
              <a:rPr sz="1802" b="1" spc="24" dirty="0">
                <a:latin typeface="Arial"/>
                <a:cs typeface="Arial"/>
              </a:rPr>
              <a:t>w</a:t>
            </a:r>
            <a:r>
              <a:rPr sz="1802" spc="24" dirty="0">
                <a:solidFill>
                  <a:srgbClr val="00007F"/>
                </a:solidFill>
                <a:latin typeface="Tahoma"/>
                <a:cs typeface="Tahoma"/>
              </a:rPr>
              <a:t>,</a:t>
            </a:r>
            <a:r>
              <a:rPr sz="1802" spc="33" dirty="0">
                <a:solidFill>
                  <a:srgbClr val="00007F"/>
                </a:solidFill>
                <a:latin typeface="Tahoma"/>
                <a:cs typeface="Tahoma"/>
              </a:rPr>
              <a:t> </a:t>
            </a:r>
            <a:r>
              <a:rPr sz="1802" i="1" spc="-156" dirty="0">
                <a:latin typeface="Bookman Old Style"/>
                <a:cs typeface="Bookman Old Style"/>
              </a:rPr>
              <a:t>w</a:t>
            </a:r>
            <a:r>
              <a:rPr sz="1966" spc="-233" baseline="-10416" dirty="0">
                <a:latin typeface="Trebuchet MS"/>
                <a:cs typeface="Trebuchet MS"/>
              </a:rPr>
              <a:t>0</a:t>
            </a:r>
            <a:r>
              <a:rPr sz="1966" spc="72" baseline="-10416" dirty="0">
                <a:latin typeface="Trebuchet MS"/>
                <a:cs typeface="Trebuchet MS"/>
              </a:rPr>
              <a:t> </a:t>
            </a:r>
            <a:r>
              <a:rPr sz="1802" spc="-90" dirty="0">
                <a:solidFill>
                  <a:srgbClr val="00007F"/>
                </a:solidFill>
                <a:latin typeface="Tahoma"/>
                <a:cs typeface="Tahoma"/>
              </a:rPr>
              <a:t>be</a:t>
            </a:r>
            <a:r>
              <a:rPr sz="1802" spc="33" dirty="0">
                <a:solidFill>
                  <a:srgbClr val="00007F"/>
                </a:solidFill>
                <a:latin typeface="Tahoma"/>
                <a:cs typeface="Tahoma"/>
              </a:rPr>
              <a:t> </a:t>
            </a:r>
            <a:r>
              <a:rPr sz="1802" spc="-90" dirty="0">
                <a:solidFill>
                  <a:srgbClr val="00007F"/>
                </a:solidFill>
                <a:latin typeface="Tahoma"/>
                <a:cs typeface="Tahoma"/>
              </a:rPr>
              <a:t>a</a:t>
            </a:r>
            <a:r>
              <a:rPr sz="1802" spc="33" dirty="0">
                <a:solidFill>
                  <a:srgbClr val="00007F"/>
                </a:solidFill>
                <a:latin typeface="Tahoma"/>
                <a:cs typeface="Tahoma"/>
              </a:rPr>
              <a:t> </a:t>
            </a:r>
            <a:r>
              <a:rPr sz="1802" spc="-66" dirty="0">
                <a:solidFill>
                  <a:srgbClr val="00007F"/>
                </a:solidFill>
                <a:latin typeface="Tahoma"/>
                <a:cs typeface="Tahoma"/>
              </a:rPr>
              <a:t>linear</a:t>
            </a:r>
            <a:r>
              <a:rPr sz="1802" spc="33" dirty="0">
                <a:solidFill>
                  <a:srgbClr val="00007F"/>
                </a:solidFill>
                <a:latin typeface="Tahoma"/>
                <a:cs typeface="Tahoma"/>
              </a:rPr>
              <a:t> </a:t>
            </a:r>
            <a:r>
              <a:rPr sz="1802" spc="-90" dirty="0">
                <a:solidFill>
                  <a:srgbClr val="00007F"/>
                </a:solidFill>
                <a:latin typeface="Tahoma"/>
                <a:cs typeface="Tahoma"/>
              </a:rPr>
              <a:t>separator </a:t>
            </a:r>
            <a:r>
              <a:rPr sz="1802" spc="-82" dirty="0">
                <a:solidFill>
                  <a:srgbClr val="00007F"/>
                </a:solidFill>
                <a:latin typeface="Tahoma"/>
                <a:cs typeface="Tahoma"/>
              </a:rPr>
              <a:t> </a:t>
            </a:r>
            <a:r>
              <a:rPr sz="1802" spc="-41" dirty="0">
                <a:solidFill>
                  <a:srgbClr val="00007F"/>
                </a:solidFill>
                <a:latin typeface="Tahoma"/>
                <a:cs typeface="Tahoma"/>
              </a:rPr>
              <a:t>with</a:t>
            </a:r>
            <a:r>
              <a:rPr sz="1802" spc="33" dirty="0">
                <a:solidFill>
                  <a:srgbClr val="00007F"/>
                </a:solidFill>
                <a:latin typeface="Tahoma"/>
                <a:cs typeface="Tahoma"/>
              </a:rPr>
              <a:t> </a:t>
            </a:r>
            <a:r>
              <a:rPr sz="1802" spc="238" dirty="0">
                <a:latin typeface="Arial Unicode MS"/>
                <a:cs typeface="Arial Unicode MS"/>
              </a:rPr>
              <a:t>l</a:t>
            </a:r>
            <a:r>
              <a:rPr sz="1802" i="1" spc="238" dirty="0">
                <a:latin typeface="Bookman Old Style"/>
                <a:cs typeface="Bookman Old Style"/>
              </a:rPr>
              <a:t>w</a:t>
            </a:r>
            <a:r>
              <a:rPr sz="1802" spc="238" dirty="0">
                <a:latin typeface="Arial Unicode MS"/>
                <a:cs typeface="Arial Unicode MS"/>
              </a:rPr>
              <a:t>l</a:t>
            </a:r>
            <a:r>
              <a:rPr sz="1802" dirty="0">
                <a:latin typeface="Arial Unicode MS"/>
                <a:cs typeface="Arial Unicode MS"/>
              </a:rPr>
              <a:t> </a:t>
            </a:r>
            <a:r>
              <a:rPr sz="1802" spc="74" dirty="0">
                <a:latin typeface="Tahoma"/>
                <a:cs typeface="Tahoma"/>
              </a:rPr>
              <a:t>=</a:t>
            </a:r>
            <a:r>
              <a:rPr sz="1802" spc="-58" dirty="0">
                <a:latin typeface="Tahoma"/>
                <a:cs typeface="Tahoma"/>
              </a:rPr>
              <a:t> </a:t>
            </a:r>
            <a:r>
              <a:rPr sz="1802" spc="-82" dirty="0">
                <a:latin typeface="Tahoma"/>
                <a:cs typeface="Tahoma"/>
              </a:rPr>
              <a:t>1</a:t>
            </a:r>
            <a:r>
              <a:rPr sz="1802" spc="-82" dirty="0">
                <a:solidFill>
                  <a:srgbClr val="00007F"/>
                </a:solidFill>
                <a:latin typeface="Tahoma"/>
                <a:cs typeface="Tahoma"/>
              </a:rPr>
              <a:t>,</a:t>
            </a:r>
            <a:r>
              <a:rPr sz="1802" spc="41" dirty="0">
                <a:solidFill>
                  <a:srgbClr val="00007F"/>
                </a:solidFill>
                <a:latin typeface="Tahoma"/>
                <a:cs typeface="Tahoma"/>
              </a:rPr>
              <a:t> </a:t>
            </a:r>
            <a:r>
              <a:rPr sz="1802" spc="-82" dirty="0">
                <a:solidFill>
                  <a:srgbClr val="00007F"/>
                </a:solidFill>
                <a:latin typeface="Tahoma"/>
                <a:cs typeface="Tahoma"/>
              </a:rPr>
              <a:t>and</a:t>
            </a:r>
            <a:r>
              <a:rPr sz="1802" spc="41" dirty="0">
                <a:solidFill>
                  <a:srgbClr val="00007F"/>
                </a:solidFill>
                <a:latin typeface="Tahoma"/>
                <a:cs typeface="Tahoma"/>
              </a:rPr>
              <a:t> </a:t>
            </a:r>
            <a:r>
              <a:rPr sz="1802" spc="-82" dirty="0">
                <a:solidFill>
                  <a:srgbClr val="00007F"/>
                </a:solidFill>
                <a:latin typeface="Tahoma"/>
                <a:cs typeface="Tahoma"/>
              </a:rPr>
              <a:t>margin</a:t>
            </a:r>
            <a:r>
              <a:rPr sz="1802" spc="41" dirty="0">
                <a:solidFill>
                  <a:srgbClr val="00007F"/>
                </a:solidFill>
                <a:latin typeface="Tahoma"/>
                <a:cs typeface="Tahoma"/>
              </a:rPr>
              <a:t> </a:t>
            </a:r>
            <a:r>
              <a:rPr sz="1802" i="1" spc="8" dirty="0">
                <a:latin typeface="Bookman Old Style"/>
                <a:cs typeface="Bookman Old Style"/>
              </a:rPr>
              <a:t>γ</a:t>
            </a:r>
            <a:r>
              <a:rPr sz="1802" spc="8" dirty="0">
                <a:solidFill>
                  <a:srgbClr val="00007F"/>
                </a:solidFill>
                <a:latin typeface="Tahoma"/>
                <a:cs typeface="Tahoma"/>
              </a:rPr>
              <a:t>.</a:t>
            </a:r>
            <a:r>
              <a:rPr sz="1802" spc="238" dirty="0">
                <a:solidFill>
                  <a:srgbClr val="00007F"/>
                </a:solidFill>
                <a:latin typeface="Tahoma"/>
                <a:cs typeface="Tahoma"/>
              </a:rPr>
              <a:t> </a:t>
            </a:r>
            <a:r>
              <a:rPr sz="1802" spc="-41" dirty="0">
                <a:solidFill>
                  <a:srgbClr val="00007F"/>
                </a:solidFill>
                <a:latin typeface="Tahoma"/>
                <a:cs typeface="Tahoma"/>
              </a:rPr>
              <a:t>Then</a:t>
            </a:r>
            <a:r>
              <a:rPr sz="1802" spc="41" dirty="0">
                <a:solidFill>
                  <a:srgbClr val="00007F"/>
                </a:solidFill>
                <a:latin typeface="Tahoma"/>
                <a:cs typeface="Tahoma"/>
              </a:rPr>
              <a:t> </a:t>
            </a:r>
            <a:r>
              <a:rPr sz="1802" spc="-58" dirty="0">
                <a:solidFill>
                  <a:srgbClr val="00007F"/>
                </a:solidFill>
                <a:latin typeface="Tahoma"/>
                <a:cs typeface="Tahoma"/>
              </a:rPr>
              <a:t>Perceptron</a:t>
            </a:r>
            <a:r>
              <a:rPr sz="1802" spc="33" dirty="0">
                <a:solidFill>
                  <a:srgbClr val="00007F"/>
                </a:solidFill>
                <a:latin typeface="Tahoma"/>
                <a:cs typeface="Tahoma"/>
              </a:rPr>
              <a:t> </a:t>
            </a:r>
            <a:r>
              <a:rPr sz="1802" spc="-24" dirty="0">
                <a:solidFill>
                  <a:srgbClr val="00007F"/>
                </a:solidFill>
                <a:latin typeface="Tahoma"/>
                <a:cs typeface="Tahoma"/>
              </a:rPr>
              <a:t>will</a:t>
            </a:r>
            <a:r>
              <a:rPr sz="1802" spc="41" dirty="0">
                <a:solidFill>
                  <a:srgbClr val="00007F"/>
                </a:solidFill>
                <a:latin typeface="Tahoma"/>
                <a:cs typeface="Tahoma"/>
              </a:rPr>
              <a:t> </a:t>
            </a:r>
            <a:r>
              <a:rPr sz="1802" spc="-98" dirty="0">
                <a:solidFill>
                  <a:srgbClr val="00007F"/>
                </a:solidFill>
                <a:latin typeface="Tahoma"/>
                <a:cs typeface="Tahoma"/>
              </a:rPr>
              <a:t>converge</a:t>
            </a:r>
            <a:endParaRPr sz="1802">
              <a:latin typeface="Tahoma"/>
              <a:cs typeface="Tahoma"/>
            </a:endParaRPr>
          </a:p>
        </p:txBody>
      </p:sp>
      <p:pic>
        <p:nvPicPr>
          <p:cNvPr id="6" name="object 6"/>
          <p:cNvPicPr/>
          <p:nvPr/>
        </p:nvPicPr>
        <p:blipFill>
          <a:blip r:embed="rId4" cstate="print"/>
          <a:stretch>
            <a:fillRect/>
          </a:stretch>
        </p:blipFill>
        <p:spPr>
          <a:xfrm>
            <a:off x="2088448" y="3478097"/>
            <a:ext cx="106939" cy="106939"/>
          </a:xfrm>
          <a:prstGeom prst="rect">
            <a:avLst/>
          </a:prstGeom>
        </p:spPr>
      </p:pic>
      <p:pic>
        <p:nvPicPr>
          <p:cNvPr id="7" name="object 7"/>
          <p:cNvPicPr/>
          <p:nvPr/>
        </p:nvPicPr>
        <p:blipFill>
          <a:blip r:embed="rId4" cstate="print"/>
          <a:stretch>
            <a:fillRect/>
          </a:stretch>
        </p:blipFill>
        <p:spPr>
          <a:xfrm>
            <a:off x="2088448" y="4041989"/>
            <a:ext cx="106939" cy="106939"/>
          </a:xfrm>
          <a:prstGeom prst="rect">
            <a:avLst/>
          </a:prstGeom>
        </p:spPr>
      </p:pic>
      <p:sp>
        <p:nvSpPr>
          <p:cNvPr id="8" name="object 8"/>
          <p:cNvSpPr txBox="1"/>
          <p:nvPr/>
        </p:nvSpPr>
        <p:spPr>
          <a:xfrm>
            <a:off x="2288093" y="4469161"/>
            <a:ext cx="480696" cy="296232"/>
          </a:xfrm>
          <a:prstGeom prst="rect">
            <a:avLst/>
          </a:prstGeom>
        </p:spPr>
        <p:txBody>
          <a:bodyPr vert="horz" wrap="square" lIns="0" tIns="18729" rIns="0" bIns="0" rtlCol="0">
            <a:spAutoFit/>
          </a:bodyPr>
          <a:lstStyle/>
          <a:p>
            <a:pPr marL="20809">
              <a:spcBef>
                <a:spcPts val="148"/>
              </a:spcBef>
            </a:pPr>
            <a:r>
              <a:rPr sz="1802" spc="-58" dirty="0">
                <a:solidFill>
                  <a:srgbClr val="00007F"/>
                </a:solidFill>
                <a:latin typeface="Tahoma"/>
                <a:cs typeface="Tahoma"/>
              </a:rPr>
              <a:t>after</a:t>
            </a:r>
            <a:endParaRPr sz="1802">
              <a:latin typeface="Tahoma"/>
              <a:cs typeface="Tahoma"/>
            </a:endParaRPr>
          </a:p>
        </p:txBody>
      </p:sp>
      <p:sp>
        <p:nvSpPr>
          <p:cNvPr id="9" name="object 9"/>
          <p:cNvSpPr txBox="1"/>
          <p:nvPr/>
        </p:nvSpPr>
        <p:spPr>
          <a:xfrm>
            <a:off x="4379767" y="4832722"/>
            <a:ext cx="215377" cy="296232"/>
          </a:xfrm>
          <a:prstGeom prst="rect">
            <a:avLst/>
          </a:prstGeom>
        </p:spPr>
        <p:txBody>
          <a:bodyPr vert="horz" wrap="square" lIns="0" tIns="18729" rIns="0" bIns="0" rtlCol="0">
            <a:spAutoFit/>
          </a:bodyPr>
          <a:lstStyle/>
          <a:p>
            <a:pPr marL="20809">
              <a:spcBef>
                <a:spcPts val="148"/>
              </a:spcBef>
            </a:pPr>
            <a:r>
              <a:rPr sz="1802" i="1" spc="-8" dirty="0">
                <a:latin typeface="Bookman Old Style"/>
                <a:cs typeface="Bookman Old Style"/>
              </a:rPr>
              <a:t>O</a:t>
            </a:r>
            <a:endParaRPr sz="1802">
              <a:latin typeface="Bookman Old Style"/>
              <a:cs typeface="Bookman Old Style"/>
            </a:endParaRPr>
          </a:p>
        </p:txBody>
      </p:sp>
      <p:sp>
        <p:nvSpPr>
          <p:cNvPr id="10" name="object 10"/>
          <p:cNvSpPr txBox="1"/>
          <p:nvPr/>
        </p:nvSpPr>
        <p:spPr>
          <a:xfrm>
            <a:off x="5230474" y="4774372"/>
            <a:ext cx="453644" cy="221684"/>
          </a:xfrm>
          <a:prstGeom prst="rect">
            <a:avLst/>
          </a:prstGeom>
        </p:spPr>
        <p:txBody>
          <a:bodyPr vert="horz" wrap="square" lIns="0" tIns="19769" rIns="0" bIns="0" rtlCol="0">
            <a:spAutoFit/>
          </a:bodyPr>
          <a:lstStyle/>
          <a:p>
            <a:pPr marL="20809">
              <a:spcBef>
                <a:spcPts val="156"/>
              </a:spcBef>
              <a:tabLst>
                <a:tab pos="371454" algn="l"/>
              </a:tabLst>
            </a:pPr>
            <a:r>
              <a:rPr sz="1311" i="1" spc="98" dirty="0">
                <a:latin typeface="Bookman Old Style"/>
                <a:cs typeface="Bookman Old Style"/>
              </a:rPr>
              <a:t>i	i</a:t>
            </a:r>
            <a:endParaRPr sz="1311">
              <a:latin typeface="Bookman Old Style"/>
              <a:cs typeface="Bookman Old Style"/>
            </a:endParaRPr>
          </a:p>
        </p:txBody>
      </p:sp>
      <p:sp>
        <p:nvSpPr>
          <p:cNvPr id="11" name="object 11"/>
          <p:cNvSpPr txBox="1"/>
          <p:nvPr/>
        </p:nvSpPr>
        <p:spPr>
          <a:xfrm>
            <a:off x="4719688" y="4679148"/>
            <a:ext cx="1176769" cy="296232"/>
          </a:xfrm>
          <a:prstGeom prst="rect">
            <a:avLst/>
          </a:prstGeom>
        </p:spPr>
        <p:txBody>
          <a:bodyPr vert="horz" wrap="square" lIns="0" tIns="18729" rIns="0" bIns="0" rtlCol="0">
            <a:spAutoFit/>
          </a:bodyPr>
          <a:lstStyle/>
          <a:p>
            <a:pPr marL="20809">
              <a:spcBef>
                <a:spcPts val="148"/>
              </a:spcBef>
            </a:pPr>
            <a:r>
              <a:rPr sz="1802" spc="-8" dirty="0">
                <a:latin typeface="Tahoma"/>
                <a:cs typeface="Tahoma"/>
              </a:rPr>
              <a:t>(max</a:t>
            </a:r>
            <a:r>
              <a:rPr sz="1802" spc="205" dirty="0">
                <a:latin typeface="Tahoma"/>
                <a:cs typeface="Tahoma"/>
              </a:rPr>
              <a:t> </a:t>
            </a:r>
            <a:r>
              <a:rPr sz="1802" spc="270" dirty="0">
                <a:latin typeface="Arial Unicode MS"/>
                <a:cs typeface="Arial Unicode MS"/>
              </a:rPr>
              <a:t>l</a:t>
            </a:r>
            <a:r>
              <a:rPr sz="1802" i="1" spc="270" dirty="0">
                <a:latin typeface="Bookman Old Style"/>
                <a:cs typeface="Bookman Old Style"/>
              </a:rPr>
              <a:t>x</a:t>
            </a:r>
            <a:r>
              <a:rPr sz="1802" i="1" spc="-41" dirty="0">
                <a:latin typeface="Bookman Old Style"/>
                <a:cs typeface="Bookman Old Style"/>
              </a:rPr>
              <a:t> </a:t>
            </a:r>
            <a:r>
              <a:rPr sz="1802" spc="238" dirty="0">
                <a:latin typeface="Arial Unicode MS"/>
                <a:cs typeface="Arial Unicode MS"/>
              </a:rPr>
              <a:t>l</a:t>
            </a:r>
            <a:r>
              <a:rPr sz="1802" spc="238" dirty="0">
                <a:latin typeface="Tahoma"/>
                <a:cs typeface="Tahoma"/>
              </a:rPr>
              <a:t>)</a:t>
            </a:r>
            <a:endParaRPr sz="1802">
              <a:latin typeface="Tahoma"/>
              <a:cs typeface="Tahoma"/>
            </a:endParaRPr>
          </a:p>
        </p:txBody>
      </p:sp>
      <p:sp>
        <p:nvSpPr>
          <p:cNvPr id="12" name="object 12"/>
          <p:cNvSpPr txBox="1"/>
          <p:nvPr/>
        </p:nvSpPr>
        <p:spPr>
          <a:xfrm>
            <a:off x="5854069" y="4657945"/>
            <a:ext cx="130058" cy="221684"/>
          </a:xfrm>
          <a:prstGeom prst="rect">
            <a:avLst/>
          </a:prstGeom>
        </p:spPr>
        <p:txBody>
          <a:bodyPr vert="horz" wrap="square" lIns="0" tIns="19769" rIns="0" bIns="0" rtlCol="0">
            <a:spAutoFit/>
          </a:bodyPr>
          <a:lstStyle/>
          <a:p>
            <a:pPr marL="20809">
              <a:spcBef>
                <a:spcPts val="156"/>
              </a:spcBef>
            </a:pPr>
            <a:r>
              <a:rPr sz="1311" dirty="0">
                <a:latin typeface="Trebuchet MS"/>
                <a:cs typeface="Trebuchet MS"/>
              </a:rPr>
              <a:t>2</a:t>
            </a:r>
            <a:endParaRPr sz="1311">
              <a:latin typeface="Trebuchet MS"/>
              <a:cs typeface="Trebuchet MS"/>
            </a:endParaRPr>
          </a:p>
        </p:txBody>
      </p:sp>
      <p:sp>
        <p:nvSpPr>
          <p:cNvPr id="13" name="object 13"/>
          <p:cNvSpPr/>
          <p:nvPr/>
        </p:nvSpPr>
        <p:spPr>
          <a:xfrm>
            <a:off x="4740498" y="5023795"/>
            <a:ext cx="1232955" cy="0"/>
          </a:xfrm>
          <a:custGeom>
            <a:avLst/>
            <a:gdLst/>
            <a:ahLst/>
            <a:cxnLst/>
            <a:rect l="l" t="t" r="r" b="b"/>
            <a:pathLst>
              <a:path w="752475">
                <a:moveTo>
                  <a:pt x="0" y="0"/>
                </a:moveTo>
                <a:lnTo>
                  <a:pt x="752411" y="0"/>
                </a:lnTo>
              </a:path>
            </a:pathLst>
          </a:custGeom>
          <a:ln w="5537">
            <a:solidFill>
              <a:srgbClr val="000000"/>
            </a:solidFill>
          </a:ln>
        </p:spPr>
        <p:txBody>
          <a:bodyPr wrap="square" lIns="0" tIns="0" rIns="0" bIns="0" rtlCol="0"/>
          <a:lstStyle/>
          <a:p>
            <a:endParaRPr sz="2949"/>
          </a:p>
        </p:txBody>
      </p:sp>
      <p:sp>
        <p:nvSpPr>
          <p:cNvPr id="14" name="object 14"/>
          <p:cNvSpPr txBox="1"/>
          <p:nvPr/>
        </p:nvSpPr>
        <p:spPr>
          <a:xfrm>
            <a:off x="5180178" y="4922867"/>
            <a:ext cx="343354" cy="296296"/>
          </a:xfrm>
          <a:prstGeom prst="rect">
            <a:avLst/>
          </a:prstGeom>
        </p:spPr>
        <p:txBody>
          <a:bodyPr vert="horz" wrap="square" lIns="0" tIns="18729" rIns="0" bIns="0" rtlCol="0">
            <a:spAutoFit/>
          </a:bodyPr>
          <a:lstStyle/>
          <a:p>
            <a:pPr marL="62429">
              <a:spcBef>
                <a:spcPts val="148"/>
              </a:spcBef>
            </a:pPr>
            <a:r>
              <a:rPr sz="2704" i="1" spc="60" baseline="-15151" dirty="0">
                <a:latin typeface="Bookman Old Style"/>
                <a:cs typeface="Bookman Old Style"/>
              </a:rPr>
              <a:t>γ</a:t>
            </a:r>
            <a:r>
              <a:rPr sz="1311" spc="41" dirty="0">
                <a:latin typeface="Trebuchet MS"/>
                <a:cs typeface="Trebuchet MS"/>
              </a:rPr>
              <a:t>2</a:t>
            </a:r>
            <a:endParaRPr sz="1311">
              <a:latin typeface="Trebuchet MS"/>
              <a:cs typeface="Trebuchet MS"/>
            </a:endParaRPr>
          </a:p>
        </p:txBody>
      </p:sp>
      <p:sp>
        <p:nvSpPr>
          <p:cNvPr id="15" name="object 15"/>
          <p:cNvSpPr txBox="1"/>
          <p:nvPr/>
        </p:nvSpPr>
        <p:spPr>
          <a:xfrm>
            <a:off x="4559226" y="4580742"/>
            <a:ext cx="1596078" cy="296232"/>
          </a:xfrm>
          <a:prstGeom prst="rect">
            <a:avLst/>
          </a:prstGeom>
        </p:spPr>
        <p:txBody>
          <a:bodyPr vert="horz" wrap="square" lIns="0" tIns="18729" rIns="0" bIns="0" rtlCol="0">
            <a:spAutoFit/>
          </a:bodyPr>
          <a:lstStyle/>
          <a:p>
            <a:pPr marL="20809">
              <a:spcBef>
                <a:spcPts val="148"/>
              </a:spcBef>
              <a:tabLst>
                <a:tab pos="1437949" algn="l"/>
              </a:tabLst>
            </a:pPr>
            <a:r>
              <a:rPr sz="1802" spc="-16" dirty="0">
                <a:latin typeface="Courier New"/>
                <a:cs typeface="Courier New"/>
              </a:rPr>
              <a:t>(	)</a:t>
            </a:r>
            <a:endParaRPr sz="1802">
              <a:latin typeface="Courier New"/>
              <a:cs typeface="Courier New"/>
            </a:endParaRPr>
          </a:p>
        </p:txBody>
      </p:sp>
      <p:sp>
        <p:nvSpPr>
          <p:cNvPr id="17" name="object 17"/>
          <p:cNvSpPr txBox="1">
            <a:spLocks noGrp="1"/>
          </p:cNvSpPr>
          <p:nvPr>
            <p:ph type="dt" sz="half" idx="6"/>
          </p:nvPr>
        </p:nvSpPr>
        <p:spPr>
          <a:xfrm>
            <a:off x="1316939" y="1946210"/>
            <a:ext cx="470331"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6"/>
              <a:t>Lecture</a:t>
            </a:r>
            <a:r>
              <a:rPr lang="en-US" spc="23"/>
              <a:t> </a:t>
            </a:r>
            <a:r>
              <a:rPr lang="en-US" spc="-12"/>
              <a:t>1</a:t>
            </a:r>
            <a:r>
              <a:rPr lang="en-US" spc="142"/>
              <a:t> </a:t>
            </a:r>
            <a:r>
              <a:rPr lang="en-US" spc="3"/>
              <a:t>Introduction</a:t>
            </a:r>
            <a:endParaRPr spc="8" dirty="0"/>
          </a:p>
        </p:txBody>
      </p:sp>
      <p:sp>
        <p:nvSpPr>
          <p:cNvPr id="18" name="object 18"/>
          <p:cNvSpPr txBox="1">
            <a:spLocks noGrp="1"/>
          </p:cNvSpPr>
          <p:nvPr>
            <p:ph type="ftr" sz="quarter" idx="5"/>
          </p:nvPr>
        </p:nvSpPr>
        <p:spPr>
          <a:xfrm>
            <a:off x="3610603" y="1946210"/>
            <a:ext cx="274667" cy="257058"/>
          </a:xfrm>
          <a:prstGeom prst="rect">
            <a:avLst/>
          </a:prstGeom>
        </p:spPr>
        <p:txBody>
          <a:bodyPr vert="horz" wrap="square" lIns="0" tIns="0" rIns="0" bIns="0" rtlCol="0">
            <a:spAutoFit/>
          </a:bodyPr>
          <a:lstStyle>
            <a:defPPr>
              <a:defRPr lang="en-US"/>
            </a:defPPr>
            <a:lvl1pPr marL="0" algn="l" defTabSz="531632" rtl="0" eaLnBrk="1" latinLnBrk="0" hangingPunct="1">
              <a:defRPr sz="349" b="0" i="0" kern="1200">
                <a:solidFill>
                  <a:schemeClr val="bg1"/>
                </a:solidFill>
                <a:latin typeface="Arial"/>
                <a:ea typeface="+mn-ea"/>
                <a:cs typeface="Arial"/>
              </a:defRPr>
            </a:lvl1pPr>
            <a:lvl2pPr marL="265816" algn="l" defTabSz="531632" rtl="0" eaLnBrk="1" latinLnBrk="0" hangingPunct="1">
              <a:defRPr sz="1047" kern="1200">
                <a:solidFill>
                  <a:schemeClr val="tx1"/>
                </a:solidFill>
                <a:latin typeface="+mn-lt"/>
                <a:ea typeface="+mn-ea"/>
                <a:cs typeface="+mn-cs"/>
              </a:defRPr>
            </a:lvl2pPr>
            <a:lvl3pPr marL="531632" algn="l" defTabSz="531632" rtl="0" eaLnBrk="1" latinLnBrk="0" hangingPunct="1">
              <a:defRPr sz="1047" kern="1200">
                <a:solidFill>
                  <a:schemeClr val="tx1"/>
                </a:solidFill>
                <a:latin typeface="+mn-lt"/>
                <a:ea typeface="+mn-ea"/>
                <a:cs typeface="+mn-cs"/>
              </a:defRPr>
            </a:lvl3pPr>
            <a:lvl4pPr marL="797448" algn="l" defTabSz="531632" rtl="0" eaLnBrk="1" latinLnBrk="0" hangingPunct="1">
              <a:defRPr sz="1047" kern="1200">
                <a:solidFill>
                  <a:schemeClr val="tx1"/>
                </a:solidFill>
                <a:latin typeface="+mn-lt"/>
                <a:ea typeface="+mn-ea"/>
                <a:cs typeface="+mn-cs"/>
              </a:defRPr>
            </a:lvl4pPr>
            <a:lvl5pPr marL="1063264" algn="l" defTabSz="531632" rtl="0" eaLnBrk="1" latinLnBrk="0" hangingPunct="1">
              <a:defRPr sz="1047" kern="1200">
                <a:solidFill>
                  <a:schemeClr val="tx1"/>
                </a:solidFill>
                <a:latin typeface="+mn-lt"/>
                <a:ea typeface="+mn-ea"/>
                <a:cs typeface="+mn-cs"/>
              </a:defRPr>
            </a:lvl5pPr>
            <a:lvl6pPr marL="1329080" algn="l" defTabSz="531632" rtl="0" eaLnBrk="1" latinLnBrk="0" hangingPunct="1">
              <a:defRPr sz="1047" kern="1200">
                <a:solidFill>
                  <a:schemeClr val="tx1"/>
                </a:solidFill>
                <a:latin typeface="+mn-lt"/>
                <a:ea typeface="+mn-ea"/>
                <a:cs typeface="+mn-cs"/>
              </a:defRPr>
            </a:lvl6pPr>
            <a:lvl7pPr marL="1594896" algn="l" defTabSz="531632" rtl="0" eaLnBrk="1" latinLnBrk="0" hangingPunct="1">
              <a:defRPr sz="1047" kern="1200">
                <a:solidFill>
                  <a:schemeClr val="tx1"/>
                </a:solidFill>
                <a:latin typeface="+mn-lt"/>
                <a:ea typeface="+mn-ea"/>
                <a:cs typeface="+mn-cs"/>
              </a:defRPr>
            </a:lvl7pPr>
            <a:lvl8pPr marL="1860713" algn="l" defTabSz="531632" rtl="0" eaLnBrk="1" latinLnBrk="0" hangingPunct="1">
              <a:defRPr sz="1047" kern="1200">
                <a:solidFill>
                  <a:schemeClr val="tx1"/>
                </a:solidFill>
                <a:latin typeface="+mn-lt"/>
                <a:ea typeface="+mn-ea"/>
                <a:cs typeface="+mn-cs"/>
              </a:defRPr>
            </a:lvl8pPr>
            <a:lvl9pPr marL="2126529" algn="l" defTabSz="531632" rtl="0" eaLnBrk="1" latinLnBrk="0" hangingPunct="1">
              <a:defRPr sz="1047" kern="1200">
                <a:solidFill>
                  <a:schemeClr val="tx1"/>
                </a:solidFill>
                <a:latin typeface="+mn-lt"/>
                <a:ea typeface="+mn-ea"/>
                <a:cs typeface="+mn-cs"/>
              </a:defRPr>
            </a:lvl9pPr>
          </a:lstStyle>
          <a:p>
            <a:pPr marL="20809">
              <a:lnSpc>
                <a:spcPts val="1106"/>
              </a:lnSpc>
            </a:pPr>
            <a:r>
              <a:rPr lang="en-US" spc="-12"/>
              <a:t>CMSC</a:t>
            </a:r>
            <a:r>
              <a:rPr lang="en-US" spc="-3"/>
              <a:t> </a:t>
            </a:r>
            <a:r>
              <a:rPr lang="en-US" spc="-12"/>
              <a:t>35246</a:t>
            </a:r>
            <a:endParaRPr spc="-33" dirty="0"/>
          </a:p>
        </p:txBody>
      </p:sp>
    </p:spTree>
  </p:cSld>
  <p:clrMapOvr>
    <a:masterClrMapping/>
  </p:clrMapOvr>
  <p:transition>
    <p:cu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Attention over Instances </a:t>
            </a:r>
          </a:p>
        </p:txBody>
      </p:sp>
      <p:sp>
        <p:nvSpPr>
          <p:cNvPr id="3" name="Ορθογώνιο 2"/>
          <p:cNvSpPr/>
          <p:nvPr/>
        </p:nvSpPr>
        <p:spPr>
          <a:xfrm>
            <a:off x="1543651" y="4932832"/>
            <a:ext cx="5698761" cy="245003"/>
          </a:xfrm>
          <a:prstGeom prst="rect">
            <a:avLst/>
          </a:prstGeom>
        </p:spPr>
        <p:txBody>
          <a:bodyPr wrap="square">
            <a:spAutoFit/>
          </a:bodyPr>
          <a:lstStyle/>
          <a:p>
            <a:r>
              <a:rPr lang="en-US" sz="992" i="1" dirty="0">
                <a:solidFill>
                  <a:srgbClr val="24292E"/>
                </a:solidFill>
                <a:latin typeface="-apple-system" charset="0"/>
              </a:rPr>
              <a:t>Lin et al. “Neural Relation Extraction with Selective Attention over Instances” ACL (2016) </a:t>
            </a:r>
            <a:r>
              <a:rPr lang="en-US" sz="992" i="1" dirty="0">
                <a:solidFill>
                  <a:srgbClr val="24292E"/>
                </a:solidFill>
                <a:latin typeface="-apple-system" charset="0"/>
                <a:hlinkClick r:id="rId3"/>
              </a:rPr>
              <a:t>[code]</a:t>
            </a:r>
            <a:endParaRPr lang="el-GR" sz="992" i="1" dirty="0"/>
          </a:p>
        </p:txBody>
      </p:sp>
      <p:pic>
        <p:nvPicPr>
          <p:cNvPr id="4" name="Εικόνα 3"/>
          <p:cNvPicPr>
            <a:picLocks noChangeAspect="1"/>
          </p:cNvPicPr>
          <p:nvPr/>
        </p:nvPicPr>
        <p:blipFill>
          <a:blip r:embed="rId4"/>
          <a:stretch>
            <a:fillRect/>
          </a:stretch>
        </p:blipFill>
        <p:spPr>
          <a:xfrm>
            <a:off x="1543651" y="1030118"/>
            <a:ext cx="3748863" cy="3790868"/>
          </a:xfrm>
          <a:prstGeom prst="rect">
            <a:avLst/>
          </a:prstGeom>
        </p:spPr>
      </p:pic>
      <p:sp>
        <p:nvSpPr>
          <p:cNvPr id="5" name="TextBox 4"/>
          <p:cNvSpPr txBox="1"/>
          <p:nvPr/>
        </p:nvSpPr>
        <p:spPr>
          <a:xfrm>
            <a:off x="5387771" y="4147308"/>
            <a:ext cx="2893741" cy="779252"/>
          </a:xfrm>
          <a:prstGeom prst="rect">
            <a:avLst/>
          </a:prstGeom>
          <a:noFill/>
        </p:spPr>
        <p:txBody>
          <a:bodyPr wrap="none" rtlCol="0">
            <a:spAutoFit/>
          </a:bodyPr>
          <a:lstStyle/>
          <a:p>
            <a:r>
              <a:rPr lang="en-US" sz="1488" dirty="0"/>
              <a:t>x</a:t>
            </a:r>
            <a:r>
              <a:rPr lang="en-US" sz="1488" baseline="-25000" dirty="0"/>
              <a:t>i </a:t>
            </a:r>
            <a:r>
              <a:rPr lang="en-US" sz="1488" dirty="0"/>
              <a:t>sentence for an entity pair (e</a:t>
            </a:r>
            <a:r>
              <a:rPr lang="en-US" sz="1488" baseline="-25000" dirty="0"/>
              <a:t>1</a:t>
            </a:r>
            <a:r>
              <a:rPr lang="en-US" sz="1488" dirty="0"/>
              <a:t>,e</a:t>
            </a:r>
            <a:r>
              <a:rPr lang="en-US" sz="1488" baseline="-25000" dirty="0"/>
              <a:t>2</a:t>
            </a:r>
            <a:r>
              <a:rPr lang="en-US" sz="1488" dirty="0"/>
              <a:t>)</a:t>
            </a:r>
          </a:p>
          <a:p>
            <a:r>
              <a:rPr lang="en-US" sz="1488" dirty="0"/>
              <a:t>n sentences for relation r(e</a:t>
            </a:r>
            <a:r>
              <a:rPr lang="en-US" sz="1488" baseline="-25000" dirty="0"/>
              <a:t>1</a:t>
            </a:r>
            <a:r>
              <a:rPr lang="en-US" sz="1488" dirty="0"/>
              <a:t>,e</a:t>
            </a:r>
            <a:r>
              <a:rPr lang="en-US" sz="1488" baseline="-25000" dirty="0"/>
              <a:t>2</a:t>
            </a:r>
            <a:r>
              <a:rPr lang="en-US" sz="1488" dirty="0"/>
              <a:t>)</a:t>
            </a:r>
          </a:p>
          <a:p>
            <a:endParaRPr lang="el-GR" sz="1488" dirty="0"/>
          </a:p>
        </p:txBody>
      </p:sp>
      <p:sp>
        <p:nvSpPr>
          <p:cNvPr id="18" name="TextBox 17"/>
          <p:cNvSpPr txBox="1"/>
          <p:nvPr/>
        </p:nvSpPr>
        <p:spPr>
          <a:xfrm>
            <a:off x="5387771" y="2651742"/>
            <a:ext cx="3524773" cy="779252"/>
          </a:xfrm>
          <a:prstGeom prst="rect">
            <a:avLst/>
          </a:prstGeom>
          <a:noFill/>
        </p:spPr>
        <p:txBody>
          <a:bodyPr wrap="square" rtlCol="0">
            <a:spAutoFit/>
          </a:bodyPr>
          <a:lstStyle/>
          <a:p>
            <a:r>
              <a:rPr lang="en-US" sz="1488" b="1"/>
              <a:t>x</a:t>
            </a:r>
            <a:r>
              <a:rPr lang="en-US" sz="1488" baseline="-25000"/>
              <a:t>i </a:t>
            </a:r>
            <a:r>
              <a:rPr lang="en-US" sz="1488"/>
              <a:t>sentence vector representation</a:t>
            </a:r>
            <a:endParaRPr lang="en-US" sz="1488" dirty="0"/>
          </a:p>
          <a:p>
            <a:endParaRPr lang="en-US" sz="1488" dirty="0"/>
          </a:p>
          <a:p>
            <a:endParaRPr lang="el-GR" sz="1488" dirty="0"/>
          </a:p>
        </p:txBody>
      </p:sp>
      <p:sp>
        <p:nvSpPr>
          <p:cNvPr id="12" name="TextBox 11"/>
          <p:cNvSpPr txBox="1"/>
          <p:nvPr/>
        </p:nvSpPr>
        <p:spPr>
          <a:xfrm>
            <a:off x="4511520" y="1827614"/>
            <a:ext cx="3510448" cy="321306"/>
          </a:xfrm>
          <a:prstGeom prst="rect">
            <a:avLst/>
          </a:prstGeom>
          <a:noFill/>
        </p:spPr>
        <p:txBody>
          <a:bodyPr wrap="none" rtlCol="0">
            <a:spAutoFit/>
          </a:bodyPr>
          <a:lstStyle/>
          <a:p>
            <a:r>
              <a:rPr lang="en-US" sz="1488" dirty="0" err="1"/>
              <a:t>a</a:t>
            </a:r>
            <a:r>
              <a:rPr lang="en-US" sz="1488" baseline="-25000" dirty="0" err="1"/>
              <a:t>i</a:t>
            </a:r>
            <a:r>
              <a:rPr lang="en-US" sz="1488" baseline="-25000" dirty="0"/>
              <a:t> </a:t>
            </a:r>
            <a:r>
              <a:rPr lang="en-US" sz="1488" dirty="0"/>
              <a:t>weight given by sentence-level attention </a:t>
            </a:r>
          </a:p>
        </p:txBody>
      </p:sp>
      <p:sp>
        <p:nvSpPr>
          <p:cNvPr id="19" name="TextBox 18"/>
          <p:cNvSpPr txBox="1"/>
          <p:nvPr/>
        </p:nvSpPr>
        <p:spPr>
          <a:xfrm>
            <a:off x="5171593" y="1120822"/>
            <a:ext cx="3022238" cy="550279"/>
          </a:xfrm>
          <a:prstGeom prst="rect">
            <a:avLst/>
          </a:prstGeom>
          <a:noFill/>
        </p:spPr>
        <p:txBody>
          <a:bodyPr wrap="none" rtlCol="0">
            <a:spAutoFit/>
          </a:bodyPr>
          <a:lstStyle/>
          <a:p>
            <a:r>
              <a:rPr lang="en-US" sz="1488" b="1" dirty="0"/>
              <a:t>s</a:t>
            </a:r>
            <a:r>
              <a:rPr lang="en-US" sz="1488" dirty="0"/>
              <a:t> representation of the sentence set </a:t>
            </a:r>
          </a:p>
          <a:p>
            <a:endParaRPr lang="el-GR" sz="1488" dirty="0"/>
          </a:p>
        </p:txBody>
      </p:sp>
    </p:spTree>
    <p:extLst>
      <p:ext uri="{BB962C8B-B14F-4D97-AF65-F5344CB8AC3E}">
        <p14:creationId xmlns:p14="http://schemas.microsoft.com/office/powerpoint/2010/main" val="9857647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Σύμβολο κράτησης θέσης περιεχομένου 2"/>
          <p:cNvSpPr>
            <a:spLocks noGrp="1"/>
          </p:cNvSpPr>
          <p:nvPr>
            <p:ph idx="1"/>
          </p:nvPr>
        </p:nvSpPr>
        <p:spPr>
          <a:xfrm>
            <a:off x="1541575" y="1448650"/>
            <a:ext cx="2826388" cy="1414122"/>
          </a:xfrm>
        </p:spPr>
        <p:txBody>
          <a:bodyPr>
            <a:noAutofit/>
          </a:bodyPr>
          <a:lstStyle/>
          <a:p>
            <a:r>
              <a:rPr lang="en-US" sz="1488" b="1" dirty="0">
                <a:solidFill>
                  <a:schemeClr val="accent2"/>
                </a:solidFill>
              </a:rPr>
              <a:t>NYT10 Dataset</a:t>
            </a:r>
          </a:p>
          <a:p>
            <a:r>
              <a:rPr lang="en-US" sz="1488" dirty="0"/>
              <a:t>Align Freebase relations with New York Times corpus (NYT) </a:t>
            </a:r>
          </a:p>
          <a:p>
            <a:r>
              <a:rPr lang="en-US" sz="1488" dirty="0">
                <a:solidFill>
                  <a:schemeClr val="accent2"/>
                </a:solidFill>
              </a:rPr>
              <a:t>53 possible relationships </a:t>
            </a:r>
          </a:p>
          <a:p>
            <a:r>
              <a:rPr lang="en-US" sz="1488" dirty="0"/>
              <a:t>+NA </a:t>
            </a:r>
            <a:r>
              <a:rPr lang="en-US" sz="1158" dirty="0"/>
              <a:t>(no relation between entities)</a:t>
            </a:r>
          </a:p>
        </p:txBody>
      </p:sp>
      <p:sp>
        <p:nvSpPr>
          <p:cNvPr id="4"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Sentence-level ATT results</a:t>
            </a:r>
          </a:p>
        </p:txBody>
      </p:sp>
      <p:pic>
        <p:nvPicPr>
          <p:cNvPr id="6" name="Εικόνα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6247" y="1440902"/>
            <a:ext cx="4298110" cy="3242003"/>
          </a:xfrm>
          <a:prstGeom prst="rect">
            <a:avLst/>
          </a:prstGeom>
        </p:spPr>
      </p:pic>
      <p:graphicFrame>
        <p:nvGraphicFramePr>
          <p:cNvPr id="5" name="Πίνακας 4"/>
          <p:cNvGraphicFramePr>
            <a:graphicFrameLocks noGrp="1"/>
          </p:cNvGraphicFramePr>
          <p:nvPr/>
        </p:nvGraphicFramePr>
        <p:xfrm>
          <a:off x="1487227" y="3061903"/>
          <a:ext cx="2832453" cy="935195"/>
        </p:xfrm>
        <a:graphic>
          <a:graphicData uri="http://schemas.openxmlformats.org/drawingml/2006/table">
            <a:tbl>
              <a:tblPr firstRow="1" bandRow="1">
                <a:tableStyleId>{00A15C55-8517-42AA-B614-E9B94910E393}</a:tableStyleId>
              </a:tblPr>
              <a:tblGrid>
                <a:gridCol w="799731">
                  <a:extLst>
                    <a:ext uri="{9D8B030D-6E8A-4147-A177-3AD203B41FA5}">
                      <a16:colId xmlns:a16="http://schemas.microsoft.com/office/drawing/2014/main" val="20000"/>
                    </a:ext>
                  </a:extLst>
                </a:gridCol>
                <a:gridCol w="1039671">
                  <a:extLst>
                    <a:ext uri="{9D8B030D-6E8A-4147-A177-3AD203B41FA5}">
                      <a16:colId xmlns:a16="http://schemas.microsoft.com/office/drawing/2014/main" val="20001"/>
                    </a:ext>
                  </a:extLst>
                </a:gridCol>
                <a:gridCol w="993051">
                  <a:extLst>
                    <a:ext uri="{9D8B030D-6E8A-4147-A177-3AD203B41FA5}">
                      <a16:colId xmlns:a16="http://schemas.microsoft.com/office/drawing/2014/main" val="20002"/>
                    </a:ext>
                  </a:extLst>
                </a:gridCol>
              </a:tblGrid>
              <a:tr h="376409">
                <a:tc>
                  <a:txBody>
                    <a:bodyPr/>
                    <a:lstStyle/>
                    <a:p>
                      <a:pPr algn="ctr"/>
                      <a:r>
                        <a:rPr lang="en-US" sz="1300" dirty="0"/>
                        <a:t>Data</a:t>
                      </a:r>
                      <a:endParaRPr lang="el-GR" sz="1300" dirty="0"/>
                    </a:p>
                  </a:txBody>
                  <a:tcPr marL="75607" marR="75607" marT="37804" marB="37804"/>
                </a:tc>
                <a:tc>
                  <a:txBody>
                    <a:bodyPr/>
                    <a:lstStyle/>
                    <a:p>
                      <a:pPr algn="ctr"/>
                      <a:r>
                        <a:rPr lang="en-US" sz="1300" dirty="0"/>
                        <a:t>sentences</a:t>
                      </a:r>
                      <a:endParaRPr lang="el-GR" sz="1300" dirty="0"/>
                    </a:p>
                  </a:txBody>
                  <a:tcPr marL="75607" marR="75607" marT="37804" marB="37804"/>
                </a:tc>
                <a:tc>
                  <a:txBody>
                    <a:bodyPr/>
                    <a:lstStyle/>
                    <a:p>
                      <a:pPr algn="ctr"/>
                      <a:r>
                        <a:rPr lang="en-US" sz="1300" dirty="0"/>
                        <a:t>entity pairs </a:t>
                      </a:r>
                      <a:endParaRPr lang="el-GR" sz="1300" dirty="0"/>
                    </a:p>
                  </a:txBody>
                  <a:tcPr marL="75607" marR="75607" marT="37804" marB="37804"/>
                </a:tc>
                <a:extLst>
                  <a:ext uri="{0D108BD9-81ED-4DB2-BD59-A6C34878D82A}">
                    <a16:rowId xmlns:a16="http://schemas.microsoft.com/office/drawing/2014/main" val="10000"/>
                  </a:ext>
                </a:extLst>
              </a:tr>
              <a:tr h="279393">
                <a:tc>
                  <a:txBody>
                    <a:bodyPr/>
                    <a:lstStyle/>
                    <a:p>
                      <a:pPr algn="ctr"/>
                      <a:r>
                        <a:rPr lang="en-US" sz="1300" dirty="0"/>
                        <a:t>Training</a:t>
                      </a:r>
                      <a:endParaRPr lang="el-GR" sz="1300" dirty="0"/>
                    </a:p>
                  </a:txBody>
                  <a:tcPr marL="75607" marR="75607" marT="37804" marB="37804"/>
                </a:tc>
                <a:tc>
                  <a:txBody>
                    <a:bodyPr/>
                    <a:lstStyle/>
                    <a:p>
                      <a:pPr algn="ctr"/>
                      <a:r>
                        <a:rPr lang="en-US" sz="1300" dirty="0"/>
                        <a:t>522,611</a:t>
                      </a:r>
                      <a:endParaRPr lang="el-GR" sz="1300" dirty="0"/>
                    </a:p>
                  </a:txBody>
                  <a:tcPr marL="75607" marR="75607" marT="37804" marB="37804"/>
                </a:tc>
                <a:tc>
                  <a:txBody>
                    <a:bodyPr/>
                    <a:lstStyle/>
                    <a:p>
                      <a:pPr algn="ctr"/>
                      <a:r>
                        <a:rPr lang="en-US" sz="1300" dirty="0"/>
                        <a:t>281,270</a:t>
                      </a:r>
                      <a:endParaRPr lang="el-GR" sz="1300" dirty="0"/>
                    </a:p>
                  </a:txBody>
                  <a:tcPr marL="75607" marR="75607" marT="37804" marB="37804"/>
                </a:tc>
                <a:extLst>
                  <a:ext uri="{0D108BD9-81ED-4DB2-BD59-A6C34878D82A}">
                    <a16:rowId xmlns:a16="http://schemas.microsoft.com/office/drawing/2014/main" val="10001"/>
                  </a:ext>
                </a:extLst>
              </a:tr>
              <a:tr h="279393">
                <a:tc>
                  <a:txBody>
                    <a:bodyPr/>
                    <a:lstStyle/>
                    <a:p>
                      <a:pPr algn="ctr"/>
                      <a:r>
                        <a:rPr lang="en-US" sz="1300" dirty="0"/>
                        <a:t>Test</a:t>
                      </a:r>
                      <a:endParaRPr lang="el-GR" sz="1300" dirty="0"/>
                    </a:p>
                  </a:txBody>
                  <a:tcPr marL="75607" marR="75607" marT="37804" marB="37804"/>
                </a:tc>
                <a:tc>
                  <a:txBody>
                    <a:bodyPr/>
                    <a:lstStyle/>
                    <a:p>
                      <a:pPr algn="ctr"/>
                      <a:r>
                        <a:rPr lang="en-US" sz="1300" dirty="0"/>
                        <a:t>172,448</a:t>
                      </a:r>
                      <a:endParaRPr lang="el-GR" sz="1300" dirty="0"/>
                    </a:p>
                  </a:txBody>
                  <a:tcPr marL="75607" marR="75607" marT="37804" marB="37804"/>
                </a:tc>
                <a:tc>
                  <a:txBody>
                    <a:bodyPr/>
                    <a:lstStyle/>
                    <a:p>
                      <a:pPr algn="ctr"/>
                      <a:r>
                        <a:rPr lang="en-US" sz="1300" dirty="0"/>
                        <a:t>96,678</a:t>
                      </a:r>
                      <a:endParaRPr lang="el-GR" sz="1300" dirty="0"/>
                    </a:p>
                  </a:txBody>
                  <a:tcPr marL="75607" marR="75607" marT="37804" marB="37804"/>
                </a:tc>
                <a:extLst>
                  <a:ext uri="{0D108BD9-81ED-4DB2-BD59-A6C34878D82A}">
                    <a16:rowId xmlns:a16="http://schemas.microsoft.com/office/drawing/2014/main" val="10002"/>
                  </a:ext>
                </a:extLst>
              </a:tr>
            </a:tbl>
          </a:graphicData>
        </a:graphic>
      </p:graphicFrame>
      <p:sp>
        <p:nvSpPr>
          <p:cNvPr id="8" name="Ορθογώνιο 7"/>
          <p:cNvSpPr/>
          <p:nvPr/>
        </p:nvSpPr>
        <p:spPr>
          <a:xfrm>
            <a:off x="1543651" y="4932832"/>
            <a:ext cx="5698761" cy="245003"/>
          </a:xfrm>
          <a:prstGeom prst="rect">
            <a:avLst/>
          </a:prstGeom>
        </p:spPr>
        <p:txBody>
          <a:bodyPr wrap="square">
            <a:spAutoFit/>
          </a:bodyPr>
          <a:lstStyle/>
          <a:p>
            <a:r>
              <a:rPr lang="en-US" sz="992" i="1" dirty="0">
                <a:solidFill>
                  <a:srgbClr val="24292E"/>
                </a:solidFill>
                <a:latin typeface="-apple-system" charset="0"/>
              </a:rPr>
              <a:t>Lin et al. “Neural Relation Extraction with Selective Attention over Instances” ACL (2016) </a:t>
            </a:r>
            <a:r>
              <a:rPr lang="en-US" sz="992" i="1" dirty="0">
                <a:solidFill>
                  <a:srgbClr val="24292E"/>
                </a:solidFill>
                <a:latin typeface="-apple-system" charset="0"/>
                <a:hlinkClick r:id="rId4"/>
              </a:rPr>
              <a:t>[code]</a:t>
            </a:r>
            <a:endParaRPr lang="el-GR" sz="992" i="1" dirty="0"/>
          </a:p>
        </p:txBody>
      </p:sp>
    </p:spTree>
    <p:extLst>
      <p:ext uri="{BB962C8B-B14F-4D97-AF65-F5344CB8AC3E}">
        <p14:creationId xmlns:p14="http://schemas.microsoft.com/office/powerpoint/2010/main" val="14108824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Σύμβολο κράτησης θέσης περιεχομένου 2"/>
          <p:cNvSpPr>
            <a:spLocks noGrp="1"/>
          </p:cNvSpPr>
          <p:nvPr>
            <p:ph idx="1"/>
          </p:nvPr>
        </p:nvSpPr>
        <p:spPr>
          <a:xfrm>
            <a:off x="1413877" y="1134111"/>
            <a:ext cx="7256047" cy="4034272"/>
          </a:xfrm>
        </p:spPr>
        <p:txBody>
          <a:bodyPr>
            <a:noAutofit/>
          </a:bodyPr>
          <a:lstStyle/>
          <a:p>
            <a:pPr>
              <a:buFont typeface="Wingdings" charset="2"/>
              <a:buChar char="§"/>
            </a:pPr>
            <a:r>
              <a:rPr lang="en-US" sz="1158" dirty="0">
                <a:hlinkClick r:id="rId3"/>
              </a:rPr>
              <a:t>http://web.stanford.edu/class/cs224n</a:t>
            </a:r>
            <a:r>
              <a:rPr lang="en-US" sz="1158" dirty="0"/>
              <a:t> </a:t>
            </a:r>
          </a:p>
          <a:p>
            <a:pPr>
              <a:buFont typeface="Wingdings" charset="2"/>
              <a:buChar char="§"/>
            </a:pPr>
            <a:r>
              <a:rPr lang="en-US" sz="1158" dirty="0">
                <a:hlinkClick r:id="rId4"/>
              </a:rPr>
              <a:t>https://www.coursera.org/specializations/deep-learning</a:t>
            </a:r>
            <a:endParaRPr lang="en-US" sz="1158" dirty="0"/>
          </a:p>
          <a:p>
            <a:pPr>
              <a:buFont typeface="Wingdings" charset="2"/>
              <a:buChar char="§"/>
            </a:pPr>
            <a:r>
              <a:rPr lang="en-US" sz="1158" dirty="0">
                <a:hlinkClick r:id="rId5"/>
              </a:rPr>
              <a:t>https://chrisalbon.com/#Deep-Learning</a:t>
            </a:r>
            <a:endParaRPr lang="en-US" sz="1158" dirty="0"/>
          </a:p>
          <a:p>
            <a:pPr>
              <a:buFont typeface="Wingdings" charset="2"/>
              <a:buChar char="§"/>
            </a:pPr>
            <a:r>
              <a:rPr lang="en-US" sz="1158" dirty="0">
                <a:hlinkClick r:id="rId6"/>
              </a:rPr>
              <a:t>http://www.asimovinstitute.org/neural-network-zoo</a:t>
            </a:r>
            <a:r>
              <a:rPr lang="en-US" sz="1158" dirty="0"/>
              <a:t> </a:t>
            </a:r>
          </a:p>
          <a:p>
            <a:pPr>
              <a:buFont typeface="Wingdings" charset="2"/>
              <a:buChar char="§"/>
            </a:pPr>
            <a:r>
              <a:rPr lang="en-US" sz="1158" i="1" dirty="0">
                <a:hlinkClick r:id="rId7"/>
              </a:rPr>
              <a:t>http://cs231n.github.io/optimization-2</a:t>
            </a:r>
          </a:p>
          <a:p>
            <a:pPr>
              <a:buFont typeface="Wingdings" charset="2"/>
              <a:buChar char="§"/>
            </a:pPr>
            <a:r>
              <a:rPr lang="el-GR" sz="1158" i="1" dirty="0">
                <a:hlinkClick r:id="rId7"/>
              </a:rPr>
              <a:t>https://medium.com/@ramrajchandradevan/the-evolution-of-gradient-descend-optimization-algorithm-4106a6702d39</a:t>
            </a:r>
            <a:r>
              <a:rPr lang="en-US" sz="1158" i="1" dirty="0"/>
              <a:t> </a:t>
            </a:r>
          </a:p>
          <a:p>
            <a:pPr>
              <a:buFont typeface="Wingdings" charset="2"/>
              <a:buChar char="§"/>
            </a:pPr>
            <a:r>
              <a:rPr lang="en-US" sz="1158" dirty="0">
                <a:hlinkClick r:id="rId8"/>
              </a:rPr>
              <a:t>https://arimo.com/data-science/2016/bayesian-optimization-hyperparameter-tuning</a:t>
            </a:r>
            <a:r>
              <a:rPr lang="en-US" sz="1158" dirty="0"/>
              <a:t> </a:t>
            </a:r>
          </a:p>
          <a:p>
            <a:pPr>
              <a:buFont typeface="Wingdings" charset="2"/>
              <a:buChar char="§"/>
            </a:pPr>
            <a:r>
              <a:rPr lang="en-US" sz="1158" dirty="0">
                <a:hlinkClick r:id="rId9"/>
              </a:rPr>
              <a:t>http://www.wildml.com/2015/12/implementing-a-cnn-for-text-classification-in-tensorflow</a:t>
            </a:r>
            <a:r>
              <a:rPr lang="en-US" sz="1158" dirty="0"/>
              <a:t> </a:t>
            </a:r>
          </a:p>
          <a:p>
            <a:pPr>
              <a:buFont typeface="Wingdings" charset="2"/>
              <a:buChar char="§"/>
            </a:pPr>
            <a:r>
              <a:rPr lang="en-US" sz="1158" dirty="0">
                <a:hlinkClick r:id="rId10"/>
              </a:rPr>
              <a:t>http://www.wildml.com/2015/11/understanding-convolutional-neural-networks-for-nlp</a:t>
            </a:r>
            <a:r>
              <a:rPr lang="en-US" sz="1158" dirty="0"/>
              <a:t> </a:t>
            </a:r>
          </a:p>
          <a:p>
            <a:pPr>
              <a:buFont typeface="Wingdings" charset="2"/>
              <a:buChar char="§"/>
            </a:pPr>
            <a:r>
              <a:rPr lang="en-US" sz="1158" dirty="0">
                <a:hlinkClick r:id="rId11"/>
              </a:rPr>
              <a:t>https://medium.com/technologymadeeasy/the-best-explanation-of-convolutional-neural-networks-on-the-internet-fbb8b1ad5df8</a:t>
            </a:r>
            <a:r>
              <a:rPr lang="en-US" sz="1158" dirty="0"/>
              <a:t> </a:t>
            </a:r>
          </a:p>
          <a:p>
            <a:pPr>
              <a:buFont typeface="Wingdings" charset="2"/>
              <a:buChar char="§"/>
            </a:pPr>
            <a:r>
              <a:rPr lang="el-GR" sz="1158" i="1" dirty="0">
                <a:hlinkClick r:id="rId12"/>
              </a:rPr>
              <a:t>http://www.wildml.com/2015/09/recurrent-neural-networks-tutorial-part-1-introduction-to-rnns/</a:t>
            </a:r>
            <a:endParaRPr lang="en-US" sz="1158" i="1" dirty="0"/>
          </a:p>
          <a:p>
            <a:pPr>
              <a:buFont typeface="Wingdings" charset="2"/>
              <a:buChar char="§"/>
            </a:pPr>
            <a:r>
              <a:rPr lang="en-US" sz="1158" i="1" dirty="0">
                <a:hlinkClick r:id="rId13"/>
              </a:rPr>
              <a:t>http://www.wildml.com/2015/10/recurrent-neural-network-tutorial-part-4-implementing-a-grulstm-rnn-with-python-and-theano/</a:t>
            </a:r>
            <a:endParaRPr lang="en-US" sz="1158" i="1" dirty="0"/>
          </a:p>
          <a:p>
            <a:pPr>
              <a:buFont typeface="Wingdings" charset="2"/>
              <a:buChar char="§"/>
            </a:pPr>
            <a:r>
              <a:rPr lang="en-US" sz="1158" i="1" dirty="0">
                <a:hlinkClick r:id="rId14"/>
              </a:rPr>
              <a:t>http://colah.github.io/posts/2015-08-Understanding-LSTMs</a:t>
            </a:r>
            <a:r>
              <a:rPr lang="en-US" sz="1158" i="1" dirty="0"/>
              <a:t> </a:t>
            </a:r>
          </a:p>
          <a:p>
            <a:pPr>
              <a:buFont typeface="Wingdings" charset="2"/>
              <a:buChar char="§"/>
            </a:pPr>
            <a:r>
              <a:rPr lang="en-US" sz="1158" dirty="0">
                <a:hlinkClick r:id="rId15"/>
              </a:rPr>
              <a:t>https://github.com/hyperopt/hyperopt</a:t>
            </a:r>
            <a:endParaRPr lang="en-US" sz="1158" dirty="0"/>
          </a:p>
          <a:p>
            <a:pPr>
              <a:buFont typeface="Wingdings" charset="2"/>
              <a:buChar char="§"/>
            </a:pPr>
            <a:r>
              <a:rPr lang="en-US" sz="1158" dirty="0">
                <a:hlinkClick r:id="rId16"/>
              </a:rPr>
              <a:t>https://github.com/tensorflow/nmt</a:t>
            </a:r>
            <a:r>
              <a:rPr lang="en-US" sz="1158" dirty="0"/>
              <a:t> </a:t>
            </a:r>
          </a:p>
          <a:p>
            <a:endParaRPr lang="el-GR" sz="1158" dirty="0"/>
          </a:p>
        </p:txBody>
      </p:sp>
      <p:sp>
        <p:nvSpPr>
          <p:cNvPr id="4" name="Title 1"/>
          <p:cNvSpPr txBox="1">
            <a:spLocks/>
          </p:cNvSpPr>
          <p:nvPr/>
        </p:nvSpPr>
        <p:spPr>
          <a:xfrm>
            <a:off x="1717361" y="150953"/>
            <a:ext cx="6649080" cy="983158"/>
          </a:xfrm>
          <a:prstGeom prst="rect">
            <a:avLst/>
          </a:prstGeom>
        </p:spPr>
        <p:txBody>
          <a:bodyPr vert="horz" lIns="75607" tIns="37804" rIns="75607" bIns="37804"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References &amp; Resources</a:t>
            </a:r>
          </a:p>
        </p:txBody>
      </p:sp>
    </p:spTree>
    <p:extLst>
      <p:ext uri="{BB962C8B-B14F-4D97-AF65-F5344CB8AC3E}">
        <p14:creationId xmlns:p14="http://schemas.microsoft.com/office/powerpoint/2010/main" val="5931220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Σύμβολο κράτησης θέσης περιεχομένου 2"/>
          <p:cNvSpPr>
            <a:spLocks noGrp="1"/>
          </p:cNvSpPr>
          <p:nvPr>
            <p:ph idx="1"/>
          </p:nvPr>
        </p:nvSpPr>
        <p:spPr>
          <a:xfrm>
            <a:off x="1413876" y="789231"/>
            <a:ext cx="7306829" cy="4881319"/>
          </a:xfrm>
        </p:spPr>
        <p:txBody>
          <a:bodyPr>
            <a:noAutofit/>
          </a:bodyPr>
          <a:lstStyle/>
          <a:p>
            <a:pPr>
              <a:buClr>
                <a:schemeClr val="tx1"/>
              </a:buClr>
              <a:buFont typeface="Wingdings" charset="2"/>
              <a:buChar char="q"/>
            </a:pPr>
            <a:r>
              <a:rPr lang="en-US" sz="1158" i="1" dirty="0">
                <a:solidFill>
                  <a:srgbClr val="222222"/>
                </a:solidFill>
              </a:rPr>
              <a:t>Srivastava, </a:t>
            </a:r>
            <a:r>
              <a:rPr lang="en-US" sz="1158" i="1" dirty="0" err="1">
                <a:solidFill>
                  <a:srgbClr val="222222"/>
                </a:solidFill>
              </a:rPr>
              <a:t>Nitish</a:t>
            </a:r>
            <a:r>
              <a:rPr lang="en-US" sz="1158" i="1" dirty="0">
                <a:solidFill>
                  <a:srgbClr val="222222"/>
                </a:solidFill>
              </a:rPr>
              <a:t>, et al. </a:t>
            </a:r>
            <a:r>
              <a:rPr lang="en-US" sz="1158" i="1" dirty="0">
                <a:solidFill>
                  <a:srgbClr val="222222"/>
                </a:solidFill>
                <a:hlinkClick r:id="rId3"/>
              </a:rPr>
              <a:t>"</a:t>
            </a:r>
            <a:r>
              <a:rPr lang="en-US" sz="1158" b="1" i="1" dirty="0">
                <a:solidFill>
                  <a:srgbClr val="222222"/>
                </a:solidFill>
                <a:hlinkClick r:id="rId3"/>
              </a:rPr>
              <a:t>Dropout: a simple way to prevent neural networks from overfitting.</a:t>
            </a:r>
            <a:r>
              <a:rPr lang="en-US" sz="1158" i="1" dirty="0">
                <a:solidFill>
                  <a:srgbClr val="222222"/>
                </a:solidFill>
                <a:hlinkClick r:id="rId3"/>
              </a:rPr>
              <a:t>"</a:t>
            </a:r>
            <a:r>
              <a:rPr lang="en-US" sz="1158" i="1" dirty="0">
                <a:solidFill>
                  <a:srgbClr val="222222"/>
                </a:solidFill>
              </a:rPr>
              <a:t> Journal of machine learning research (2014)</a:t>
            </a:r>
          </a:p>
          <a:p>
            <a:pPr>
              <a:buClr>
                <a:schemeClr val="tx1"/>
              </a:buClr>
              <a:buFont typeface="Wingdings" charset="2"/>
              <a:buChar char="q"/>
            </a:pPr>
            <a:r>
              <a:rPr lang="en-US" sz="1158" i="1" dirty="0" err="1">
                <a:solidFill>
                  <a:srgbClr val="222222"/>
                </a:solidFill>
              </a:rPr>
              <a:t>Bergstra</a:t>
            </a:r>
            <a:r>
              <a:rPr lang="en-US" sz="1158" i="1" dirty="0">
                <a:solidFill>
                  <a:srgbClr val="222222"/>
                </a:solidFill>
              </a:rPr>
              <a:t>, James, and </a:t>
            </a:r>
            <a:r>
              <a:rPr lang="en-US" sz="1158" i="1" dirty="0" err="1">
                <a:solidFill>
                  <a:srgbClr val="222222"/>
                </a:solidFill>
              </a:rPr>
              <a:t>Yoshua</a:t>
            </a:r>
            <a:r>
              <a:rPr lang="en-US" sz="1158" i="1" dirty="0">
                <a:solidFill>
                  <a:srgbClr val="222222"/>
                </a:solidFill>
              </a:rPr>
              <a:t> </a:t>
            </a:r>
            <a:r>
              <a:rPr lang="en-US" sz="1158" i="1" dirty="0" err="1">
                <a:solidFill>
                  <a:srgbClr val="222222"/>
                </a:solidFill>
              </a:rPr>
              <a:t>Bengio</a:t>
            </a:r>
            <a:r>
              <a:rPr lang="en-US" sz="1158" i="1" dirty="0">
                <a:solidFill>
                  <a:srgbClr val="222222"/>
                </a:solidFill>
              </a:rPr>
              <a:t>. "</a:t>
            </a:r>
            <a:r>
              <a:rPr lang="en-US" sz="1158" b="1" i="1" dirty="0">
                <a:solidFill>
                  <a:srgbClr val="222222"/>
                </a:solidFill>
                <a:hlinkClick r:id="rId4"/>
              </a:rPr>
              <a:t>Random search for hyper-parameter optimization.</a:t>
            </a:r>
            <a:r>
              <a:rPr lang="en-US" sz="1158" i="1" dirty="0">
                <a:solidFill>
                  <a:srgbClr val="222222"/>
                </a:solidFill>
              </a:rPr>
              <a:t>" Journal of Machine Learning Research, Feb (2012)</a:t>
            </a:r>
            <a:endParaRPr lang="el-GR" sz="1158" i="1" dirty="0"/>
          </a:p>
          <a:p>
            <a:pPr>
              <a:buClr>
                <a:schemeClr val="tx1"/>
              </a:buClr>
              <a:buFont typeface="Wingdings" charset="2"/>
              <a:buChar char="q"/>
            </a:pPr>
            <a:r>
              <a:rPr lang="en-US" sz="1158" i="1" dirty="0">
                <a:ea typeface="Arial" charset="0"/>
                <a:cs typeface="Arial" charset="0"/>
              </a:rPr>
              <a:t>Kim, Y. “</a:t>
            </a:r>
            <a:r>
              <a:rPr lang="en-US" sz="1158" b="1" i="1" dirty="0">
                <a:ea typeface="Arial" charset="0"/>
                <a:cs typeface="Arial" charset="0"/>
              </a:rPr>
              <a:t>Convolutional Neural Networks for Sentence Classification</a:t>
            </a:r>
            <a:r>
              <a:rPr lang="en-US" sz="1158" i="1" dirty="0">
                <a:ea typeface="Arial" charset="0"/>
                <a:cs typeface="Arial" charset="0"/>
              </a:rPr>
              <a:t>”, EMNLP (2014)</a:t>
            </a:r>
            <a:endParaRPr lang="en-US" sz="1158" i="1" dirty="0"/>
          </a:p>
          <a:p>
            <a:pPr>
              <a:buClr>
                <a:schemeClr val="tx1"/>
              </a:buClr>
              <a:buFont typeface="Wingdings" charset="2"/>
              <a:buChar char="q"/>
            </a:pPr>
            <a:r>
              <a:rPr lang="en-US" sz="1158" dirty="0" err="1"/>
              <a:t>Severyn</a:t>
            </a:r>
            <a:r>
              <a:rPr lang="en-US" sz="1158" dirty="0"/>
              <a:t>, </a:t>
            </a:r>
            <a:r>
              <a:rPr lang="en-US" sz="1158" dirty="0" err="1"/>
              <a:t>Aliaksei</a:t>
            </a:r>
            <a:r>
              <a:rPr lang="en-US" sz="1158" dirty="0"/>
              <a:t>, and Alessandro </a:t>
            </a:r>
            <a:r>
              <a:rPr lang="en-US" sz="1158" dirty="0" err="1"/>
              <a:t>Moschitti</a:t>
            </a:r>
            <a:r>
              <a:rPr lang="en-US" sz="1158" dirty="0"/>
              <a:t>. "</a:t>
            </a:r>
            <a:r>
              <a:rPr lang="en-US" sz="1158" b="1" dirty="0"/>
              <a:t>UNITN: Training Deep Convolutional Neural Network for Twitter Sentiment Classification.</a:t>
            </a:r>
            <a:r>
              <a:rPr lang="en-US" sz="1158" dirty="0"/>
              <a:t>" </a:t>
            </a:r>
            <a:r>
              <a:rPr lang="en-US" sz="1158" i="1" dirty="0" err="1"/>
              <a:t>SemEval</a:t>
            </a:r>
            <a:r>
              <a:rPr lang="en-US" sz="1158" i="1" dirty="0"/>
              <a:t>@ NAACL-HLT</a:t>
            </a:r>
            <a:r>
              <a:rPr lang="en-US" sz="1158" dirty="0"/>
              <a:t> (2015)</a:t>
            </a:r>
          </a:p>
          <a:p>
            <a:pPr>
              <a:buClr>
                <a:schemeClr val="tx1"/>
              </a:buClr>
              <a:buFont typeface="Wingdings" charset="2"/>
              <a:buChar char="q"/>
              <a:defRPr/>
            </a:pPr>
            <a:r>
              <a:rPr lang="en-US" sz="1158" i="1" dirty="0">
                <a:solidFill>
                  <a:srgbClr val="222222"/>
                </a:solidFill>
              </a:rPr>
              <a:t>Cho, </a:t>
            </a:r>
            <a:r>
              <a:rPr lang="en-US" sz="1158" i="1" dirty="0" err="1">
                <a:solidFill>
                  <a:srgbClr val="222222"/>
                </a:solidFill>
              </a:rPr>
              <a:t>Kyunghyun</a:t>
            </a:r>
            <a:r>
              <a:rPr lang="en-US" sz="1158" i="1" dirty="0">
                <a:solidFill>
                  <a:srgbClr val="222222"/>
                </a:solidFill>
              </a:rPr>
              <a:t>, et al. "</a:t>
            </a:r>
            <a:r>
              <a:rPr lang="en-US" sz="1158" b="1" i="1" dirty="0">
                <a:solidFill>
                  <a:srgbClr val="222222"/>
                </a:solidFill>
              </a:rPr>
              <a:t>Learning phrase representations using RNN encoder-decoder for statistical machine translation</a:t>
            </a:r>
            <a:r>
              <a:rPr lang="en-US" sz="1158" i="1" dirty="0">
                <a:solidFill>
                  <a:srgbClr val="222222"/>
                </a:solidFill>
              </a:rPr>
              <a:t>." EMNLP (2014)</a:t>
            </a:r>
          </a:p>
          <a:p>
            <a:pPr>
              <a:buClr>
                <a:schemeClr val="tx1"/>
              </a:buClr>
              <a:buFont typeface="Wingdings" charset="2"/>
              <a:buChar char="q"/>
              <a:defRPr/>
            </a:pPr>
            <a:r>
              <a:rPr lang="en-US" sz="1158" dirty="0"/>
              <a:t>Ilya </a:t>
            </a:r>
            <a:r>
              <a:rPr lang="en-US" sz="1158" dirty="0" err="1"/>
              <a:t>Sutskever</a:t>
            </a:r>
            <a:r>
              <a:rPr lang="en-US" sz="1158" dirty="0"/>
              <a:t> et al. “</a:t>
            </a:r>
            <a:r>
              <a:rPr lang="en-US" sz="1158" b="1" dirty="0"/>
              <a:t>Sequence to sequence learning with neural networks.”  </a:t>
            </a:r>
            <a:r>
              <a:rPr lang="en-US" sz="1158" i="1" dirty="0"/>
              <a:t>NIPS (</a:t>
            </a:r>
            <a:r>
              <a:rPr lang="en-US" sz="1158" dirty="0"/>
              <a:t>2014)</a:t>
            </a:r>
            <a:r>
              <a:rPr lang="en-US" sz="1158" i="1" dirty="0"/>
              <a:t> </a:t>
            </a:r>
            <a:endParaRPr lang="en-US" sz="1158" i="1" dirty="0">
              <a:ea typeface="Arial" charset="0"/>
              <a:cs typeface="Arial" charset="0"/>
            </a:endParaRPr>
          </a:p>
          <a:p>
            <a:pPr>
              <a:buClr>
                <a:schemeClr val="tx1"/>
              </a:buClr>
              <a:buFont typeface="Wingdings" charset="2"/>
              <a:buChar char="q"/>
            </a:pPr>
            <a:r>
              <a:rPr lang="en-US" sz="1158" i="1" dirty="0" err="1">
                <a:solidFill>
                  <a:srgbClr val="222222"/>
                </a:solidFill>
              </a:rPr>
              <a:t>Bahdanau</a:t>
            </a:r>
            <a:r>
              <a:rPr lang="en-US" sz="1158" i="1" dirty="0">
                <a:solidFill>
                  <a:srgbClr val="222222"/>
                </a:solidFill>
              </a:rPr>
              <a:t> et al. "</a:t>
            </a:r>
            <a:r>
              <a:rPr lang="en-US" sz="1158" b="1" i="1" dirty="0">
                <a:solidFill>
                  <a:srgbClr val="222222"/>
                </a:solidFill>
              </a:rPr>
              <a:t>Neural machine translation by jointly learning to align and translate.</a:t>
            </a:r>
            <a:r>
              <a:rPr lang="en-US" sz="1158" i="1" dirty="0">
                <a:solidFill>
                  <a:srgbClr val="222222"/>
                </a:solidFill>
              </a:rPr>
              <a:t>" ICLR (2015)</a:t>
            </a:r>
          </a:p>
          <a:p>
            <a:pPr>
              <a:buClr>
                <a:schemeClr val="tx1"/>
              </a:buClr>
              <a:buFont typeface="Wingdings" charset="2"/>
              <a:buChar char="q"/>
            </a:pPr>
            <a:r>
              <a:rPr lang="en-US" sz="1158" i="1" dirty="0">
                <a:ea typeface="Arial" charset="0"/>
                <a:cs typeface="Arial" charset="0"/>
              </a:rPr>
              <a:t>Gal, Y., Islam, R., </a:t>
            </a:r>
            <a:r>
              <a:rPr lang="en-US" sz="1158" i="1" dirty="0" err="1">
                <a:ea typeface="Arial" charset="0"/>
                <a:cs typeface="Arial" charset="0"/>
              </a:rPr>
              <a:t>Ghahramani</a:t>
            </a:r>
            <a:r>
              <a:rPr lang="en-US" sz="1158" i="1" dirty="0">
                <a:ea typeface="Arial" charset="0"/>
                <a:cs typeface="Arial" charset="0"/>
              </a:rPr>
              <a:t>, Z. “</a:t>
            </a:r>
            <a:r>
              <a:rPr lang="en-US" sz="1158" b="1" i="1" dirty="0">
                <a:ea typeface="Arial" charset="0"/>
                <a:cs typeface="Arial" charset="0"/>
              </a:rPr>
              <a:t>Deep Bayesian Active Learning with Image Data</a:t>
            </a:r>
            <a:r>
              <a:rPr lang="en-US" sz="1158" i="1" dirty="0">
                <a:ea typeface="Arial" charset="0"/>
                <a:cs typeface="Arial" charset="0"/>
              </a:rPr>
              <a:t>.” ICML (2017)</a:t>
            </a:r>
          </a:p>
          <a:p>
            <a:pPr>
              <a:buClr>
                <a:schemeClr val="tx1"/>
              </a:buClr>
              <a:buFont typeface="Wingdings" charset="2"/>
              <a:buChar char="q"/>
            </a:pPr>
            <a:r>
              <a:rPr lang="en-US" sz="1158" i="1" dirty="0">
                <a:ea typeface="Arial" charset="0"/>
                <a:cs typeface="Arial" charset="0"/>
              </a:rPr>
              <a:t>Nair, V., Hinton, G.E. “</a:t>
            </a:r>
            <a:r>
              <a:rPr lang="en-US" sz="1158" b="1" i="1" dirty="0">
                <a:ea typeface="Arial" charset="0"/>
                <a:cs typeface="Arial" charset="0"/>
              </a:rPr>
              <a:t>Rectified linear units improve restricted </a:t>
            </a:r>
            <a:r>
              <a:rPr lang="en-US" sz="1158" b="1" i="1" dirty="0" err="1">
                <a:ea typeface="Arial" charset="0"/>
                <a:cs typeface="Arial" charset="0"/>
              </a:rPr>
              <a:t>boltzmann</a:t>
            </a:r>
            <a:r>
              <a:rPr lang="en-US" sz="1158" b="1" i="1" dirty="0">
                <a:ea typeface="Arial" charset="0"/>
                <a:cs typeface="Arial" charset="0"/>
              </a:rPr>
              <a:t> machines</a:t>
            </a:r>
            <a:r>
              <a:rPr lang="en-US" sz="1158" i="1" dirty="0">
                <a:ea typeface="Arial" charset="0"/>
                <a:cs typeface="Arial" charset="0"/>
              </a:rPr>
              <a:t>.” ICML (2010)</a:t>
            </a:r>
          </a:p>
          <a:p>
            <a:pPr>
              <a:buClr>
                <a:schemeClr val="tx1"/>
              </a:buClr>
              <a:buFont typeface="Wingdings" charset="2"/>
              <a:buChar char="q"/>
            </a:pPr>
            <a:r>
              <a:rPr lang="en-US" sz="1158" dirty="0"/>
              <a:t>Ronan </a:t>
            </a:r>
            <a:r>
              <a:rPr lang="en-US" sz="1158" dirty="0" err="1"/>
              <a:t>Collobert</a:t>
            </a:r>
            <a:r>
              <a:rPr lang="en-US" sz="1158" dirty="0"/>
              <a:t>, et al. “</a:t>
            </a:r>
            <a:r>
              <a:rPr lang="en-US" sz="1158" b="1" dirty="0"/>
              <a:t>Natural language processing (almost) from scratch</a:t>
            </a:r>
            <a:r>
              <a:rPr lang="en-US" sz="1158" dirty="0"/>
              <a:t>.” </a:t>
            </a:r>
            <a:r>
              <a:rPr lang="en-US" sz="1158" i="1" dirty="0"/>
              <a:t>JMLR</a:t>
            </a:r>
            <a:r>
              <a:rPr lang="en-US" sz="1158" dirty="0"/>
              <a:t> (2011)</a:t>
            </a:r>
          </a:p>
          <a:p>
            <a:pPr>
              <a:buClr>
                <a:schemeClr val="tx1"/>
              </a:buClr>
              <a:buFont typeface="Wingdings" charset="2"/>
              <a:buChar char="q"/>
            </a:pPr>
            <a:endParaRPr lang="en-US" sz="1158" i="1" dirty="0"/>
          </a:p>
          <a:p>
            <a:pPr>
              <a:buClr>
                <a:schemeClr val="tx1"/>
              </a:buClr>
              <a:buFont typeface="Wingdings" charset="2"/>
              <a:buChar char="q"/>
            </a:pPr>
            <a:r>
              <a:rPr lang="en-US" sz="1075" i="1" dirty="0"/>
              <a:t>Kumar, Shantanu. "A Survey of Deep Learning Methods for Relation Extraction." </a:t>
            </a:r>
            <a:r>
              <a:rPr lang="en-US" sz="1075" i="1" dirty="0" err="1"/>
              <a:t>arXiv</a:t>
            </a:r>
            <a:r>
              <a:rPr lang="en-US" sz="1075" i="1" dirty="0"/>
              <a:t> preprint arXiv:1705.03645 (2017)</a:t>
            </a:r>
          </a:p>
          <a:p>
            <a:pPr>
              <a:buClr>
                <a:schemeClr val="tx1"/>
              </a:buClr>
              <a:buFont typeface="Wingdings" charset="2"/>
              <a:buChar char="q"/>
            </a:pPr>
            <a:r>
              <a:rPr lang="en-US" sz="1075" i="1" dirty="0">
                <a:solidFill>
                  <a:srgbClr val="24292E"/>
                </a:solidFill>
              </a:rPr>
              <a:t>Lin et al. “Neural Relation Extraction with Selective Attention over Instances” ACL (2016) </a:t>
            </a:r>
            <a:r>
              <a:rPr lang="en-US" sz="1075" i="1" dirty="0">
                <a:solidFill>
                  <a:srgbClr val="24292E"/>
                </a:solidFill>
                <a:hlinkClick r:id="rId5"/>
              </a:rPr>
              <a:t>[code]</a:t>
            </a:r>
            <a:endParaRPr lang="en-US" sz="1075" i="1" dirty="0">
              <a:solidFill>
                <a:srgbClr val="24292E"/>
              </a:solidFill>
            </a:endParaRPr>
          </a:p>
          <a:p>
            <a:pPr>
              <a:buClr>
                <a:schemeClr val="tx1"/>
              </a:buClr>
              <a:buFont typeface="Wingdings" charset="2"/>
              <a:buChar char="q"/>
            </a:pPr>
            <a:r>
              <a:rPr lang="en-US" sz="1075" i="1" dirty="0">
                <a:ea typeface="Arial" charset="0"/>
                <a:cs typeface="Arial" charset="0"/>
              </a:rPr>
              <a:t>Zeng, </a:t>
            </a:r>
            <a:r>
              <a:rPr lang="en-US" sz="1075" i="1" dirty="0" err="1">
                <a:ea typeface="Arial" charset="0"/>
                <a:cs typeface="Arial" charset="0"/>
              </a:rPr>
              <a:t>D.et</a:t>
            </a:r>
            <a:r>
              <a:rPr lang="en-US" sz="1075" i="1" dirty="0">
                <a:ea typeface="Arial" charset="0"/>
                <a:cs typeface="Arial" charset="0"/>
              </a:rPr>
              <a:t> al. “Relation classification via convolutional deep neural network”. COLING (2014)</a:t>
            </a:r>
          </a:p>
          <a:p>
            <a:pPr>
              <a:buClr>
                <a:schemeClr val="tx1"/>
              </a:buClr>
              <a:buFont typeface="Wingdings" charset="2"/>
              <a:buChar char="q"/>
            </a:pPr>
            <a:r>
              <a:rPr lang="en-US" sz="1075" i="1" dirty="0">
                <a:ea typeface="Arial" charset="0"/>
                <a:cs typeface="Arial" charset="0"/>
              </a:rPr>
              <a:t>Nguyen, T.H., </a:t>
            </a:r>
            <a:r>
              <a:rPr lang="en-US" sz="1075" i="1" dirty="0" err="1">
                <a:ea typeface="Arial" charset="0"/>
                <a:cs typeface="Arial" charset="0"/>
              </a:rPr>
              <a:t>Grishman</a:t>
            </a:r>
            <a:r>
              <a:rPr lang="en-US" sz="1075" i="1" dirty="0">
                <a:ea typeface="Arial" charset="0"/>
                <a:cs typeface="Arial" charset="0"/>
              </a:rPr>
              <a:t>, R. “Relation extraction: Perspective from CNNs.” VS@ HLT-NAACL. (2015)</a:t>
            </a:r>
          </a:p>
          <a:p>
            <a:pPr>
              <a:buClr>
                <a:schemeClr val="tx1"/>
              </a:buClr>
              <a:buFont typeface="Wingdings" charset="2"/>
              <a:buChar char="q"/>
            </a:pPr>
            <a:r>
              <a:rPr lang="en-US" sz="1075" i="1" dirty="0">
                <a:ea typeface="Arial" charset="0"/>
                <a:cs typeface="Arial" charset="0"/>
              </a:rPr>
              <a:t>Zhang, D., Wang, D. “Relation classification via recurrent NN.” -</a:t>
            </a:r>
            <a:r>
              <a:rPr lang="en-US" sz="1075" i="1" dirty="0" err="1">
                <a:ea typeface="Arial" charset="0"/>
                <a:cs typeface="Arial" charset="0"/>
              </a:rPr>
              <a:t>arXiv</a:t>
            </a:r>
            <a:r>
              <a:rPr lang="en-US" sz="1075" i="1" dirty="0">
                <a:ea typeface="Arial" charset="0"/>
                <a:cs typeface="Arial" charset="0"/>
              </a:rPr>
              <a:t> preprint arXiv:1508.01006 (2015)</a:t>
            </a:r>
          </a:p>
          <a:p>
            <a:pPr>
              <a:buClr>
                <a:schemeClr val="tx1"/>
              </a:buClr>
              <a:buFont typeface="Wingdings" charset="2"/>
              <a:buChar char="q"/>
            </a:pPr>
            <a:r>
              <a:rPr lang="en-US" sz="1075" i="1" dirty="0">
                <a:ea typeface="Arial" charset="0"/>
                <a:cs typeface="Arial" charset="0"/>
              </a:rPr>
              <a:t>Zhou, P. et al. “Attention-based bidirectional LSTM networks for relation classification . ACL (2016)</a:t>
            </a:r>
          </a:p>
          <a:p>
            <a:pPr>
              <a:buClr>
                <a:schemeClr val="tx1"/>
              </a:buClr>
              <a:buFont typeface="Wingdings" charset="2"/>
              <a:buChar char="q"/>
            </a:pPr>
            <a:r>
              <a:rPr lang="en-US" sz="1075" dirty="0"/>
              <a:t>Mike </a:t>
            </a:r>
            <a:r>
              <a:rPr lang="en-US" sz="1075" dirty="0" err="1"/>
              <a:t>Mintz</a:t>
            </a:r>
            <a:r>
              <a:rPr lang="en-US" sz="1075" dirty="0"/>
              <a:t> et al. “Distant supervision for relation extraction without labeled data.” </a:t>
            </a:r>
            <a:r>
              <a:rPr lang="en-US" sz="1075" i="1" dirty="0"/>
              <a:t>ACL- IJCNLP (2009)</a:t>
            </a:r>
            <a:endParaRPr lang="en-US" sz="1075" dirty="0"/>
          </a:p>
        </p:txBody>
      </p:sp>
      <p:sp>
        <p:nvSpPr>
          <p:cNvPr id="4" name="Title 1"/>
          <p:cNvSpPr txBox="1">
            <a:spLocks/>
          </p:cNvSpPr>
          <p:nvPr/>
        </p:nvSpPr>
        <p:spPr>
          <a:xfrm>
            <a:off x="1717361" y="150953"/>
            <a:ext cx="6649080" cy="983158"/>
          </a:xfrm>
          <a:prstGeom prst="rect">
            <a:avLst/>
          </a:prstGeom>
        </p:spPr>
        <p:txBody>
          <a:bodyPr vert="horz" lIns="75607" tIns="37804" rIns="75607" bIns="37804" rtlCol="0" anchor="t">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969" dirty="0"/>
              <a:t>References</a:t>
            </a:r>
          </a:p>
        </p:txBody>
      </p:sp>
    </p:spTree>
    <p:extLst>
      <p:ext uri="{BB962C8B-B14F-4D97-AF65-F5344CB8AC3E}">
        <p14:creationId xmlns:p14="http://schemas.microsoft.com/office/powerpoint/2010/main" val="136892857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10336</TotalTime>
  <Words>6971</Words>
  <Application>Microsoft Office PowerPoint</Application>
  <PresentationFormat>Custom</PresentationFormat>
  <Paragraphs>938</Paragraphs>
  <Slides>93</Slides>
  <Notes>33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93</vt:i4>
      </vt:variant>
    </vt:vector>
  </HeadingPairs>
  <TitlesOfParts>
    <vt:vector size="108" baseType="lpstr">
      <vt:lpstr>.AppleSystemUIFont</vt:lpstr>
      <vt:lpstr>AppleColorEmoji</vt:lpstr>
      <vt:lpstr>-apple-system</vt:lpstr>
      <vt:lpstr>Arial</vt:lpstr>
      <vt:lpstr>Arial Unicode MS</vt:lpstr>
      <vt:lpstr>Bookman Old Style</vt:lpstr>
      <vt:lpstr>Calibri</vt:lpstr>
      <vt:lpstr>Cambria Math</vt:lpstr>
      <vt:lpstr>Century</vt:lpstr>
      <vt:lpstr>Courier New</vt:lpstr>
      <vt:lpstr>Gill Sans MT</vt:lpstr>
      <vt:lpstr>Tahoma</vt:lpstr>
      <vt:lpstr>Trebuchet MS</vt:lpstr>
      <vt:lpstr>Wingdings</vt:lpstr>
      <vt:lpstr>1_Office Theme</vt:lpstr>
      <vt:lpstr>PowerPoint Presentation</vt:lpstr>
      <vt:lpstr>Neural Networks</vt:lpstr>
      <vt:lpstr>Neural Networks</vt:lpstr>
      <vt:lpstr>Neural Networks</vt:lpstr>
      <vt:lpstr>PowerPoint Presentation</vt:lpstr>
      <vt:lpstr>PowerPoint Presentation</vt:lpstr>
      <vt:lpstr>PowerPoint Presentation</vt:lpstr>
      <vt:lpstr>A Model Adaptive Neuron</vt:lpstr>
      <vt:lpstr>A Model Adaptive Neuron</vt:lpstr>
      <vt:lpstr>PowerPoint Presentation</vt:lpstr>
      <vt:lpstr>Algorithm</vt:lpstr>
      <vt:lpstr>Algorithm</vt:lpstr>
      <vt:lpstr>Algorithm</vt:lpstr>
      <vt:lpstr>Algorithm</vt:lpstr>
      <vt:lpstr>PowerPoint Presentation</vt:lpstr>
      <vt:lpstr>Perceptron as a model of the brain?</vt:lpstr>
      <vt:lpstr>Perceptron as a model of the brain?</vt:lpstr>
      <vt:lpstr>Perceptron as a model of the brain?</vt:lpstr>
      <vt:lpstr>Perceptron as a model of the brain?</vt:lpstr>
      <vt:lpstr>Adaptive Neuron: Perceptron</vt:lpstr>
      <vt:lpstr>Adaptive Neuron: Perceptron</vt:lpstr>
      <vt:lpstr>Adaptive Neuron: Perceptron</vt:lpstr>
      <vt:lpstr>If features are complex enough, anything can be classified</vt:lpstr>
      <vt:lpstr>PowerPoint Presentation</vt:lpstr>
      <vt:lpstr>Problems?</vt:lpstr>
      <vt:lpstr>Neural Networks and Deep Learning -- A timeline</vt:lpstr>
      <vt:lpstr>Neural Networks</vt:lpstr>
      <vt:lpstr>Neural Networks</vt:lpstr>
      <vt:lpstr>Neural Networks</vt:lpstr>
      <vt:lpstr>Neural Networks</vt:lpstr>
      <vt:lpstr>Neural Networks</vt:lpstr>
      <vt:lpstr>When did Deep Learning Become Really Popular?</vt:lpstr>
      <vt:lpstr>Neural Networks</vt:lpstr>
      <vt:lpstr>About the term "Deep Learning" ...</vt:lpstr>
      <vt:lpstr>Evolution of Benchmark Datasets for Computer Vision</vt:lpstr>
      <vt:lpstr>Publishing Culture</vt:lpstr>
      <vt:lpstr>Publishing Culture</vt:lpstr>
      <vt:lpstr>PowerPoint Presentation</vt:lpstr>
      <vt:lpstr>PowerPoint Presentation</vt:lpstr>
      <vt:lpstr>PowerPoint Presentation</vt:lpstr>
      <vt:lpstr>Most ML/DL papers are also available as preprints</vt:lpstr>
      <vt:lpstr>Nice Preprint Recommender System by Andrej Karpathy</vt:lpstr>
      <vt:lpstr>Current Trends</vt:lpstr>
      <vt:lpstr>Applications</vt:lpstr>
      <vt:lpstr>Developing Specialized Hardware</vt:lpstr>
      <vt:lpstr>Engineering New Tricks</vt:lpstr>
      <vt:lpstr>Developing Theory and Understanding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Attention - Context </vt:lpstr>
      <vt:lpstr>Attention - Context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dc:title>
  <dc:creator>Israel Trejo</dc:creator>
  <cp:lastModifiedBy>Israel Trejo</cp:lastModifiedBy>
  <cp:revision>27</cp:revision>
  <dcterms:created xsi:type="dcterms:W3CDTF">2021-05-31T22:46:47Z</dcterms:created>
  <dcterms:modified xsi:type="dcterms:W3CDTF">2025-09-03T16:15:11Z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2020-01-27T00:00:00Z</vt:filetime>
  </property>
  <property fmtid="{D5CDD505-2E9C-101B-9397-08002B2CF9AE}" pid="3" name="Creator">
    <vt:lpwstr>Impress</vt:lpwstr>
  </property>
  <property fmtid="{D5CDD505-2E9C-101B-9397-08002B2CF9AE}" pid="4" name="LastSaved">
    <vt:filetime>2020-01-27T00:00:00Z</vt:filetime>
  </property>
</Properties>
</file>